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2"/>
  </p:notesMasterIdLst>
  <p:handoutMasterIdLst>
    <p:handoutMasterId r:id="rId13"/>
  </p:handoutMasterIdLst>
  <p:sldIdLst>
    <p:sldId id="3138" r:id="rId2"/>
    <p:sldId id="3139" r:id="rId3"/>
    <p:sldId id="3097" r:id="rId4"/>
    <p:sldId id="3087" r:id="rId5"/>
    <p:sldId id="3088" r:id="rId6"/>
    <p:sldId id="3150" r:id="rId7"/>
    <p:sldId id="3147" r:id="rId8"/>
    <p:sldId id="3148" r:id="rId9"/>
    <p:sldId id="3149" r:id="rId10"/>
    <p:sldId id="3145" r:id="rId11"/>
  </p:sldIdLst>
  <p:sldSz cx="12858750" cy="7232650"/>
  <p:notesSz cx="6858000" cy="9144000"/>
  <p:custDataLst>
    <p:tags r:id="rId1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1A8CE1"/>
    <a:srgbClr val="A78357"/>
    <a:srgbClr val="00B369"/>
    <a:srgbClr val="8F1A12"/>
    <a:srgbClr val="FFFFFF"/>
    <a:srgbClr val="28C7D4"/>
    <a:srgbClr val="F94D4D"/>
    <a:srgbClr val="FEFEFE"/>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4" autoAdjust="0"/>
    <p:restoredTop sz="92986" autoAdjust="0"/>
  </p:normalViewPr>
  <p:slideViewPr>
    <p:cSldViewPr>
      <p:cViewPr varScale="1">
        <p:scale>
          <a:sx n="82" d="100"/>
          <a:sy n="82" d="100"/>
        </p:scale>
        <p:origin x="528" y="5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2024/9/9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2024/9/9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69668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34385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1130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91945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250122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75207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62383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53369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33407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4605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05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pPr/>
              <a:t>‹#›</a:t>
            </a:fld>
            <a:endParaRPr lang="zh-CN" altLang="en-US" dirty="0"/>
          </a:p>
        </p:txBody>
      </p:sp>
    </p:spTree>
    <p:extLst>
      <p:ext uri="{BB962C8B-B14F-4D97-AF65-F5344CB8AC3E}">
        <p14:creationId xmlns:p14="http://schemas.microsoft.com/office/powerpoint/2010/main" val="42327543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93E93-166D-47F5-9EF1-ACEABE24AEEA}"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10317807" y="678244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87987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2024/9/9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353" y="128984"/>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p:cNvSpPr txBox="1"/>
          <p:nvPr/>
        </p:nvSpPr>
        <p:spPr>
          <a:xfrm>
            <a:off x="5055328" y="4760462"/>
            <a:ext cx="2767494" cy="499624"/>
          </a:xfrm>
          <a:prstGeom prst="rect">
            <a:avLst/>
          </a:prstGeom>
          <a:noFill/>
        </p:spPr>
        <p:txBody>
          <a:bodyPr wrap="square" rtlCol="0">
            <a:spAutoFit/>
          </a:bodyPr>
          <a:lstStyle/>
          <a:p>
            <a:pPr algn="ctr">
              <a:lnSpc>
                <a:spcPct val="150000"/>
              </a:lnSpc>
            </a:pPr>
            <a:r>
              <a:rPr lang="zh-CN" altLang="en-US" sz="2000" dirty="0">
                <a:solidFill>
                  <a:srgbClr val="0E2234"/>
                </a:solidFill>
                <a:latin typeface="微软雅黑" panose="020B0503020204020204" pitchFamily="34" charset="-122"/>
                <a:ea typeface="微软雅黑" panose="020B0503020204020204" pitchFamily="34" charset="-122"/>
              </a:rPr>
              <a:t>学生资助中心</a:t>
            </a:r>
            <a:endParaRPr lang="en-US" altLang="zh-CN" sz="2000" dirty="0">
              <a:solidFill>
                <a:srgbClr val="0E2234"/>
              </a:solidFill>
              <a:latin typeface="微软雅黑" panose="020B0503020204020204" pitchFamily="34" charset="-122"/>
              <a:ea typeface="微软雅黑" panose="020B0503020204020204" pitchFamily="34" charset="-122"/>
            </a:endParaRPr>
          </a:p>
        </p:txBody>
      </p:sp>
      <p:sp>
        <p:nvSpPr>
          <p:cNvPr id="9" name="TextBox 10"/>
          <p:cNvSpPr txBox="1"/>
          <p:nvPr/>
        </p:nvSpPr>
        <p:spPr>
          <a:xfrm>
            <a:off x="5898478" y="4040545"/>
            <a:ext cx="1061797" cy="346232"/>
          </a:xfrm>
          <a:prstGeom prst="rect">
            <a:avLst/>
          </a:prstGeom>
          <a:noFill/>
        </p:spPr>
        <p:txBody>
          <a:bodyPr wrap="none" lIns="68564" tIns="34282" rIns="68564" bIns="34282">
            <a:spAutoFit/>
          </a:bodyPr>
          <a:lstStyle/>
          <a:p>
            <a:pPr algn="ctr"/>
            <a:r>
              <a:rPr lang="zh-CN" altLang="en-US" dirty="0">
                <a:solidFill>
                  <a:srgbClr val="0E2234"/>
                </a:solidFill>
                <a:latin typeface="微软雅黑" panose="020B0503020204020204" pitchFamily="34" charset="-122"/>
                <a:ea typeface="微软雅黑" panose="020B0503020204020204" pitchFamily="34" charset="-122"/>
              </a:rPr>
              <a:t>学生角色</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0" name="矩形 9"/>
          <p:cNvSpPr/>
          <p:nvPr/>
        </p:nvSpPr>
        <p:spPr>
          <a:xfrm>
            <a:off x="2484758" y="1700433"/>
            <a:ext cx="7889235" cy="1915893"/>
          </a:xfrm>
          <a:prstGeom prst="rect">
            <a:avLst/>
          </a:prstGeom>
        </p:spPr>
        <p:txBody>
          <a:bodyPr wrap="square" lIns="68564" tIns="34282" rIns="68564" bIns="34282">
            <a:spAutoFit/>
          </a:bodyPr>
          <a:lstStyle/>
          <a:p>
            <a:pPr algn="ctr"/>
            <a:r>
              <a:rPr lang="zh-CN" altLang="zh-CN" sz="6000" b="1" dirty="0">
                <a:latin typeface="微软雅黑" panose="020B0503020204020204" pitchFamily="34" charset="-122"/>
                <a:ea typeface="微软雅黑" panose="020B0503020204020204" pitchFamily="34" charset="-122"/>
              </a:rPr>
              <a:t>学生综合信息管理系统</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solidFill>
                  <a:srgbClr val="0E2234"/>
                </a:solidFill>
                <a:latin typeface="微软雅黑" panose="020B0503020204020204" pitchFamily="34" charset="-122"/>
                <a:ea typeface="微软雅黑" panose="020B0503020204020204" pitchFamily="34" charset="-122"/>
              </a:rPr>
              <a:t>资助</a:t>
            </a:r>
            <a:r>
              <a:rPr lang="zh-CN" altLang="en-US" sz="6000" b="1">
                <a:solidFill>
                  <a:srgbClr val="0E2234"/>
                </a:solidFill>
                <a:latin typeface="微软雅黑" panose="020B0503020204020204" pitchFamily="34" charset="-122"/>
                <a:ea typeface="微软雅黑" panose="020B0503020204020204" pitchFamily="34" charset="-122"/>
              </a:rPr>
              <a:t>模块操作指南</a:t>
            </a:r>
            <a:endParaRPr lang="zh-CN" altLang="en-US" sz="6000" b="1" dirty="0">
              <a:solidFill>
                <a:srgbClr val="0E223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0990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21250">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14:bounceEnd="21250">
                                          <p:cBhvr additive="base">
                                            <p:cTn id="30"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800" fill="hold"/>
                                            <p:tgtEl>
                                              <p:spTgt spid="9"/>
                                            </p:tgtEl>
                                            <p:attrNameLst>
                                              <p:attrName>ppt_x</p:attrName>
                                            </p:attrNameLst>
                                          </p:cBhvr>
                                          <p:tavLst>
                                            <p:tav tm="0">
                                              <p:val>
                                                <p:strVal val="1+#ppt_w/2"/>
                                              </p:val>
                                            </p:tav>
                                            <p:tav tm="100000">
                                              <p:val>
                                                <p:strVal val="#ppt_x"/>
                                              </p:val>
                                            </p:tav>
                                          </p:tavLst>
                                        </p:anim>
                                        <p:anim calcmode="lin" valueType="num">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10"/>
          <p:cNvSpPr txBox="1"/>
          <p:nvPr/>
        </p:nvSpPr>
        <p:spPr>
          <a:xfrm>
            <a:off x="3983636" y="2213172"/>
            <a:ext cx="5110035" cy="2097802"/>
          </a:xfrm>
          <a:prstGeom prst="rect">
            <a:avLst/>
          </a:prstGeom>
          <a:noFill/>
        </p:spPr>
        <p:txBody>
          <a:bodyPr wrap="square" lIns="68564" tIns="34282" rIns="68564" bIns="34282">
            <a:spAutoFit/>
          </a:bodyPr>
          <a:lstStyle/>
          <a:p>
            <a:pPr algn="ct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如有问题请联系：</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学生资助中心：</a:t>
            </a:r>
            <a:r>
              <a:rPr lang="en-US" altLang="zh-CN" dirty="0">
                <a:solidFill>
                  <a:srgbClr val="0E2234"/>
                </a:solidFill>
                <a:latin typeface="微软雅黑" panose="020B0503020204020204" pitchFamily="34" charset="-122"/>
                <a:ea typeface="微软雅黑" panose="020B0503020204020204" pitchFamily="34" charset="-122"/>
              </a:rPr>
              <a:t>4006507191</a:t>
            </a: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pkuxszzzx</a:t>
            </a:r>
            <a:r>
              <a:rPr lang="zh-CN" altLang="en-US" dirty="0">
                <a:solidFill>
                  <a:srgbClr val="0E2234"/>
                </a:solidFill>
                <a:latin typeface="微软雅黑" panose="020B0503020204020204" pitchFamily="34" charset="-122"/>
                <a:ea typeface="微软雅黑" panose="020B0503020204020204" pitchFamily="34" charset="-122"/>
              </a:rPr>
              <a:t>（微信公众号）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pkusfao</a:t>
            </a:r>
            <a:r>
              <a:rPr lang="zh-CN" altLang="en-US" dirty="0">
                <a:solidFill>
                  <a:srgbClr val="0E2234"/>
                </a:solidFill>
                <a:latin typeface="微软雅黑" panose="020B0503020204020204" pitchFamily="34" charset="-122"/>
                <a:ea typeface="微软雅黑" panose="020B0503020204020204" pitchFamily="34" charset="-122"/>
              </a:rPr>
              <a:t>（北大资助微信号）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xszzzx@pku.edu</a:t>
            </a:r>
            <a:r>
              <a:rPr lang="en-US" altLang="zh-CN">
                <a:solidFill>
                  <a:srgbClr val="0E2234"/>
                </a:solidFill>
                <a:latin typeface="微软雅黑" panose="020B0503020204020204" pitchFamily="34" charset="-122"/>
                <a:ea typeface="微软雅黑" panose="020B0503020204020204" pitchFamily="34" charset="-122"/>
              </a:rPr>
              <a:t>.cn</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1" name="矩形 10"/>
          <p:cNvSpPr/>
          <p:nvPr/>
        </p:nvSpPr>
        <p:spPr>
          <a:xfrm>
            <a:off x="3026528" y="1210764"/>
            <a:ext cx="6825094" cy="992435"/>
          </a:xfrm>
          <a:prstGeom prst="rect">
            <a:avLst/>
          </a:prstGeom>
        </p:spPr>
        <p:txBody>
          <a:bodyPr wrap="square" lIns="68564" tIns="34282" rIns="68564" bIns="34282">
            <a:spAutoFit/>
          </a:bodyPr>
          <a:lstStyle/>
          <a:p>
            <a:pPr algn="ctr"/>
            <a:r>
              <a:rPr lang="zh-CN" altLang="en-US" sz="5999" b="1" spc="316" dirty="0">
                <a:solidFill>
                  <a:srgbClr val="0E2234"/>
                </a:solidFill>
                <a:latin typeface="微软雅黑" panose="020B0503020204020204" pitchFamily="34" charset="-122"/>
                <a:ea typeface="微软雅黑" panose="020B0503020204020204" pitchFamily="34" charset="-122"/>
              </a:rPr>
              <a:t>感谢观看</a:t>
            </a:r>
          </a:p>
        </p:txBody>
      </p:sp>
    </p:spTree>
    <p:extLst>
      <p:ext uri="{BB962C8B-B14F-4D97-AF65-F5344CB8AC3E}">
        <p14:creationId xmlns:p14="http://schemas.microsoft.com/office/powerpoint/2010/main" val="287040058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14:bounceEnd="20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14:presetBounceEnd="21250">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14:bounceEnd="21250">
                                          <p:cBhvr additive="base">
                                            <p:cTn id="27"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800" fill="hold"/>
                                            <p:tgtEl>
                                              <p:spTgt spid="9"/>
                                            </p:tgtEl>
                                            <p:attrNameLst>
                                              <p:attrName>ppt_x</p:attrName>
                                            </p:attrNameLst>
                                          </p:cBhvr>
                                          <p:tavLst>
                                            <p:tav tm="0">
                                              <p:val>
                                                <p:strVal val="1+#ppt_w/2"/>
                                              </p:val>
                                            </p:tav>
                                            <p:tav tm="100000">
                                              <p:val>
                                                <p:strVal val="#ppt_x"/>
                                              </p:val>
                                            </p:tav>
                                          </p:tavLst>
                                        </p:anim>
                                        <p:anim calcmode="lin" valueType="num">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7" y="448"/>
            <a:ext cx="12863159"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4066" y="1027458"/>
            <a:ext cx="9250623" cy="5499148"/>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p:cNvSpPr/>
          <p:nvPr/>
        </p:nvSpPr>
        <p:spPr>
          <a:xfrm>
            <a:off x="2347450" y="448"/>
            <a:ext cx="1627145" cy="3836577"/>
          </a:xfrm>
          <a:custGeom>
            <a:avLst/>
            <a:gdLst>
              <a:gd name="connsiteX0" fmla="*/ 0 w 1543050"/>
              <a:gd name="connsiteY0" fmla="*/ 0 h 2781300"/>
              <a:gd name="connsiteX1" fmla="*/ 1543050 w 1543050"/>
              <a:gd name="connsiteY1" fmla="*/ 0 h 2781300"/>
              <a:gd name="connsiteX2" fmla="*/ 1543050 w 1543050"/>
              <a:gd name="connsiteY2" fmla="*/ 2781300 h 2781300"/>
              <a:gd name="connsiteX3" fmla="*/ 771525 w 1543050"/>
              <a:gd name="connsiteY3" fmla="*/ 1981368 h 2781300"/>
              <a:gd name="connsiteX4" fmla="*/ 0 w 154305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2781300">
                <a:moveTo>
                  <a:pt x="0" y="0"/>
                </a:moveTo>
                <a:lnTo>
                  <a:pt x="1543050" y="0"/>
                </a:lnTo>
                <a:lnTo>
                  <a:pt x="1543050" y="2781300"/>
                </a:lnTo>
                <a:lnTo>
                  <a:pt x="771525" y="1981368"/>
                </a:lnTo>
                <a:lnTo>
                  <a:pt x="0" y="2781300"/>
                </a:lnTo>
                <a:close/>
              </a:path>
            </a:pathLst>
          </a:cu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210547" y="2315155"/>
            <a:ext cx="4250447" cy="481741"/>
            <a:chOff x="5735630" y="1575319"/>
            <a:chExt cx="4250972" cy="481800"/>
          </a:xfrm>
        </p:grpSpPr>
        <p:sp>
          <p:nvSpPr>
            <p:cNvPr id="9" name="文本框 8"/>
            <p:cNvSpPr txBox="1"/>
            <p:nvPr/>
          </p:nvSpPr>
          <p:spPr>
            <a:xfrm>
              <a:off x="7098730" y="1575319"/>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系统目录</a:t>
              </a:r>
            </a:p>
          </p:txBody>
        </p:sp>
        <p:sp>
          <p:nvSpPr>
            <p:cNvPr id="10" name="文本框 9"/>
            <p:cNvSpPr txBox="1"/>
            <p:nvPr/>
          </p:nvSpPr>
          <p:spPr>
            <a:xfrm>
              <a:off x="5735630" y="1575320"/>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1</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10547" y="3429915"/>
            <a:ext cx="4891236" cy="481799"/>
            <a:chOff x="5735630" y="2690217"/>
            <a:chExt cx="4891840" cy="481858"/>
          </a:xfrm>
        </p:grpSpPr>
        <p:sp>
          <p:nvSpPr>
            <p:cNvPr id="12" name="文本框 11"/>
            <p:cNvSpPr txBox="1"/>
            <p:nvPr/>
          </p:nvSpPr>
          <p:spPr>
            <a:xfrm>
              <a:off x="7098730" y="2690217"/>
              <a:ext cx="3528740" cy="481858"/>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申请认定、助学金流程</a:t>
              </a:r>
            </a:p>
          </p:txBody>
        </p:sp>
        <p:sp>
          <p:nvSpPr>
            <p:cNvPr id="13" name="文本框 12"/>
            <p:cNvSpPr txBox="1"/>
            <p:nvPr/>
          </p:nvSpPr>
          <p:spPr>
            <a:xfrm>
              <a:off x="5735630" y="2690217"/>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2</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210547" y="4544674"/>
            <a:ext cx="4250447" cy="481741"/>
            <a:chOff x="5735630" y="3805114"/>
            <a:chExt cx="4250972" cy="481800"/>
          </a:xfrm>
        </p:grpSpPr>
        <p:sp>
          <p:nvSpPr>
            <p:cNvPr id="15" name="文本框 14"/>
            <p:cNvSpPr txBox="1"/>
            <p:nvPr/>
          </p:nvSpPr>
          <p:spPr>
            <a:xfrm>
              <a:off x="7098730" y="3805114"/>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操作过程演示</a:t>
              </a:r>
            </a:p>
          </p:txBody>
        </p:sp>
        <p:sp>
          <p:nvSpPr>
            <p:cNvPr id="17" name="文本框 16"/>
            <p:cNvSpPr txBox="1"/>
            <p:nvPr/>
          </p:nvSpPr>
          <p:spPr>
            <a:xfrm>
              <a:off x="5735630" y="3805115"/>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3</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338354" y="1495221"/>
            <a:ext cx="1645336" cy="871221"/>
          </a:xfrm>
          <a:prstGeom prst="rect">
            <a:avLst/>
          </a:prstGeom>
          <a:noFill/>
        </p:spPr>
        <p:txBody>
          <a:bodyPr wrap="square" rtlCol="0">
            <a:spAutoFit/>
          </a:bodyPr>
          <a:lstStyle/>
          <a:p>
            <a:pPr algn="ctr"/>
            <a:r>
              <a:rPr lang="zh-CN" altLang="en-US" sz="5061" spc="316" dirty="0">
                <a:solidFill>
                  <a:schemeClr val="bg1"/>
                </a:solidFill>
                <a:latin typeface="微软雅黑" panose="020B0503020204020204" pitchFamily="34" charset="-122"/>
                <a:ea typeface="微软雅黑" panose="020B0503020204020204" pitchFamily="34" charset="-122"/>
              </a:rPr>
              <a:t>目录</a:t>
            </a:r>
          </a:p>
        </p:txBody>
      </p:sp>
      <p:sp>
        <p:nvSpPr>
          <p:cNvPr id="25" name="矩形 24"/>
          <p:cNvSpPr/>
          <p:nvPr/>
        </p:nvSpPr>
        <p:spPr>
          <a:xfrm>
            <a:off x="1148" y="5903151"/>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27266" y="5905563"/>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986360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3"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235BCBA-7821-A5E5-EB10-177239835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11" y="2125802"/>
            <a:ext cx="6880372" cy="4932000"/>
          </a:xfrm>
          <a:prstGeom prst="rect">
            <a:avLst/>
          </a:prstGeom>
        </p:spPr>
      </p:pic>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3"/>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1" name="Shape 1852"/>
          <p:cNvSpPr/>
          <p:nvPr/>
        </p:nvSpPr>
        <p:spPr>
          <a:xfrm>
            <a:off x="11397927" y="163686"/>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11675538" y="477806"/>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标题 4"/>
          <p:cNvSpPr txBox="1">
            <a:spLocks/>
          </p:cNvSpPr>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1/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系统目录</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155146" y="783610"/>
            <a:ext cx="8434469" cy="113505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400" dirty="0">
                <a:solidFill>
                  <a:srgbClr val="0E2234"/>
                </a:solidFill>
                <a:latin typeface="微软雅黑" panose="020B0503020204020204" pitchFamily="34" charset="-122"/>
                <a:ea typeface="微软雅黑" panose="020B0503020204020204" pitchFamily="34" charset="-122"/>
              </a:rPr>
              <a:t>系统路径：校内门户登录</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办事大厅</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个人业务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学工部业务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学生资助</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申报经济情况</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62" y="2125802"/>
            <a:ext cx="6011474" cy="4932000"/>
          </a:xfrm>
          <a:prstGeom prst="rect">
            <a:avLst/>
          </a:prstGeom>
          <a:ln w="28575">
            <a:noFill/>
          </a:ln>
        </p:spPr>
      </p:pic>
      <p:sp>
        <p:nvSpPr>
          <p:cNvPr id="7" name="矩形 6">
            <a:extLst>
              <a:ext uri="{FF2B5EF4-FFF2-40B4-BE49-F238E27FC236}">
                <a16:creationId xmlns:a16="http://schemas.microsoft.com/office/drawing/2014/main" id="{9AE37730-1A67-D799-60AC-93F07F123C4F}"/>
              </a:ext>
            </a:extLst>
          </p:cNvPr>
          <p:cNvSpPr/>
          <p:nvPr/>
        </p:nvSpPr>
        <p:spPr>
          <a:xfrm>
            <a:off x="6185836" y="5848573"/>
            <a:ext cx="792088" cy="288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EFA523D-F0EF-80FB-15E5-9BAB7F24CAA7}"/>
              </a:ext>
            </a:extLst>
          </p:cNvPr>
          <p:cNvSpPr/>
          <p:nvPr/>
        </p:nvSpPr>
        <p:spPr>
          <a:xfrm>
            <a:off x="9597727" y="5848573"/>
            <a:ext cx="792088" cy="288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792812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箭头: 右 17">
            <a:extLst>
              <a:ext uri="{FF2B5EF4-FFF2-40B4-BE49-F238E27FC236}">
                <a16:creationId xmlns:a16="http://schemas.microsoft.com/office/drawing/2014/main" id="{0853DDB9-5068-E93A-3F26-36B313B0FAD3}"/>
              </a:ext>
            </a:extLst>
          </p:cNvPr>
          <p:cNvSpPr/>
          <p:nvPr/>
        </p:nvSpPr>
        <p:spPr>
          <a:xfrm>
            <a:off x="20258" y="1816125"/>
            <a:ext cx="12838490" cy="1080000"/>
          </a:xfrm>
          <a:prstGeom prst="rightArrow">
            <a:avLst>
              <a:gd name="adj1" fmla="val 50000"/>
              <a:gd name="adj2" fmla="val 940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a:spLocks/>
          </p:cNvSpPr>
          <p:nvPr/>
        </p:nvSpPr>
        <p:spPr>
          <a:xfrm>
            <a:off x="886763" y="139598"/>
            <a:ext cx="3755767"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2/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申请认定、助学金流程</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Oval 25"/>
          <p:cNvSpPr/>
          <p:nvPr/>
        </p:nvSpPr>
        <p:spPr>
          <a:xfrm>
            <a:off x="1301029" y="2088035"/>
            <a:ext cx="540000" cy="540000"/>
          </a:xfrm>
          <a:prstGeom prst="ellipse">
            <a:avLst/>
          </a:prstGeom>
          <a:solidFill>
            <a:srgbClr val="00B36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1</a:t>
            </a:r>
          </a:p>
        </p:txBody>
      </p:sp>
      <p:sp>
        <p:nvSpPr>
          <p:cNvPr id="24" name="Oval 26"/>
          <p:cNvSpPr/>
          <p:nvPr/>
        </p:nvSpPr>
        <p:spPr>
          <a:xfrm>
            <a:off x="4228603" y="2088035"/>
            <a:ext cx="540000" cy="540000"/>
          </a:xfrm>
          <a:prstGeom prst="ellipse">
            <a:avLst/>
          </a:prstGeom>
          <a:solidFill>
            <a:srgbClr val="1A8CE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2</a:t>
            </a:r>
          </a:p>
        </p:txBody>
      </p:sp>
      <p:sp>
        <p:nvSpPr>
          <p:cNvPr id="3" name="矩形 2"/>
          <p:cNvSpPr/>
          <p:nvPr/>
        </p:nvSpPr>
        <p:spPr>
          <a:xfrm>
            <a:off x="476219" y="3508573"/>
            <a:ext cx="2189621" cy="2340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登录校内信息门户填写家庭经济情况</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1600" dirty="0">
                <a:solidFill>
                  <a:schemeClr val="tx1"/>
                </a:solidFill>
                <a:latin typeface="微软雅黑" panose="020B0503020204020204" pitchFamily="34" charset="-122"/>
                <a:ea typeface="微软雅黑" panose="020B0503020204020204" pitchFamily="34" charset="-122"/>
              </a:rPr>
              <a:t>双面打印</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调查表</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、手写承诺</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1600" dirty="0">
                <a:solidFill>
                  <a:schemeClr val="tx1"/>
                </a:solidFill>
                <a:latin typeface="微软雅黑" panose="020B0503020204020204" pitchFamily="34" charset="-122"/>
                <a:ea typeface="微软雅黑" panose="020B0503020204020204" pitchFamily="34" charset="-122"/>
              </a:rPr>
              <a:t>提交相关材料到院系</a:t>
            </a:r>
          </a:p>
        </p:txBody>
      </p:sp>
      <p:sp>
        <p:nvSpPr>
          <p:cNvPr id="26" name="Oval 27"/>
          <p:cNvSpPr/>
          <p:nvPr/>
        </p:nvSpPr>
        <p:spPr>
          <a:xfrm>
            <a:off x="7156177" y="2088035"/>
            <a:ext cx="540000" cy="540000"/>
          </a:xfrm>
          <a:prstGeom prst="ellipse">
            <a:avLst/>
          </a:prstGeom>
          <a:solidFill>
            <a:srgbClr val="A7835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3</a:t>
            </a:r>
          </a:p>
        </p:txBody>
      </p:sp>
      <p:sp>
        <p:nvSpPr>
          <p:cNvPr id="27" name="Oval 28"/>
          <p:cNvSpPr/>
          <p:nvPr/>
        </p:nvSpPr>
        <p:spPr>
          <a:xfrm>
            <a:off x="10083750" y="2088035"/>
            <a:ext cx="540000" cy="5400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4</a:t>
            </a:r>
          </a:p>
        </p:txBody>
      </p:sp>
      <p:sp>
        <p:nvSpPr>
          <p:cNvPr id="4" name="文本框 3"/>
          <p:cNvSpPr txBox="1"/>
          <p:nvPr/>
        </p:nvSpPr>
        <p:spPr>
          <a:xfrm>
            <a:off x="851951" y="2824237"/>
            <a:ext cx="1438156" cy="360000"/>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申报阶段</a:t>
            </a:r>
          </a:p>
        </p:txBody>
      </p:sp>
      <p:sp>
        <p:nvSpPr>
          <p:cNvPr id="32" name="文本框 31"/>
          <p:cNvSpPr txBox="1"/>
          <p:nvPr/>
        </p:nvSpPr>
        <p:spPr>
          <a:xfrm>
            <a:off x="3657889" y="2848443"/>
            <a:ext cx="1681428"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查看认定结果</a:t>
            </a:r>
          </a:p>
        </p:txBody>
      </p:sp>
      <p:sp>
        <p:nvSpPr>
          <p:cNvPr id="33" name="文本框 32"/>
          <p:cNvSpPr txBox="1"/>
          <p:nvPr/>
        </p:nvSpPr>
        <p:spPr>
          <a:xfrm>
            <a:off x="6331367" y="2752229"/>
            <a:ext cx="2189620" cy="646331"/>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查看获助情况并</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填写项目材料</a:t>
            </a:r>
          </a:p>
        </p:txBody>
      </p:sp>
      <p:sp>
        <p:nvSpPr>
          <p:cNvPr id="35" name="文本框 34"/>
          <p:cNvSpPr txBox="1"/>
          <p:nvPr/>
        </p:nvSpPr>
        <p:spPr>
          <a:xfrm>
            <a:off x="9633670" y="2899661"/>
            <a:ext cx="1440160"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查收助学金</a:t>
            </a:r>
          </a:p>
        </p:txBody>
      </p:sp>
      <p:sp>
        <p:nvSpPr>
          <p:cNvPr id="70" name="文本框 69"/>
          <p:cNvSpPr txBox="1"/>
          <p:nvPr/>
        </p:nvSpPr>
        <p:spPr>
          <a:xfrm>
            <a:off x="2105947" y="1678015"/>
            <a:ext cx="165710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认定申请审核</a:t>
            </a:r>
          </a:p>
        </p:txBody>
      </p:sp>
      <p:sp>
        <p:nvSpPr>
          <p:cNvPr id="76" name="文本框 75"/>
          <p:cNvSpPr txBox="1"/>
          <p:nvPr/>
        </p:nvSpPr>
        <p:spPr>
          <a:xfrm>
            <a:off x="5232670" y="1682072"/>
            <a:ext cx="1435211"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助学金评审</a:t>
            </a:r>
          </a:p>
        </p:txBody>
      </p:sp>
      <p:sp>
        <p:nvSpPr>
          <p:cNvPr id="83" name="文本框 82"/>
          <p:cNvSpPr txBox="1"/>
          <p:nvPr/>
        </p:nvSpPr>
        <p:spPr>
          <a:xfrm>
            <a:off x="8296814" y="1691404"/>
            <a:ext cx="1435211"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助学金发放</a:t>
            </a:r>
          </a:p>
        </p:txBody>
      </p:sp>
      <p:cxnSp>
        <p:nvCxnSpPr>
          <p:cNvPr id="89" name="直接箭头连接符 88"/>
          <p:cNvCxnSpPr>
            <a:cxnSpLocks/>
          </p:cNvCxnSpPr>
          <p:nvPr/>
        </p:nvCxnSpPr>
        <p:spPr>
          <a:xfrm flipV="1">
            <a:off x="1571029" y="1728035"/>
            <a:ext cx="0" cy="360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a:off x="401029" y="961318"/>
            <a:ext cx="234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月</a:t>
            </a:r>
            <a:r>
              <a:rPr lang="en-US" altLang="zh-CN" sz="2000" dirty="0">
                <a:solidFill>
                  <a:schemeClr val="tx1"/>
                </a:solidFill>
                <a:latin typeface="微软雅黑" panose="020B0503020204020204" pitchFamily="34" charset="-122"/>
                <a:ea typeface="微软雅黑" panose="020B0503020204020204" pitchFamily="34" charset="-122"/>
              </a:rPr>
              <a:t>17</a:t>
            </a:r>
            <a:r>
              <a:rPr lang="zh-CN" altLang="en-US" sz="2000" dirty="0">
                <a:solidFill>
                  <a:schemeClr val="tx1"/>
                </a:solidFill>
                <a:latin typeface="微软雅黑" panose="020B0503020204020204" pitchFamily="34" charset="-122"/>
                <a:ea typeface="微软雅黑" panose="020B0503020204020204" pitchFamily="34" charset="-122"/>
              </a:rPr>
              <a:t>日前</a:t>
            </a:r>
          </a:p>
        </p:txBody>
      </p:sp>
      <p:cxnSp>
        <p:nvCxnSpPr>
          <p:cNvPr id="95" name="直接箭头连接符 94"/>
          <p:cNvCxnSpPr>
            <a:cxnSpLocks/>
          </p:cNvCxnSpPr>
          <p:nvPr/>
        </p:nvCxnSpPr>
        <p:spPr>
          <a:xfrm flipV="1">
            <a:off x="10353750" y="1728035"/>
            <a:ext cx="0" cy="360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cxnSpLocks/>
          </p:cNvCxnSpPr>
          <p:nvPr/>
        </p:nvCxnSpPr>
        <p:spPr>
          <a:xfrm flipV="1">
            <a:off x="7426177" y="1728035"/>
            <a:ext cx="0" cy="360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cxnSpLocks/>
          </p:cNvCxnSpPr>
          <p:nvPr/>
        </p:nvCxnSpPr>
        <p:spPr>
          <a:xfrm flipV="1">
            <a:off x="4498603" y="1728035"/>
            <a:ext cx="0" cy="360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383879" y="6052812"/>
            <a:ext cx="11700125" cy="87588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u"/>
            </a:pPr>
            <a:r>
              <a:rPr lang="zh-CN" altLang="en-US" dirty="0"/>
              <a:t>注意：申报、院系认定、查看结果、完善助学金材料、发放助学金等</a:t>
            </a:r>
            <a:r>
              <a:rPr lang="zh-CN" altLang="en-US" b="1" dirty="0">
                <a:solidFill>
                  <a:srgbClr val="FF0000"/>
                </a:solidFill>
              </a:rPr>
              <a:t>具体时间，以资助中心</a:t>
            </a:r>
            <a:r>
              <a:rPr lang="en-US" altLang="zh-CN" b="1" dirty="0">
                <a:solidFill>
                  <a:srgbClr val="FF0000"/>
                </a:solidFill>
              </a:rPr>
              <a:t>/</a:t>
            </a:r>
            <a:r>
              <a:rPr lang="zh-CN" altLang="en-US" b="1" dirty="0">
                <a:solidFill>
                  <a:srgbClr val="FF0000"/>
                </a:solidFill>
              </a:rPr>
              <a:t>学院通知为准</a:t>
            </a:r>
            <a:r>
              <a:rPr lang="zh-CN" altLang="en-US" dirty="0"/>
              <a:t>；</a:t>
            </a:r>
            <a:endParaRPr lang="en-US" altLang="zh-CN" dirty="0"/>
          </a:p>
          <a:p>
            <a:pPr marL="285750" indent="-285750">
              <a:lnSpc>
                <a:spcPct val="150000"/>
              </a:lnSpc>
              <a:buFont typeface="Wingdings" panose="05000000000000000000" pitchFamily="2" charset="2"/>
              <a:buChar char="u"/>
            </a:pPr>
            <a:r>
              <a:rPr lang="zh-CN" altLang="en-US" dirty="0"/>
              <a:t>  </a:t>
            </a:r>
            <a:r>
              <a:rPr lang="zh-CN" altLang="en-US" b="1" dirty="0">
                <a:solidFill>
                  <a:schemeClr val="tx1"/>
                </a:solidFill>
              </a:rPr>
              <a:t>方框</a:t>
            </a:r>
            <a:r>
              <a:rPr lang="zh-CN" altLang="en-US" b="1" dirty="0">
                <a:solidFill>
                  <a:srgbClr val="FF0000"/>
                </a:solidFill>
              </a:rPr>
              <a:t> </a:t>
            </a:r>
            <a:r>
              <a:rPr lang="zh-CN" altLang="en-US" dirty="0"/>
              <a:t>  内容为学生本人需要操作部分。</a:t>
            </a:r>
          </a:p>
        </p:txBody>
      </p:sp>
      <p:sp>
        <p:nvSpPr>
          <p:cNvPr id="122" name="矩形 121"/>
          <p:cNvSpPr/>
          <p:nvPr/>
        </p:nvSpPr>
        <p:spPr>
          <a:xfrm>
            <a:off x="774746" y="6561612"/>
            <a:ext cx="686077" cy="348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72C93036-4FD9-8272-F6F4-BBE2382A60BF}"/>
              </a:ext>
            </a:extLst>
          </p:cNvPr>
          <p:cNvSpPr/>
          <p:nvPr/>
        </p:nvSpPr>
        <p:spPr>
          <a:xfrm>
            <a:off x="3403793" y="3508573"/>
            <a:ext cx="2189621" cy="2340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登录校内信息门户查看认定结果</a:t>
            </a:r>
          </a:p>
        </p:txBody>
      </p:sp>
      <p:sp>
        <p:nvSpPr>
          <p:cNvPr id="25" name="椭圆 24">
            <a:extLst>
              <a:ext uri="{FF2B5EF4-FFF2-40B4-BE49-F238E27FC236}">
                <a16:creationId xmlns:a16="http://schemas.microsoft.com/office/drawing/2014/main" id="{B80B2D29-065E-7332-D745-19EC6405AAC6}"/>
              </a:ext>
            </a:extLst>
          </p:cNvPr>
          <p:cNvSpPr/>
          <p:nvPr/>
        </p:nvSpPr>
        <p:spPr>
          <a:xfrm>
            <a:off x="3328603" y="961318"/>
            <a:ext cx="234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月底</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月初</a:t>
            </a:r>
          </a:p>
        </p:txBody>
      </p:sp>
      <p:sp>
        <p:nvSpPr>
          <p:cNvPr id="28" name="矩形 27">
            <a:extLst>
              <a:ext uri="{FF2B5EF4-FFF2-40B4-BE49-F238E27FC236}">
                <a16:creationId xmlns:a16="http://schemas.microsoft.com/office/drawing/2014/main" id="{5596364D-C011-8AFD-B167-8EAF1CF1369E}"/>
              </a:ext>
            </a:extLst>
          </p:cNvPr>
          <p:cNvSpPr/>
          <p:nvPr/>
        </p:nvSpPr>
        <p:spPr>
          <a:xfrm>
            <a:off x="6331367" y="3508573"/>
            <a:ext cx="2189621" cy="2340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登录门户查看助学金分配结果</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1600" dirty="0">
                <a:solidFill>
                  <a:schemeClr val="tx1"/>
                </a:solidFill>
                <a:latin typeface="微软雅黑" panose="020B0503020204020204" pitchFamily="34" charset="-122"/>
                <a:ea typeface="微软雅黑" panose="020B0503020204020204" pitchFamily="34" charset="-122"/>
              </a:rPr>
              <a:t>填写对应获助项目的申请表、感谢信等材料提交到院系</a:t>
            </a:r>
          </a:p>
        </p:txBody>
      </p:sp>
      <p:sp>
        <p:nvSpPr>
          <p:cNvPr id="29" name="矩形 28">
            <a:extLst>
              <a:ext uri="{FF2B5EF4-FFF2-40B4-BE49-F238E27FC236}">
                <a16:creationId xmlns:a16="http://schemas.microsoft.com/office/drawing/2014/main" id="{EEFC7977-6340-29FB-50C2-B0A3DD4A1F03}"/>
              </a:ext>
            </a:extLst>
          </p:cNvPr>
          <p:cNvSpPr/>
          <p:nvPr/>
        </p:nvSpPr>
        <p:spPr>
          <a:xfrm>
            <a:off x="9258940" y="3508573"/>
            <a:ext cx="2189621" cy="2340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关注手机信息，及时查收助学金</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1600" dirty="0">
                <a:solidFill>
                  <a:schemeClr val="tx1"/>
                </a:solidFill>
                <a:latin typeface="微软雅黑" panose="020B0503020204020204" pitchFamily="34" charset="-122"/>
                <a:ea typeface="微软雅黑" panose="020B0503020204020204" pitchFamily="34" charset="-122"/>
              </a:rPr>
              <a:t>参与捐赠方组织的相关活动</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FDD46CEC-2AF9-FDFF-6931-F070CE9F3E3D}"/>
              </a:ext>
            </a:extLst>
          </p:cNvPr>
          <p:cNvSpPr/>
          <p:nvPr/>
        </p:nvSpPr>
        <p:spPr>
          <a:xfrm>
            <a:off x="6256177" y="961318"/>
            <a:ext cx="234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月下旬</a:t>
            </a:r>
          </a:p>
        </p:txBody>
      </p:sp>
      <p:sp>
        <p:nvSpPr>
          <p:cNvPr id="36" name="椭圆 35">
            <a:extLst>
              <a:ext uri="{FF2B5EF4-FFF2-40B4-BE49-F238E27FC236}">
                <a16:creationId xmlns:a16="http://schemas.microsoft.com/office/drawing/2014/main" id="{735B1EE2-9548-D585-CB2C-6DE84661D589}"/>
              </a:ext>
            </a:extLst>
          </p:cNvPr>
          <p:cNvSpPr/>
          <p:nvPr/>
        </p:nvSpPr>
        <p:spPr>
          <a:xfrm>
            <a:off x="9183750" y="961318"/>
            <a:ext cx="234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月下旬起</a:t>
            </a:r>
          </a:p>
        </p:txBody>
      </p:sp>
    </p:spTree>
    <p:extLst>
      <p:ext uri="{BB962C8B-B14F-4D97-AF65-F5344CB8AC3E}">
        <p14:creationId xmlns:p14="http://schemas.microsoft.com/office/powerpoint/2010/main" val="355686293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47505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293477" y="1118994"/>
            <a:ext cx="9749017" cy="2951898"/>
          </a:xfrm>
          <a:prstGeom prst="rect">
            <a:avLst/>
          </a:prstGeom>
        </p:spPr>
        <p:txBody>
          <a:bodyPr wrap="square">
            <a:spAutoFit/>
          </a:bodyPr>
          <a:lstStyle/>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学生资助</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申报家庭经济情况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”，进入填写（请认真阅读填写说明）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修改家庭经济情况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”，可以修改“已保存但未提交”的填写条目</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查看家庭经济情况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”，可查看家庭经济情况填写情况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申请退回</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，可以向学院申请退回重新填写经济情况（慎用，只在</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信息填错时申请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此处新生直接申报即可，高年级已经申报过的学生可以选择复制之前申报过的数据并在此基础上加以修改</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2AC1EF09-5156-0DC1-4F02-A0183EED95FE}"/>
              </a:ext>
            </a:extLst>
          </p:cNvPr>
          <p:cNvGrpSpPr/>
          <p:nvPr/>
        </p:nvGrpSpPr>
        <p:grpSpPr>
          <a:xfrm>
            <a:off x="886763" y="4437579"/>
            <a:ext cx="11021455" cy="1777251"/>
            <a:chOff x="886763" y="4437579"/>
            <a:chExt cx="11021455" cy="1777251"/>
          </a:xfrm>
        </p:grpSpPr>
        <p:pic>
          <p:nvPicPr>
            <p:cNvPr id="5" name="图片 4">
              <a:extLst>
                <a:ext uri="{FF2B5EF4-FFF2-40B4-BE49-F238E27FC236}">
                  <a16:creationId xmlns:a16="http://schemas.microsoft.com/office/drawing/2014/main" id="{EE8569E6-B4EA-A8A7-04A8-23564DD336C0}"/>
                </a:ext>
              </a:extLst>
            </p:cNvPr>
            <p:cNvPicPr>
              <a:picLocks noChangeAspect="1"/>
            </p:cNvPicPr>
            <p:nvPr/>
          </p:nvPicPr>
          <p:blipFill>
            <a:blip r:embed="rId3">
              <a:extLst>
                <a:ext uri="{28A0092B-C50C-407E-A947-70E740481C1C}">
                  <a14:useLocalDpi xmlns:a14="http://schemas.microsoft.com/office/drawing/2010/main" val="0"/>
                </a:ext>
              </a:extLst>
            </a:blip>
            <a:srcRect r="43840" b="45611"/>
            <a:stretch/>
          </p:blipFill>
          <p:spPr>
            <a:xfrm>
              <a:off x="886763" y="4437579"/>
              <a:ext cx="11021455" cy="1777251"/>
            </a:xfrm>
            <a:prstGeom prst="rect">
              <a:avLst/>
            </a:prstGeom>
          </p:spPr>
        </p:pic>
        <p:sp>
          <p:nvSpPr>
            <p:cNvPr id="8" name="矩形 7">
              <a:extLst>
                <a:ext uri="{FF2B5EF4-FFF2-40B4-BE49-F238E27FC236}">
                  <a16:creationId xmlns:a16="http://schemas.microsoft.com/office/drawing/2014/main" id="{D280ADAC-B226-12F4-21D9-98E761939635}"/>
                </a:ext>
              </a:extLst>
            </p:cNvPr>
            <p:cNvSpPr/>
            <p:nvPr/>
          </p:nvSpPr>
          <p:spPr>
            <a:xfrm>
              <a:off x="935062" y="5416525"/>
              <a:ext cx="1533873"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573685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4"/>
          <p:cNvSpPr txBox="1">
            <a:spLocks/>
          </p:cNvSpPr>
          <p:nvPr/>
        </p:nvSpPr>
        <p:spPr>
          <a:xfrm>
            <a:off x="886763" y="139598"/>
            <a:ext cx="49665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653512" y="591900"/>
            <a:ext cx="5112567" cy="669683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请仔细阅读右侧填表说明！</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逐项如实认真填写，</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不得留空</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家庭成员一般只包括父母和未结婚的兄弟姐妹、由父母独立赡养的（外）祖父母。此处</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不填写本人信息</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家庭成员各项信息均为必填。</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毛收入：扣除各项开支前的全部收入。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净收入：去掉生活、生产、医疗等基本费用后的收入。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赡养人口数：指需要家庭赡养的长辈人数。</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非义务教育阶段就学人数：家庭成员在小学、初中以外学段就学的人数（含本人、不含父母亲）。</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家庭类型：据实选择，一项或几项。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全部填写完成后，点击左上角“</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保存</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”查看结果（预览版本），确认无误后点击“</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提交</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家庭人口数、家庭年毛收入总计和家庭人均年毛收入为系统根据“家庭基本情况”一栏自动计算，若想修改请在“家庭基本情况”一栏修改。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12415353-56E8-0C2C-0D9E-A76CF0AD57C3}"/>
              </a:ext>
            </a:extLst>
          </p:cNvPr>
          <p:cNvPicPr>
            <a:picLocks noChangeAspect="1"/>
          </p:cNvPicPr>
          <p:nvPr/>
        </p:nvPicPr>
        <p:blipFill>
          <a:blip r:embed="rId3" cstate="print">
            <a:extLst>
              <a:ext uri="{28A0092B-C50C-407E-A947-70E740481C1C}">
                <a14:useLocalDpi xmlns:a14="http://schemas.microsoft.com/office/drawing/2010/main" val="0"/>
              </a:ext>
            </a:extLst>
          </a:blip>
          <a:srcRect t="3772" r="24313" b="71903"/>
          <a:stretch/>
        </p:blipFill>
        <p:spPr>
          <a:xfrm>
            <a:off x="92671" y="736005"/>
            <a:ext cx="7560840" cy="1393237"/>
          </a:xfrm>
          <a:prstGeom prst="rect">
            <a:avLst/>
          </a:prstGeom>
        </p:spPr>
      </p:pic>
      <p:pic>
        <p:nvPicPr>
          <p:cNvPr id="8" name="图片 7">
            <a:extLst>
              <a:ext uri="{FF2B5EF4-FFF2-40B4-BE49-F238E27FC236}">
                <a16:creationId xmlns:a16="http://schemas.microsoft.com/office/drawing/2014/main" id="{06953481-63E7-339A-344A-BF307A7FF19E}"/>
              </a:ext>
            </a:extLst>
          </p:cNvPr>
          <p:cNvPicPr>
            <a:picLocks noChangeAspect="1"/>
          </p:cNvPicPr>
          <p:nvPr/>
        </p:nvPicPr>
        <p:blipFill>
          <a:blip r:embed="rId4" cstate="print">
            <a:extLst>
              <a:ext uri="{28A0092B-C50C-407E-A947-70E740481C1C}">
                <a14:useLocalDpi xmlns:a14="http://schemas.microsoft.com/office/drawing/2010/main" val="0"/>
              </a:ext>
            </a:extLst>
          </a:blip>
          <a:srcRect t="2331"/>
          <a:stretch/>
        </p:blipFill>
        <p:spPr>
          <a:xfrm>
            <a:off x="104665" y="2104157"/>
            <a:ext cx="7548845" cy="4982887"/>
          </a:xfrm>
          <a:prstGeom prst="rect">
            <a:avLst/>
          </a:prstGeom>
        </p:spPr>
      </p:pic>
    </p:spTree>
    <p:extLst>
      <p:ext uri="{BB962C8B-B14F-4D97-AF65-F5344CB8AC3E}">
        <p14:creationId xmlns:p14="http://schemas.microsoft.com/office/powerpoint/2010/main" val="156073545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4CE2CB1-120F-05A9-C6FC-3E30F1BC1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26" y="736005"/>
            <a:ext cx="3829737" cy="6504459"/>
          </a:xfrm>
          <a:prstGeom prst="rect">
            <a:avLst/>
          </a:prstGeom>
        </p:spPr>
      </p:pic>
      <p:sp>
        <p:nvSpPr>
          <p:cNvPr id="75" name="AutoShape 91"/>
          <p:cNvSpPr>
            <a:spLocks/>
          </p:cNvSpPr>
          <p:nvPr/>
        </p:nvSpPr>
        <p:spPr bwMode="auto">
          <a:xfrm>
            <a:off x="12365980" y="2893272"/>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965879" y="2752229"/>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206344" y="3718512"/>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663893" y="4739934"/>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606385" y="3714339"/>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342218" y="4739934"/>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生成打印上交</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家庭经济情况调查表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p:txBody>
      </p:sp>
      <p:sp>
        <p:nvSpPr>
          <p:cNvPr id="2" name="矩形 1"/>
          <p:cNvSpPr/>
          <p:nvPr/>
        </p:nvSpPr>
        <p:spPr>
          <a:xfrm>
            <a:off x="4917207" y="939886"/>
            <a:ext cx="5184576" cy="6096669"/>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提交后（只保存不提交无法打印）点击“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打印</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”，系统将自动生成</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版本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，并生成</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唯一编号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（表格右上角）。注意打印时选择</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双面打印</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如有填写错误，需要返回上一步申请“</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退回</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”，并重新修改填写。</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打印后，需亲笔</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抄写个人承诺</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签名</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请将正式版</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lt"/>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及相关证明材料复印件一起交至本学院学生工作办公室。证明材料有：</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）残疾证明（残障人士应提供）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）烈士家属证明（烈士子女应提供）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）脱贫家庭、脱贫不稳定家庭、最低生活保障家庭、低保边缘人口、特困供养等相关证明（如有可提供）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）其他有助于说明家庭经济情况的证明材料。</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id="{721E00EE-F636-C66E-DCFF-33123E7CDB47}"/>
              </a:ext>
            </a:extLst>
          </p:cNvPr>
          <p:cNvSpPr/>
          <p:nvPr/>
        </p:nvSpPr>
        <p:spPr>
          <a:xfrm>
            <a:off x="1218926" y="5416525"/>
            <a:ext cx="3829737" cy="5760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223284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查看认定结果</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940467" y="1586212"/>
            <a:ext cx="9419806" cy="170540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认定工作完成后（具体时间节点请关注资助中心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学院通知），可查看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查看方法：</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）找到相应学年条目，查看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a:extLst>
              <a:ext uri="{FF2B5EF4-FFF2-40B4-BE49-F238E27FC236}">
                <a16:creationId xmlns:a16="http://schemas.microsoft.com/office/drawing/2014/main" id="{1716131E-0E7D-E08C-E6CE-63B160C8F37D}"/>
              </a:ext>
            </a:extLst>
          </p:cNvPr>
          <p:cNvGrpSpPr/>
          <p:nvPr/>
        </p:nvGrpSpPr>
        <p:grpSpPr>
          <a:xfrm>
            <a:off x="589264" y="4249943"/>
            <a:ext cx="11983273" cy="1812167"/>
            <a:chOff x="604452" y="4684478"/>
            <a:chExt cx="11983273" cy="1812167"/>
          </a:xfrm>
        </p:grpSpPr>
        <p:pic>
          <p:nvPicPr>
            <p:cNvPr id="25" name="图片 24"/>
            <p:cNvPicPr>
              <a:picLocks noChangeAspect="1"/>
            </p:cNvPicPr>
            <p:nvPr/>
          </p:nvPicPr>
          <p:blipFill>
            <a:blip r:embed="rId3"/>
            <a:stretch>
              <a:fillRect/>
            </a:stretch>
          </p:blipFill>
          <p:spPr>
            <a:xfrm>
              <a:off x="604452" y="4684478"/>
              <a:ext cx="11983273" cy="1812167"/>
            </a:xfrm>
            <a:prstGeom prst="rect">
              <a:avLst/>
            </a:prstGeom>
          </p:spPr>
        </p:pic>
        <p:sp>
          <p:nvSpPr>
            <p:cNvPr id="3" name="矩形 2">
              <a:extLst>
                <a:ext uri="{FF2B5EF4-FFF2-40B4-BE49-F238E27FC236}">
                  <a16:creationId xmlns:a16="http://schemas.microsoft.com/office/drawing/2014/main" id="{3B4027A4-51D3-973B-D3D7-0424E8CFF4B6}"/>
                </a:ext>
              </a:extLst>
            </p:cNvPr>
            <p:cNvSpPr/>
            <p:nvPr/>
          </p:nvSpPr>
          <p:spPr>
            <a:xfrm>
              <a:off x="7365479" y="6064597"/>
              <a:ext cx="1178001" cy="2880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973386A-7CEF-1039-E071-C452437EDC55}"/>
                </a:ext>
              </a:extLst>
            </p:cNvPr>
            <p:cNvSpPr/>
            <p:nvPr/>
          </p:nvSpPr>
          <p:spPr>
            <a:xfrm>
              <a:off x="8622508" y="6064597"/>
              <a:ext cx="1178001" cy="2880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0544060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完善助学金项目材料</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668735" y="1678872"/>
            <a:ext cx="4752529" cy="419839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助学金评审工作完成后（具体时间节点请关注资助中心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学院通知），需要登陆校内门户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完善助学金项目材料</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）查看获助学金项目</a:t>
            </a: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）根据要求填写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助学金申请表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助学金感谢信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待材料收集齐全，学校、捐赠方审议通过后，会陆续发放至与学号绑定的</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农行卡</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中。</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FE7EE2DC-0CCA-5D22-F2C8-E24A68B22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271" y="1312069"/>
            <a:ext cx="6880372" cy="4932000"/>
          </a:xfrm>
          <a:prstGeom prst="rect">
            <a:avLst/>
          </a:prstGeom>
        </p:spPr>
      </p:pic>
      <p:sp>
        <p:nvSpPr>
          <p:cNvPr id="9" name="矩形 8">
            <a:extLst>
              <a:ext uri="{FF2B5EF4-FFF2-40B4-BE49-F238E27FC236}">
                <a16:creationId xmlns:a16="http://schemas.microsoft.com/office/drawing/2014/main" id="{A759301D-9A79-B0E7-3347-CEC007767B82}"/>
              </a:ext>
            </a:extLst>
          </p:cNvPr>
          <p:cNvSpPr/>
          <p:nvPr/>
        </p:nvSpPr>
        <p:spPr>
          <a:xfrm>
            <a:off x="9237687" y="5034840"/>
            <a:ext cx="792088" cy="288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21383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6ECFD19-AC39-45B6-BD3A-2F8820C35C9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68"/>
</p:tagLst>
</file>

<file path=ppt/theme/theme1.xml><?xml version="1.0" encoding="utf-8"?>
<a:theme xmlns:a="http://schemas.openxmlformats.org/drawingml/2006/main" name="第一PPT，www.1ppt.com">
  <a:themeElements>
    <a:clrScheme name="自定义 853">
      <a:dk1>
        <a:sysClr val="windowText" lastClr="000000"/>
      </a:dk1>
      <a:lt1>
        <a:sysClr val="window" lastClr="FFFFFF"/>
      </a:lt1>
      <a:dk2>
        <a:srgbClr val="44546A"/>
      </a:dk2>
      <a:lt2>
        <a:srgbClr val="E7E6E6"/>
      </a:lt2>
      <a:accent1>
        <a:srgbClr val="9BC2E5"/>
      </a:accent1>
      <a:accent2>
        <a:srgbClr val="0E2234"/>
      </a:accent2>
      <a:accent3>
        <a:srgbClr val="9BC2E5"/>
      </a:accent3>
      <a:accent4>
        <a:srgbClr val="0E2234"/>
      </a:accent4>
      <a:accent5>
        <a:srgbClr val="9BC2E5"/>
      </a:accent5>
      <a:accent6>
        <a:srgbClr val="0E2234"/>
      </a:accent6>
      <a:hlink>
        <a:srgbClr val="9BC2E5"/>
      </a:hlink>
      <a:folHlink>
        <a:srgbClr val="0E223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925</Words>
  <Application>Microsoft Office PowerPoint</Application>
  <PresentationFormat>自定义</PresentationFormat>
  <Paragraphs>95</Paragraphs>
  <Slides>10</Slides>
  <Notes>10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微软雅黑</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dc:title>
  <dc:creator/>
  <cp:keywords>www.1ppt.com</cp:keywords>
  <cp:lastModifiedBy/>
  <cp:revision>1</cp:revision>
  <dcterms:created xsi:type="dcterms:W3CDTF">2016-10-17T14:00:15Z</dcterms:created>
  <dcterms:modified xsi:type="dcterms:W3CDTF">2024-09-09T08:38:21Z</dcterms:modified>
</cp:coreProperties>
</file>