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2"/>
  </p:notesMasterIdLst>
  <p:handoutMasterIdLst>
    <p:handoutMasterId r:id="rId13"/>
  </p:handoutMasterIdLst>
  <p:sldIdLst>
    <p:sldId id="3138" r:id="rId2"/>
    <p:sldId id="3139" r:id="rId3"/>
    <p:sldId id="3097" r:id="rId4"/>
    <p:sldId id="3087" r:id="rId5"/>
    <p:sldId id="3088" r:id="rId6"/>
    <p:sldId id="3146" r:id="rId7"/>
    <p:sldId id="3147" r:id="rId8"/>
    <p:sldId id="3148" r:id="rId9"/>
    <p:sldId id="3149" r:id="rId10"/>
    <p:sldId id="3145" r:id="rId11"/>
  </p:sldIdLst>
  <p:sldSz cx="12858750" cy="7232650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1A8CE1"/>
    <a:srgbClr val="A78357"/>
    <a:srgbClr val="00B369"/>
    <a:srgbClr val="8F1A12"/>
    <a:srgbClr val="FFFFFF"/>
    <a:srgbClr val="28C7D4"/>
    <a:srgbClr val="F94D4D"/>
    <a:srgbClr val="FEFEFE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4" autoAdjust="0"/>
    <p:restoredTop sz="92986" autoAdjust="0"/>
  </p:normalViewPr>
  <p:slideViewPr>
    <p:cSldViewPr>
      <p:cViewPr varScale="1">
        <p:scale>
          <a:sx n="109" d="100"/>
          <a:sy n="109" d="100"/>
        </p:scale>
        <p:origin x="678" y="10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85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7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45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7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7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9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78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5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05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75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317807" y="678244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798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40542" y="1210764"/>
            <a:ext cx="8577668" cy="481112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5055328" y="4760462"/>
            <a:ext cx="276749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学生资助</a:t>
            </a:r>
            <a:r>
              <a:rPr lang="zh-CN" altLang="en-US" sz="20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en-US" altLang="zh-CN" sz="2000" dirty="0" smtClean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898478" y="4040545"/>
            <a:ext cx="1061797" cy="346232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学生角色</a:t>
            </a:r>
            <a:endParaRPr lang="en-US" altLang="zh-CN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4758" y="1700433"/>
            <a:ext cx="7889235" cy="1915893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学生综合信息管理</a:t>
            </a:r>
            <a:r>
              <a:rPr lang="zh-CN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6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资助</a:t>
            </a:r>
            <a:r>
              <a:rPr lang="zh-CN" altLang="en-US" sz="6000" b="1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模块操作指南</a:t>
            </a:r>
            <a:endParaRPr lang="zh-CN" altLang="en-US" sz="6000" b="1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0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30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31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53" grpId="0"/>
          <p:bldP spid="9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4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53" grpId="0"/>
          <p:bldP spid="9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7" y="448"/>
            <a:ext cx="12875857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83636" y="448"/>
            <a:ext cx="4891480" cy="7231757"/>
          </a:xfrm>
          <a:prstGeom prst="rect">
            <a:avLst/>
          </a:pr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140542" y="1210764"/>
            <a:ext cx="8577668" cy="481112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3983636" y="2213172"/>
            <a:ext cx="5110035" cy="3808719"/>
          </a:xfrm>
          <a:prstGeom prst="rect">
            <a:avLst/>
          </a:prstGeom>
          <a:noFill/>
        </p:spPr>
        <p:txBody>
          <a:bodyPr wrap="square" lIns="68564" tIns="34282" rIns="68564" bIns="3428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如有问题请联系：</a:t>
            </a:r>
            <a:endParaRPr lang="en-US" altLang="zh-CN" dirty="0" smtClean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学生资助中心：</a:t>
            </a: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4006507191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en-US" altLang="zh-CN" dirty="0" err="1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pkuxszzzx</a:t>
            </a: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（微信公众号）</a:t>
            </a:r>
            <a:endParaRPr lang="en-US" altLang="zh-CN" dirty="0" smtClean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en-US" altLang="zh-CN" dirty="0" err="1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pkusfao</a:t>
            </a: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北大资助微</a:t>
            </a: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信号）</a:t>
            </a:r>
            <a:endParaRPr lang="en-US" altLang="zh-CN" dirty="0" smtClean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xszzzx@pku.edu.cn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理学部：</a:t>
            </a: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62755782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人文学部：</a:t>
            </a: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62767577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社科学部：</a:t>
            </a: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62754251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工程学部：</a:t>
            </a:r>
            <a:r>
              <a:rPr lang="en-US" altLang="zh-CN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62751779</a:t>
            </a:r>
            <a:endParaRPr lang="zh-CN" altLang="en-US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26528" y="1210764"/>
            <a:ext cx="6825094" cy="992435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/>
            <a:r>
              <a:rPr lang="zh-CN" altLang="en-US" sz="5999" b="1" spc="316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5999" b="1" spc="316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4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7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8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9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1" grpId="0" animBg="1"/>
          <p:bldP spid="22" grpId="0" animBg="1"/>
          <p:bldP spid="9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7" y="448"/>
            <a:ext cx="12863159" cy="723175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04066" y="1027458"/>
            <a:ext cx="9250623" cy="549914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279400"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>
          <a:xfrm>
            <a:off x="2347450" y="448"/>
            <a:ext cx="1627145" cy="3836577"/>
          </a:xfrm>
          <a:custGeom>
            <a:avLst/>
            <a:gdLst>
              <a:gd name="connsiteX0" fmla="*/ 0 w 1543050"/>
              <a:gd name="connsiteY0" fmla="*/ 0 h 2781300"/>
              <a:gd name="connsiteX1" fmla="*/ 1543050 w 1543050"/>
              <a:gd name="connsiteY1" fmla="*/ 0 h 2781300"/>
              <a:gd name="connsiteX2" fmla="*/ 1543050 w 1543050"/>
              <a:gd name="connsiteY2" fmla="*/ 2781300 h 2781300"/>
              <a:gd name="connsiteX3" fmla="*/ 771525 w 1543050"/>
              <a:gd name="connsiteY3" fmla="*/ 1981368 h 2781300"/>
              <a:gd name="connsiteX4" fmla="*/ 0 w 154305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2781300">
                <a:moveTo>
                  <a:pt x="0" y="0"/>
                </a:moveTo>
                <a:lnTo>
                  <a:pt x="1543050" y="0"/>
                </a:lnTo>
                <a:lnTo>
                  <a:pt x="1543050" y="2781300"/>
                </a:lnTo>
                <a:lnTo>
                  <a:pt x="771525" y="1981368"/>
                </a:lnTo>
                <a:lnTo>
                  <a:pt x="0" y="2781300"/>
                </a:lnTo>
                <a:close/>
              </a:path>
            </a:pathLst>
          </a:custGeom>
          <a:solidFill>
            <a:srgbClr val="0E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210547" y="2315155"/>
            <a:ext cx="4250447" cy="481741"/>
            <a:chOff x="5735630" y="1575319"/>
            <a:chExt cx="4250972" cy="481800"/>
          </a:xfrm>
        </p:grpSpPr>
        <p:sp>
          <p:nvSpPr>
            <p:cNvPr id="9" name="文本框 8"/>
            <p:cNvSpPr txBox="1"/>
            <p:nvPr/>
          </p:nvSpPr>
          <p:spPr>
            <a:xfrm>
              <a:off x="7098730" y="1575319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1" dirty="0" smtClean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r>
                <a:rPr lang="zh-CN" altLang="en-US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35630" y="1575320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1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6843687" y="1655943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5210547" y="3429915"/>
            <a:ext cx="4891236" cy="481799"/>
            <a:chOff x="5735630" y="2690217"/>
            <a:chExt cx="4891840" cy="481858"/>
          </a:xfrm>
        </p:grpSpPr>
        <p:sp>
          <p:nvSpPr>
            <p:cNvPr id="12" name="文本框 11"/>
            <p:cNvSpPr txBox="1"/>
            <p:nvPr/>
          </p:nvSpPr>
          <p:spPr>
            <a:xfrm>
              <a:off x="7098730" y="2690217"/>
              <a:ext cx="3528740" cy="48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1" dirty="0" smtClean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申请认定、助学金流程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735630" y="2690217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2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6843687" y="2770840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210547" y="4544674"/>
            <a:ext cx="4250447" cy="481741"/>
            <a:chOff x="5735630" y="3805114"/>
            <a:chExt cx="4250972" cy="481800"/>
          </a:xfrm>
        </p:grpSpPr>
        <p:sp>
          <p:nvSpPr>
            <p:cNvPr id="15" name="文本框 14"/>
            <p:cNvSpPr txBox="1"/>
            <p:nvPr/>
          </p:nvSpPr>
          <p:spPr>
            <a:xfrm>
              <a:off x="7098730" y="3805114"/>
              <a:ext cx="2887872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31" dirty="0" smtClean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操作过程演示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35630" y="3805115"/>
              <a:ext cx="1145170" cy="48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1" dirty="0">
                  <a:solidFill>
                    <a:srgbClr val="0E22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3</a:t>
              </a:r>
              <a:endParaRPr lang="zh-CN" altLang="en-US" sz="2531" dirty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6843687" y="3885738"/>
              <a:ext cx="174681" cy="325638"/>
            </a:xfrm>
            <a:prstGeom prst="line">
              <a:avLst/>
            </a:prstGeom>
            <a:ln w="25400">
              <a:solidFill>
                <a:srgbClr val="0E2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2338354" y="1495221"/>
            <a:ext cx="1645336" cy="87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61" spc="31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5" name="矩形 24"/>
          <p:cNvSpPr/>
          <p:nvPr/>
        </p:nvSpPr>
        <p:spPr>
          <a:xfrm>
            <a:off x="1148" y="5903151"/>
            <a:ext cx="4439495" cy="206624"/>
          </a:xfrm>
          <a:prstGeom prst="rect">
            <a:avLst/>
          </a:prstGeom>
          <a:solidFill>
            <a:srgbClr val="0E2234"/>
          </a:solidFill>
          <a:ln>
            <a:noFill/>
          </a:ln>
          <a:effectLst>
            <a:outerShdw blurRad="190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427266" y="5905563"/>
            <a:ext cx="4439495" cy="206624"/>
          </a:xfrm>
          <a:prstGeom prst="rect">
            <a:avLst/>
          </a:prstGeom>
          <a:solidFill>
            <a:srgbClr val="0E2234"/>
          </a:solidFill>
          <a:ln>
            <a:noFill/>
          </a:ln>
          <a:effectLst>
            <a:outerShdw blurRad="190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8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3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885488" y="2257425"/>
            <a:ext cx="1973262" cy="11811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3"/>
              </a:spcBef>
              <a:buNone/>
            </a:pPr>
            <a:r>
              <a:rPr lang="zh-CN" altLang="en-US" sz="3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11397927" y="163686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11675538" y="477806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标题 4"/>
          <p:cNvSpPr txBox="1">
            <a:spLocks/>
          </p:cNvSpPr>
          <p:nvPr/>
        </p:nvSpPr>
        <p:spPr>
          <a:xfrm>
            <a:off x="886763" y="139598"/>
            <a:ext cx="2950324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1/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系统目录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5146" y="783610"/>
            <a:ext cx="7462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系统路径：校内门户登录</a:t>
            </a:r>
            <a:r>
              <a:rPr lang="en-US" altLang="zh-CN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办事大厅</a:t>
            </a:r>
            <a:r>
              <a:rPr lang="en-US" altLang="zh-CN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个人业务</a:t>
            </a:r>
            <a:r>
              <a:rPr lang="en-US" altLang="zh-CN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学工部业务</a:t>
            </a:r>
            <a:r>
              <a:rPr lang="en-US" altLang="zh-CN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学生活动</a:t>
            </a:r>
            <a:r>
              <a:rPr lang="en-US" altLang="zh-CN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 smtClean="0">
                <a:solidFill>
                  <a:srgbClr val="0E223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勤工助学</a:t>
            </a:r>
            <a:endParaRPr lang="zh-CN" altLang="en-US" sz="2400" dirty="0">
              <a:solidFill>
                <a:srgbClr val="0E223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5" y="2199709"/>
            <a:ext cx="6131660" cy="49545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78" y="1816125"/>
            <a:ext cx="5073458" cy="5267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9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椭圆 119"/>
          <p:cNvSpPr/>
          <p:nvPr/>
        </p:nvSpPr>
        <p:spPr>
          <a:xfrm>
            <a:off x="9836286" y="1033600"/>
            <a:ext cx="2353729" cy="113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6546108" y="1029668"/>
            <a:ext cx="2013877" cy="113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3396581" y="931363"/>
            <a:ext cx="2013877" cy="113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120925" y="728696"/>
            <a:ext cx="2809050" cy="1334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右箭头 77"/>
          <p:cNvSpPr/>
          <p:nvPr/>
        </p:nvSpPr>
        <p:spPr>
          <a:xfrm>
            <a:off x="0" y="2160240"/>
            <a:ext cx="12858750" cy="4624437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90841" y="2841769"/>
            <a:ext cx="11593288" cy="0"/>
          </a:xfrm>
          <a:prstGeom prst="line">
            <a:avLst/>
          </a:prstGeom>
          <a:ln w="76200" cmpd="sng">
            <a:solidFill>
              <a:srgbClr val="8F1A1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4"/>
          <p:cNvSpPr txBox="1">
            <a:spLocks/>
          </p:cNvSpPr>
          <p:nvPr/>
        </p:nvSpPr>
        <p:spPr>
          <a:xfrm>
            <a:off x="886763" y="139598"/>
            <a:ext cx="3755767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2/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申请认定、助学金流程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 Placeholder 11"/>
          <p:cNvSpPr txBox="1">
            <a:spLocks/>
          </p:cNvSpPr>
          <p:nvPr/>
        </p:nvSpPr>
        <p:spPr>
          <a:xfrm>
            <a:off x="-195361" y="4313344"/>
            <a:ext cx="3253665" cy="1085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申报家庭经济情况</a:t>
            </a:r>
            <a:endParaRPr lang="en-US" altLang="zh-CN" sz="1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None/>
            </a:pP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生成打印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调查表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>
              <a:buNone/>
            </a:pP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调查表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材料交到院系</a:t>
            </a:r>
            <a:endParaRPr lang="en-US" altLang="zh-CN" sz="1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Placeholder 11"/>
          <p:cNvSpPr txBox="1">
            <a:spLocks/>
          </p:cNvSpPr>
          <p:nvPr/>
        </p:nvSpPr>
        <p:spPr>
          <a:xfrm>
            <a:off x="3719233" y="4645626"/>
            <a:ext cx="1531079" cy="396870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查看认定结果</a:t>
            </a:r>
            <a:endParaRPr lang="en-US" altLang="zh-CN" sz="1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11"/>
          <p:cNvSpPr txBox="1">
            <a:spLocks/>
          </p:cNvSpPr>
          <p:nvPr/>
        </p:nvSpPr>
        <p:spPr>
          <a:xfrm>
            <a:off x="6441217" y="4085318"/>
            <a:ext cx="2890958" cy="1026583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查看获助学金项目</a:t>
            </a:r>
            <a:endParaRPr lang="en-US" altLang="zh-CN" sz="1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在线填写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《XX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助学金申请表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/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在线填写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《XX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助学金感谢信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材料交到院系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11"/>
          <p:cNvSpPr txBox="1">
            <a:spLocks/>
          </p:cNvSpPr>
          <p:nvPr/>
        </p:nvSpPr>
        <p:spPr>
          <a:xfrm>
            <a:off x="10173790" y="4441777"/>
            <a:ext cx="1682317" cy="795535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系统、银行卡等</a:t>
            </a:r>
            <a:endParaRPr lang="en-US" altLang="zh-CN" sz="16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查收助学金</a:t>
            </a:r>
          </a:p>
        </p:txBody>
      </p:sp>
      <p:sp>
        <p:nvSpPr>
          <p:cNvPr id="22" name="Oval 25"/>
          <p:cNvSpPr/>
          <p:nvPr/>
        </p:nvSpPr>
        <p:spPr>
          <a:xfrm>
            <a:off x="1200196" y="2592092"/>
            <a:ext cx="478553" cy="478553"/>
          </a:xfrm>
          <a:prstGeom prst="ellipse">
            <a:avLst/>
          </a:prstGeom>
          <a:solidFill>
            <a:srgbClr val="00B36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Oval 26"/>
          <p:cNvSpPr/>
          <p:nvPr/>
        </p:nvSpPr>
        <p:spPr>
          <a:xfrm>
            <a:off x="4118120" y="2592092"/>
            <a:ext cx="524410" cy="524410"/>
          </a:xfrm>
          <a:prstGeom prst="ellipse">
            <a:avLst/>
          </a:prstGeom>
          <a:solidFill>
            <a:srgbClr val="1A8CE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Oval 27"/>
          <p:cNvSpPr/>
          <p:nvPr/>
        </p:nvSpPr>
        <p:spPr>
          <a:xfrm>
            <a:off x="7327792" y="2592092"/>
            <a:ext cx="527242" cy="527242"/>
          </a:xfrm>
          <a:prstGeom prst="ellipse">
            <a:avLst/>
          </a:prstGeom>
          <a:solidFill>
            <a:srgbClr val="A7835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Oval 28"/>
          <p:cNvSpPr/>
          <p:nvPr/>
        </p:nvSpPr>
        <p:spPr>
          <a:xfrm>
            <a:off x="10746731" y="2592138"/>
            <a:ext cx="524364" cy="52436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841" y="4211185"/>
            <a:ext cx="2520280" cy="11876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35076" y="4352137"/>
            <a:ext cx="1527787" cy="9137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0885" y="3693712"/>
            <a:ext cx="14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申报阶段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25070" y="3695257"/>
            <a:ext cx="16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查看认定结果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20392" y="3706944"/>
            <a:ext cx="226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助学金项目材料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28296" y="4032448"/>
            <a:ext cx="2853476" cy="150208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0343969" y="36937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查收助学金</a:t>
            </a:r>
          </a:p>
        </p:txBody>
      </p:sp>
      <p:sp>
        <p:nvSpPr>
          <p:cNvPr id="37" name="矩形 36"/>
          <p:cNvSpPr/>
          <p:nvPr/>
        </p:nvSpPr>
        <p:spPr>
          <a:xfrm>
            <a:off x="10101783" y="4248472"/>
            <a:ext cx="1771198" cy="114876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2612951" y="3600400"/>
            <a:ext cx="1152128" cy="4739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右箭头 66"/>
          <p:cNvSpPr/>
          <p:nvPr/>
        </p:nvSpPr>
        <p:spPr>
          <a:xfrm>
            <a:off x="9191841" y="3600400"/>
            <a:ext cx="1152128" cy="47074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右箭头 68"/>
          <p:cNvSpPr/>
          <p:nvPr/>
        </p:nvSpPr>
        <p:spPr>
          <a:xfrm>
            <a:off x="5384163" y="3600400"/>
            <a:ext cx="1152128" cy="47397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483682" y="3199113"/>
            <a:ext cx="113738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院系认定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箭头连接符 72"/>
          <p:cNvCxnSpPr>
            <a:stCxn id="22" idx="4"/>
          </p:cNvCxnSpPr>
          <p:nvPr/>
        </p:nvCxnSpPr>
        <p:spPr>
          <a:xfrm>
            <a:off x="1439473" y="3070645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5061223" y="3238830"/>
            <a:ext cx="14352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助学金评审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>
            <a:off x="4406229" y="3097966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7581503" y="3116502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>
            <a:off x="11037887" y="3137683"/>
            <a:ext cx="0" cy="608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8954604" y="3184277"/>
            <a:ext cx="143521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发放助学金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9" name="直接箭头连接符 88"/>
          <p:cNvCxnSpPr/>
          <p:nvPr/>
        </p:nvCxnSpPr>
        <p:spPr>
          <a:xfrm flipV="1">
            <a:off x="1433234" y="1944216"/>
            <a:ext cx="0" cy="6478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70547" y="779348"/>
            <a:ext cx="276086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每年寒、暑假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学期初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999891" y="1145463"/>
            <a:ext cx="27608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学期中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箭头连接符 94"/>
          <p:cNvCxnSpPr/>
          <p:nvPr/>
        </p:nvCxnSpPr>
        <p:spPr>
          <a:xfrm flipV="1">
            <a:off x="11008913" y="1944216"/>
            <a:ext cx="0" cy="6478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 flipV="1">
            <a:off x="7591413" y="1944216"/>
            <a:ext cx="0" cy="6478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 flipV="1">
            <a:off x="4380325" y="1872208"/>
            <a:ext cx="0" cy="7198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6201069" y="1221128"/>
            <a:ext cx="27608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每年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606948" y="1232510"/>
            <a:ext cx="2760867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每年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10-12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83879" y="5858831"/>
            <a:ext cx="7471155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注意：申报、院系认定、查看结果、完善助学金材料、发放助学金等</a:t>
            </a:r>
            <a:r>
              <a:rPr lang="zh-CN" altLang="en-US" b="1" dirty="0" smtClean="0">
                <a:solidFill>
                  <a:srgbClr val="FF0000"/>
                </a:solidFill>
              </a:rPr>
              <a:t>具体时间，以资助中心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</a:rPr>
              <a:t>学院通知为准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/>
              <a:t>  </a:t>
            </a:r>
            <a:r>
              <a:rPr lang="zh-CN" altLang="en-US" b="1" dirty="0" smtClean="0">
                <a:solidFill>
                  <a:srgbClr val="FF0000"/>
                </a:solidFill>
              </a:rPr>
              <a:t>方框 </a:t>
            </a:r>
            <a:r>
              <a:rPr lang="zh-CN" altLang="en-US" dirty="0" smtClean="0"/>
              <a:t>  内容为学生本人需要操作部分。</a:t>
            </a:r>
            <a:endParaRPr lang="zh-CN" altLang="en-US" dirty="0"/>
          </a:p>
        </p:txBody>
      </p:sp>
      <p:sp>
        <p:nvSpPr>
          <p:cNvPr id="122" name="矩形 121"/>
          <p:cNvSpPr/>
          <p:nvPr/>
        </p:nvSpPr>
        <p:spPr>
          <a:xfrm>
            <a:off x="774746" y="6781770"/>
            <a:ext cx="686077" cy="3483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8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  <p:bldP spid="19" grpId="0"/>
      <p:bldP spid="21" grpId="0"/>
      <p:bldP spid="2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91"/>
          <p:cNvSpPr>
            <a:spLocks/>
          </p:cNvSpPr>
          <p:nvPr/>
        </p:nvSpPr>
        <p:spPr bwMode="auto">
          <a:xfrm>
            <a:off x="12257341" y="877048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857240" y="736005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097705" y="1702288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55254" y="2723710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97746" y="1698115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233579" y="2723710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4750524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3/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申报家庭经济情况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6070" y="1408876"/>
            <a:ext cx="97490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登陆校内门户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学工部业务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申报经济情况后：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申报家庭经济情况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”，进入填写（请认真阅读填写说明）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点击“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修改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家庭经济情况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”，可以修改“已保存但未提交”的填写条目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查看家庭经济情况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”，可查看家庭经济情况填写情况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上传证明材料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”，可上传各类证明证件（如失业证明、建档立卡证明等）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申请退回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，可以向学院申请退回重新填写经济情况（慎用，只在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信息填错时申请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6687" y="4480420"/>
            <a:ext cx="12092814" cy="1812167"/>
            <a:chOff x="236687" y="4480420"/>
            <a:chExt cx="12092814" cy="18121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228" y="4480420"/>
              <a:ext cx="11983273" cy="181216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36687" y="5488533"/>
              <a:ext cx="1728192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3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49665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申报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家庭经济情况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25519" y="808013"/>
            <a:ext cx="4824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逐项如实认真填写，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不得留空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家庭成员一般只包括父母和未结婚的兄弟姐妹、由父母独立赡养的（外）祖父母。此处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不填写本人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成员各项信息均为必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毛收入：扣除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各项开支前的全部收入。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净收入：去掉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生活、生产、医疗等基本费用后的收入。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父母支付的赡养费，可在家庭突发情况一栏中的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⑥其他情况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中详细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说明。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类型：据实选择，一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项或几项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全部填写完成后，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左上角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保存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查看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结果（预览版本），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确认无误后点击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" y="996551"/>
            <a:ext cx="7428937" cy="58953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30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91"/>
          <p:cNvSpPr>
            <a:spLocks/>
          </p:cNvSpPr>
          <p:nvPr/>
        </p:nvSpPr>
        <p:spPr bwMode="auto">
          <a:xfrm>
            <a:off x="12365980" y="2893272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965879" y="2752229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206344" y="3718512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663893" y="4739934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606385" y="3714339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342218" y="4739934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67667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生成打印上交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家庭经济情况调查表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18136" y="939886"/>
            <a:ext cx="518457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后点击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打印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”，系统将自动生成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PDF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家庭经济情况调查表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，并生成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唯一编号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（表格右上角）。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如有填写错误，需要返回上一步申请“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退回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”，并重新修改填写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将正式版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家庭经济情况调查表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及相关证明材料复印件（如有）一起交至本学院学生工作办公室。证明材料有：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）失业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endParaRPr lang="en-US" altLang="zh-CN" sz="1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病例证明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复印件（如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父母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体弱多病）</a:t>
            </a:r>
            <a:endParaRPr lang="en-US" altLang="zh-CN" sz="1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（</a:t>
            </a:r>
            <a:r>
              <a:rPr lang="en-US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残疾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证明（残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障人士应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提供）</a:t>
            </a:r>
            <a:endParaRPr lang="en-US" altLang="zh-CN" sz="1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）五保户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、低保户、建档立卡户、低收入家庭、农村特困供养户、特困救助户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等相关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）其他有助于说明家庭经济情况的证明材料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3" y="877048"/>
            <a:ext cx="4448188" cy="63115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椭圆 3"/>
          <p:cNvSpPr/>
          <p:nvPr/>
        </p:nvSpPr>
        <p:spPr>
          <a:xfrm>
            <a:off x="4324844" y="736005"/>
            <a:ext cx="808387" cy="3682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133231" y="920122"/>
            <a:ext cx="4088157" cy="777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9230822" y="1313970"/>
            <a:ext cx="1500202" cy="6594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2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4" y="4771614"/>
            <a:ext cx="11983273" cy="1812167"/>
          </a:xfrm>
          <a:prstGeom prst="rect">
            <a:avLst/>
          </a:prstGeom>
        </p:spPr>
      </p:pic>
      <p:sp>
        <p:nvSpPr>
          <p:cNvPr id="75" name="AutoShape 91"/>
          <p:cNvSpPr>
            <a:spLocks/>
          </p:cNvSpPr>
          <p:nvPr/>
        </p:nvSpPr>
        <p:spPr bwMode="auto">
          <a:xfrm>
            <a:off x="12257341" y="877048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857240" y="736005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097705" y="1702288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55254" y="2723710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97746" y="1698115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233579" y="2723710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67667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查看认定结果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703" y="1060706"/>
            <a:ext cx="94198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院系认定工作完成后（具体时间节点请关注资助中心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学院通知），可查看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认定结果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查看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方法：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）登陆校内门户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学工部业务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申报经济情况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）找到相应学年条目，查看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认定结果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578184" y="2313343"/>
            <a:ext cx="1383905" cy="552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21" idx="4"/>
            <a:endCxn id="23" idx="0"/>
          </p:cNvCxnSpPr>
          <p:nvPr/>
        </p:nvCxnSpPr>
        <p:spPr>
          <a:xfrm>
            <a:off x="4270137" y="2865603"/>
            <a:ext cx="575062" cy="30828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3765079" y="5948426"/>
            <a:ext cx="2160240" cy="836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91"/>
          <p:cNvSpPr>
            <a:spLocks/>
          </p:cNvSpPr>
          <p:nvPr/>
        </p:nvSpPr>
        <p:spPr bwMode="auto">
          <a:xfrm>
            <a:off x="12257341" y="877048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857240" y="736005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097705" y="1702288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555254" y="2723710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97746" y="1698115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233579" y="2723710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标题 4"/>
          <p:cNvSpPr txBox="1">
            <a:spLocks/>
          </p:cNvSpPr>
          <p:nvPr/>
        </p:nvSpPr>
        <p:spPr>
          <a:xfrm>
            <a:off x="886763" y="139598"/>
            <a:ext cx="6766748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3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 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操作过程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完善助学金项目材料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703" y="1060706"/>
            <a:ext cx="54006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助学金评审工作完成后（具体时间节点请关注资助中心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通知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），需要登陆校内门户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学工部业务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助学金，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完善助学金项目材料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）查看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获助学金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）在线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填写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助学金申请表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（打印签字交到学院）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）在线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填写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助学金感谢信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（填写“提交”即可）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待学校、捐赠方审议通过后，会陆续发放至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校园金穗卡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9" y="1313744"/>
            <a:ext cx="3837087" cy="39840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21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ECFD19-AC39-45B6-BD3A-2F8820C35C9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268"/>
</p:tagLst>
</file>

<file path=ppt/theme/theme1.xml><?xml version="1.0" encoding="utf-8"?>
<a:theme xmlns:a="http://schemas.openxmlformats.org/drawingml/2006/main" name="第一PPT，www.1ppt.com">
  <a:themeElements>
    <a:clrScheme name="自定义 8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C2E5"/>
      </a:accent1>
      <a:accent2>
        <a:srgbClr val="0E2234"/>
      </a:accent2>
      <a:accent3>
        <a:srgbClr val="9BC2E5"/>
      </a:accent3>
      <a:accent4>
        <a:srgbClr val="0E2234"/>
      </a:accent4>
      <a:accent5>
        <a:srgbClr val="9BC2E5"/>
      </a:accent5>
      <a:accent6>
        <a:srgbClr val="0E2234"/>
      </a:accent6>
      <a:hlink>
        <a:srgbClr val="9BC2E5"/>
      </a:hlink>
      <a:folHlink>
        <a:srgbClr val="0E223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</Words>
  <Application>Microsoft Office PowerPoint</Application>
  <PresentationFormat>自定义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Open Sans Light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简洁蓝色</dc:title>
  <dc:creator/>
  <cp:keywords>www.1ppt.com</cp:keywords>
  <cp:lastModifiedBy/>
  <cp:revision>1</cp:revision>
  <dcterms:created xsi:type="dcterms:W3CDTF">2016-10-17T14:00:15Z</dcterms:created>
  <dcterms:modified xsi:type="dcterms:W3CDTF">2020-04-07T04:41:21Z</dcterms:modified>
</cp:coreProperties>
</file>