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3" r:id="rId10"/>
    <p:sldId id="286" r:id="rId11"/>
    <p:sldId id="285" r:id="rId12"/>
    <p:sldId id="287" r:id="rId13"/>
    <p:sldId id="297" r:id="rId14"/>
    <p:sldId id="298" r:id="rId15"/>
    <p:sldId id="299" r:id="rId16"/>
    <p:sldId id="300" r:id="rId17"/>
    <p:sldId id="301" r:id="rId18"/>
    <p:sldId id="302" r:id="rId19"/>
    <p:sldId id="294" r:id="rId2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A20000"/>
    <a:srgbClr val="C80828"/>
    <a:srgbClr val="990099"/>
    <a:srgbClr val="660066"/>
    <a:srgbClr val="C89800"/>
    <a:srgbClr val="4E828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96" y="-90"/>
      </p:cViewPr>
      <p:guideLst>
        <p:guide orient="horz" pos="283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9B430B-523F-4F91-AFB2-9B5F74677FF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502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E10066-2DF1-4888-A603-1FE64E267FF7}" type="datetimeFigureOut">
              <a:rPr lang="zh-CN" altLang="en-US"/>
              <a:pPr/>
              <a:t>14-2-17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黑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90347-35C4-46AF-AB84-76A244870B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4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3624263"/>
            <a:ext cx="7772400" cy="381000"/>
          </a:xfrm>
        </p:spPr>
        <p:txBody>
          <a:bodyPr/>
          <a:lstStyle>
            <a:lvl1pPr marL="0" indent="355600">
              <a:defRPr sz="1600" b="0">
                <a:solidFill>
                  <a:srgbClr val="4D4D4D"/>
                </a:solidFill>
                <a:latin typeface="Arial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835150"/>
            <a:ext cx="7416800" cy="1150938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ko-KR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104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CABAE-20D2-4CD5-BE24-4C1F3EEB345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88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191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191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856B6-3BE9-49D1-92F5-6BD711B0937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580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zh-CN" altLang="en-US" sz="3000" b="0" cap="all" spc="0" dirty="0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华文彩云" pitchFamily="2" charset="-122"/>
                <a:ea typeface="华文彩云" pitchFamily="2" charset="-122"/>
                <a:cs typeface="+mj-cs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98F6D-6C94-4835-BF45-289721778A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EA98F-4267-4C93-9CD0-B1DE9A8AA1A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48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09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09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CB88E-8079-4650-AC72-AC1A59FD01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63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1ABAD-C16D-4942-93AE-E839D2D480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0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C71C8-BC0C-4C42-B7E5-BD01CDF72B1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631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4B80B-F2AB-42DD-985D-3BDB5889F24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037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DC67E-E8A0-4DC3-A658-D95E1DB5356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3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AF6C9-0E91-41E9-98B1-CED204859E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88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 userDrawn="1"/>
        </p:nvSpPr>
        <p:spPr bwMode="gray">
          <a:xfrm>
            <a:off x="468313" y="1196975"/>
            <a:ext cx="8207375" cy="5256213"/>
          </a:xfrm>
          <a:prstGeom prst="rect">
            <a:avLst/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tint val="31765"/>
                  <a:invGamma/>
                  <a:alpha val="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mic Sans MS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omic Sans MS" pitchFamily="66" charset="0"/>
              </a:defRPr>
            </a:lvl1pPr>
          </a:lstStyle>
          <a:p>
            <a:fld id="{424BD88B-407C-473F-A75B-5A612FEECC8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31" name="Line 23"/>
          <p:cNvSpPr>
            <a:spLocks noChangeShapeType="1"/>
          </p:cNvSpPr>
          <p:nvPr userDrawn="1"/>
        </p:nvSpPr>
        <p:spPr bwMode="gray">
          <a:xfrm>
            <a:off x="2268538" y="981075"/>
            <a:ext cx="6264275" cy="0"/>
          </a:xfrm>
          <a:prstGeom prst="line">
            <a:avLst/>
          </a:prstGeom>
          <a:noFill/>
          <a:ln w="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000" cap="all">
          <a:ln w="9000" cmpd="sng">
            <a:solidFill>
              <a:schemeClr val="accent2"/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宋体" charset="0"/>
          <a:ea typeface="宋体" charset="0"/>
          <a:cs typeface="宋体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宋体" charset="0"/>
          <a:ea typeface="宋体" charset="0"/>
          <a:cs typeface="宋体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宋体" charset="0"/>
          <a:ea typeface="宋体" charset="0"/>
          <a:cs typeface="宋体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宋体" charset="0"/>
          <a:ea typeface="宋体" charset="0"/>
          <a:cs typeface="宋体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宋体" charset="0"/>
          <a:ea typeface="宋体" charset="0"/>
          <a:cs typeface="宋体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1C1C1C"/>
          </a:solidFill>
          <a:latin typeface="黑体" pitchFamily="2" charset="-122"/>
          <a:ea typeface="黑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1C1C1C"/>
          </a:solidFill>
          <a:latin typeface="黑体" pitchFamily="2" charset="-122"/>
          <a:ea typeface="黑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1C1C1C"/>
          </a:solidFill>
          <a:latin typeface="黑体" pitchFamily="2" charset="-122"/>
          <a:ea typeface="黑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1C1C1C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127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1C1C1C"/>
        </a:buClr>
        <a:buFont typeface="Verdana" pitchFamily="34" charset="0"/>
        <a:buChar char="•"/>
        <a:defRPr sz="2000" b="1">
          <a:solidFill>
            <a:srgbClr val="1C1C1C"/>
          </a:solidFill>
          <a:latin typeface="+mn-lt"/>
          <a:ea typeface="华文彩云" charset="0"/>
          <a:cs typeface="华文彩云" charset="0"/>
        </a:defRPr>
      </a:lvl1pPr>
      <a:lvl2pPr marL="820738" indent="-7938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Verdana" pitchFamily="34" charset="0"/>
        <a:buChar char="§"/>
        <a:defRPr kumimoji="1" sz="2800">
          <a:solidFill>
            <a:srgbClr val="1C1C1C"/>
          </a:solidFill>
          <a:latin typeface="+mn-lt"/>
          <a:ea typeface="华文彩云" charset="0"/>
          <a:cs typeface="华文彩云" charset="0"/>
        </a:defRPr>
      </a:lvl2pPr>
      <a:lvl3pPr marL="12573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600">
          <a:solidFill>
            <a:srgbClr val="1C1C1C"/>
          </a:solidFill>
          <a:latin typeface="+mn-lt"/>
          <a:ea typeface="华文彩云" charset="0"/>
          <a:cs typeface="华文彩云" charset="0"/>
        </a:defRPr>
      </a:lvl3pPr>
      <a:lvl4pPr marL="1612900" indent="-2413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rgbClr val="1C1C1C"/>
          </a:solidFill>
          <a:latin typeface="+mn-lt"/>
          <a:ea typeface="华文彩云" charset="0"/>
          <a:cs typeface="华文彩云" charset="0"/>
        </a:defRPr>
      </a:lvl4pPr>
      <a:lvl5pPr marL="1968500" indent="-1397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kumimoji="1" sz="1600">
          <a:solidFill>
            <a:srgbClr val="1C1C1C"/>
          </a:solidFill>
          <a:latin typeface="+mn-lt"/>
          <a:ea typeface="华文彩云" charset="0"/>
          <a:cs typeface="华文彩云" charset="0"/>
        </a:defRPr>
      </a:lvl5pPr>
      <a:lvl6pPr marL="24257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8829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3401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7973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844675"/>
            <a:ext cx="5010150" cy="1728788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kumimoji="0" lang="zh-CN" altLang="en-US" sz="50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生活中的心理学</a:t>
            </a:r>
            <a:r>
              <a:rPr kumimoji="0" lang="en-US" altLang="zh-CN" sz="50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kumimoji="0" lang="en-US" altLang="zh-CN" sz="50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kumimoji="0" lang="en-US" altLang="zh-CN" sz="28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kumimoji="0" lang="zh-CN" altLang="en-US" sz="28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同学们喜爱的</a:t>
            </a:r>
            <a:r>
              <a:rPr kumimoji="0" lang="zh-CN" altLang="en-US" sz="3600" b="1" cap="none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实用</a:t>
            </a:r>
            <a:r>
              <a:rPr kumimoji="0" lang="zh-CN" altLang="en-US" sz="2800" b="1" cap="none" dirty="0" smtClean="0">
                <a:ln>
                  <a:noFill/>
                </a:ln>
                <a:solidFill>
                  <a:srgbClr val="C80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课程</a:t>
            </a:r>
            <a:endParaRPr kumimoji="0" lang="en-US" altLang="zh-CN" sz="2800" b="1" cap="none" dirty="0" smtClean="0">
              <a:ln>
                <a:noFill/>
              </a:ln>
              <a:solidFill>
                <a:srgbClr val="C808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42938" y="4048125"/>
            <a:ext cx="7772400" cy="38100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en-US" altLang="zh-CN" sz="22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       </a:t>
            </a:r>
            <a:r>
              <a:rPr lang="en-US" altLang="zh-CN" sz="22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ragino Sans GB W3" pitchFamily="1" charset="-122"/>
                <a:ea typeface="Hiragino Sans GB W3" pitchFamily="1" charset="-122"/>
              </a:rPr>
              <a:t> </a:t>
            </a:r>
            <a:r>
              <a:rPr lang="zh-CN" altLang="en-US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ragino Sans GB W3" pitchFamily="1" charset="-122"/>
                <a:ea typeface="Hiragino Sans GB W3" pitchFamily="1" charset="-122"/>
              </a:rPr>
              <a:t>主讲人： 方 新</a:t>
            </a:r>
            <a:endParaRPr lang="en-US" altLang="zh-CN" sz="30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ragino Sans GB W3" pitchFamily="1" charset="-122"/>
              <a:ea typeface="Hiragino Sans GB W3" pitchFamily="1" charset="-122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en-US" altLang="zh-CN" sz="22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           </a:t>
            </a:r>
            <a:r>
              <a:rPr lang="en-US" altLang="zh-CN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     2014</a:t>
            </a:r>
            <a:r>
              <a:rPr lang="zh-CN" altLang="en-US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年</a:t>
            </a:r>
            <a:r>
              <a:rPr lang="en-US" altLang="zh-CN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2</a:t>
            </a:r>
            <a:r>
              <a:rPr lang="zh-CN" altLang="en-US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月</a:t>
            </a:r>
            <a:r>
              <a:rPr lang="en-US" altLang="zh-CN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20</a:t>
            </a:r>
            <a:r>
              <a:rPr lang="zh-CN" altLang="en-US" sz="2200" dirty="0" smtClean="0">
                <a:solidFill>
                  <a:srgbClr val="AE78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日</a:t>
            </a:r>
            <a:endParaRPr lang="en-US" altLang="zh-CN" sz="2200" dirty="0" smtClean="0">
              <a:solidFill>
                <a:srgbClr val="AE78D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彩云" pitchFamily="2" charset="-122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en-US" altLang="zh-CN" sz="22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华文彩云" pitchFamily="2" charset="-122"/>
              </a:rPr>
              <a:t>          </a:t>
            </a:r>
            <a:endParaRPr lang="zh-CN" altLang="en-US" sz="2200" dirty="0" smtClean="0">
              <a:solidFill>
                <a:srgbClr val="A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 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职业生涯规划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80728"/>
            <a:ext cx="4173611" cy="5026025"/>
          </a:xfrm>
        </p:spPr>
        <p:txBody>
          <a:bodyPr/>
          <a:lstStyle/>
          <a:p>
            <a:pPr>
              <a:buFont typeface="Verdana" pitchFamily="34" charset="0"/>
              <a:buBlip>
                <a:blip r:embed="rId2"/>
              </a:buBlip>
            </a:pPr>
            <a:r>
              <a:rPr lang="zh-CN" altLang="en-US" b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在对一个人职业生涯的主客观条件进行测定、分析、总结研究的基础上，结合时代特点，根据自己的职业倾向，确定其最佳的职业奋斗目标，并为实现这一目标做出行之有效的安排。</a:t>
            </a:r>
            <a:endParaRPr lang="en-US" altLang="zh-CN" b="0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>
              <a:buFont typeface="Verdana" pitchFamily="34" charset="0"/>
              <a:buBlip>
                <a:blip r:embed="rId2"/>
              </a:buBlip>
            </a:pPr>
            <a:r>
              <a:rPr lang="zh-CN" altLang="en-US" b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我们一起讨论进行职业生涯规划的意义和具体的方法。成功的职业生涯规划可以帮助个人真正了解自己，实现自己的人生目标。帮你搞定</a:t>
            </a:r>
            <a:r>
              <a:rPr lang="en-US" altLang="zh-CN" b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HR</a:t>
            </a:r>
            <a:r>
              <a:rPr lang="zh-CN" altLang="en-US" b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！</a:t>
            </a: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4074FDB9-2432-4428-A6C2-7EE8ECDB8529}" type="slidenum">
              <a:rPr kumimoji="0" lang="zh-CN" altLang="en-US" sz="1000">
                <a:latin typeface="Comic Sans MS" pitchFamily="66" charset="0"/>
              </a:rPr>
              <a:pPr/>
              <a:t>10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4098" name="Picture 2" descr="E:\Psychology\进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6802"/>
            <a:ext cx="3760170" cy="4587974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kumimoji="0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危机应对 </a:t>
            </a: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&amp; 10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、自杀与生命的意义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B799DB44-AA95-4553-AA4C-F696F063D3A2}" type="slidenum">
              <a:rPr kumimoji="0" lang="zh-CN" altLang="en-US" sz="1000">
                <a:latin typeface="Comic Sans MS" pitchFamily="66" charset="0"/>
              </a:rPr>
              <a:pPr/>
              <a:t>11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3074" name="Picture 2" descr="E:\Psychology\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752" y="1216025"/>
            <a:ext cx="3596186" cy="2395060"/>
          </a:xfrm>
          <a:effectLst>
            <a:softEdge rad="112500"/>
          </a:effectLst>
        </p:spPr>
      </p:pic>
      <p:pic>
        <p:nvPicPr>
          <p:cNvPr id="3076" name="Picture 4" descr="E:\Psychology\张国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19525"/>
            <a:ext cx="3381375" cy="2538413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071938" y="1216025"/>
            <a:ext cx="450056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>
                <a:solidFill>
                  <a:srgbClr val="7030A0"/>
                </a:solidFill>
              </a:rPr>
              <a:t>地震天灾、亲人离去</a:t>
            </a:r>
            <a:r>
              <a:rPr kumimoji="0" lang="en-US" altLang="zh-CN" sz="1800">
                <a:solidFill>
                  <a:srgbClr val="7030A0"/>
                </a:solidFill>
              </a:rPr>
              <a:t>……</a:t>
            </a:r>
            <a:r>
              <a:rPr kumimoji="0" lang="zh-CN" altLang="en-US" sz="1800">
                <a:solidFill>
                  <a:srgbClr val="7030A0"/>
                </a:solidFill>
              </a:rPr>
              <a:t>一切都可能发生</a:t>
            </a:r>
            <a:endParaRPr kumimoji="0" lang="en-US" altLang="zh-CN" sz="180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>
                <a:solidFill>
                  <a:srgbClr val="7030A0"/>
                </a:solidFill>
              </a:rPr>
              <a:t>当危机来临时，化解它的利刃其实就藏在每个人的心里，它的名字叫智慧。</a:t>
            </a:r>
            <a:endParaRPr kumimoji="0" lang="en-US" altLang="zh-CN" sz="180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>
                <a:solidFill>
                  <a:srgbClr val="7030A0"/>
                </a:solidFill>
              </a:rPr>
              <a:t>危险和机遇伴生，就是所谓危机。</a:t>
            </a:r>
            <a:endParaRPr kumimoji="0" lang="en-US" altLang="zh-CN" sz="180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>
                <a:solidFill>
                  <a:srgbClr val="7030A0"/>
                </a:solidFill>
              </a:rPr>
              <a:t>让我们一起认识危机以及面对危机时的具体的应对方法，化危险为机遇。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12689" y="4040188"/>
            <a:ext cx="45005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 dirty="0">
                <a:solidFill>
                  <a:srgbClr val="7030A0"/>
                </a:solidFill>
              </a:rPr>
              <a:t>通过了解自杀背后的个人成长史和家庭环境等因素，了解自杀的潜在原因，以及生命的意义。</a:t>
            </a:r>
            <a:endParaRPr kumimoji="0" lang="en-US" altLang="zh-CN" sz="18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kumimoji="0" lang="zh-CN" altLang="en-US" sz="1800" dirty="0">
                <a:solidFill>
                  <a:srgbClr val="7030A0"/>
                </a:solidFill>
              </a:rPr>
              <a:t>共同分享自杀及其生物、心理、社会影响。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考核方式 </a:t>
            </a: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&amp; 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考核目的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Verdana" pitchFamily="34" charset="0"/>
              <a:buNone/>
            </a:pP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期末成绩考核：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篇平时作业（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5X10</a:t>
            </a: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），参与活动的质量与积极性</a:t>
            </a:r>
            <a:endParaRPr lang="en-US" altLang="zh-CN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Verdana" pitchFamily="34" charset="0"/>
              <a:buNone/>
            </a:pP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分）、考勤（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分）、作业（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分）。</a:t>
            </a:r>
            <a:endParaRPr lang="en-US" altLang="zh-CN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 typeface="Verdana" pitchFamily="34" charset="0"/>
              <a:buNone/>
            </a:pPr>
            <a:endParaRPr lang="en-US" altLang="zh-CN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Verdana" pitchFamily="34" charset="0"/>
              <a:buNone/>
            </a:pPr>
            <a:r>
              <a:rPr lang="en-US" altLang="zh-CN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这门课考核的不是死记硬背的知识，而是如何把心理学的知识真正运用到自己的生活中去。在这门课中</a:t>
            </a:r>
            <a:r>
              <a:rPr lang="en-US" altLang="zh-CN" dirty="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你投入多少，收获就多少，相信每一个用心去投入这门课的同学，都将实现认识自己并完善自我的目标</a:t>
            </a:r>
            <a:r>
              <a:rPr lang="en-US" altLang="zh-CN" dirty="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让自己拥有一个灿烂的人生！</a:t>
            </a:r>
          </a:p>
          <a:p>
            <a:pPr>
              <a:buFont typeface="Verdana" pitchFamily="34" charset="0"/>
              <a:buNone/>
            </a:pPr>
            <a:endParaRPr lang="zh-CN" altLang="en-US" dirty="0" smtClean="0">
              <a:solidFill>
                <a:srgbClr val="7030A0"/>
              </a:solidFill>
              <a:ea typeface="华文彩云" pitchFamily="2" charset="-122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A7C97987-B7A9-4406-A706-F0FC26765306}" type="slidenum">
              <a:rPr kumimoji="0" lang="zh-CN" altLang="en-US" sz="1000">
                <a:latin typeface="Comic Sans MS" pitchFamily="66" charset="0"/>
              </a:rPr>
              <a:pPr/>
              <a:t>12</a:t>
            </a:fld>
            <a:endParaRPr kumimoji="0" lang="en-US" altLang="zh-CN" sz="1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助教们</a:t>
            </a:r>
            <a:endParaRPr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53679"/>
              </p:ext>
            </p:extLst>
          </p:nvPr>
        </p:nvGraphicFramePr>
        <p:xfrm>
          <a:off x="321048" y="1340768"/>
          <a:ext cx="8820472" cy="5187544"/>
        </p:xfrm>
        <a:graphic>
          <a:graphicData uri="http://schemas.openxmlformats.org/drawingml/2006/table">
            <a:tbl>
              <a:tblPr/>
              <a:tblGrid>
                <a:gridCol w="1388464"/>
                <a:gridCol w="4631834"/>
                <a:gridCol w="2800174"/>
              </a:tblGrid>
              <a:tr h="326040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姓名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邮箱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负责主题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569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李红锦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lihongjin</a:t>
                      </a: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@pku.edu.cn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适应问题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自信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  <a:tr h="876569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陈慧菁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pkuchj@163.com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学习问题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危机管理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082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李冀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liji0907@126.com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恋爱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自杀与生命意义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  <a:tr h="854592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马鑫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mafor@126.com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沟通</a:t>
                      </a:r>
                      <a:endParaRPr kumimoji="0" lang="en-US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7.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性心理与性健康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569"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王洋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wangyang_pku@126.com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rgbClr val="1C1C1C"/>
                        </a:buClr>
                        <a:buFont typeface="Verdana" pitchFamily="34" charset="0"/>
                        <a:defRPr b="1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1pPr>
                      <a:lvl2pPr marL="742950" indent="-28575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Verdana" pitchFamily="34" charset="0"/>
                        <a:defRPr kumimoji="1" sz="2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2pPr>
                      <a:lvl3pPr marL="11430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3pPr>
                      <a:lvl4pPr marL="16002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4pPr>
                      <a:lvl5pPr marL="2057400" indent="-228600" ea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rgbClr val="1C1C1C"/>
                          </a:solidFill>
                          <a:latin typeface="Arial" pitchFamily="34" charset="0"/>
                          <a:ea typeface="华文彩云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 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人际关系</a:t>
                      </a: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8. 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职业生涯规划</a:t>
                      </a:r>
                    </a:p>
                  </a:txBody>
                  <a:tcPr marL="91435" marR="91435"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助教：李红锦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CBF187C0-7C8F-4DA8-9190-19987E565F7F}" type="slidenum">
              <a:rPr kumimoji="0" lang="zh-CN" altLang="en-US" sz="1000">
                <a:latin typeface="Comic Sans MS" pitchFamily="66" charset="0"/>
              </a:rPr>
              <a:pPr/>
              <a:t>14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27652" name="内容占位符 2"/>
          <p:cNvSpPr>
            <a:spLocks noGrp="1"/>
          </p:cNvSpPr>
          <p:nvPr>
            <p:ph idx="1"/>
          </p:nvPr>
        </p:nvSpPr>
        <p:spPr>
          <a:xfrm>
            <a:off x="611560" y="1340768"/>
            <a:ext cx="4824487" cy="4310608"/>
          </a:xfrm>
        </p:spPr>
        <p:txBody>
          <a:bodyPr/>
          <a:lstStyle/>
          <a:p>
            <a:pPr marL="0" indent="0">
              <a:buFont typeface="Verdana" pitchFamily="34" charset="0"/>
              <a:buNone/>
            </a:pP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大家好！</a:t>
            </a:r>
            <a:endParaRPr lang="en-US" altLang="zh-CN" sz="2800" b="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 typeface="Verdana" pitchFamily="34" charset="0"/>
              <a:buNone/>
            </a:pP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我是心理学系</a:t>
            </a:r>
            <a:r>
              <a:rPr lang="en-US" altLang="zh-CN" sz="2800" b="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级硕士，临床心理学方向</a:t>
            </a:r>
            <a:endParaRPr lang="en-US" altLang="zh-CN" sz="2800" b="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 typeface="Verdana" pitchFamily="34" charset="0"/>
              <a:buNone/>
            </a:pP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希望我们在接下来的日子里合作愉快！</a:t>
            </a:r>
            <a:endParaRPr lang="en-US" altLang="zh-CN" sz="2800" b="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 typeface="Verdana" pitchFamily="34" charset="0"/>
              <a:buNone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性格关键词：</a:t>
            </a: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随和、细心</a:t>
            </a:r>
            <a:endParaRPr lang="en-US" altLang="zh-CN" sz="2800" b="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 typeface="Verdana" pitchFamily="34" charset="0"/>
              <a:buNone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我的课题：</a:t>
            </a:r>
            <a:r>
              <a:rPr lang="zh-CN" altLang="en-US" sz="2800" b="0" dirty="0" smtClean="0">
                <a:latin typeface="楷体" pitchFamily="49" charset="-122"/>
                <a:ea typeface="楷体" pitchFamily="49" charset="-122"/>
              </a:rPr>
              <a:t>适应问题、自信</a:t>
            </a:r>
            <a:endParaRPr lang="en-US" altLang="zh-CN" sz="2800" b="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765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7733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助教：陈慧菁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202E2DAF-8F25-4413-936F-3F8D74BF839E}" type="slidenum">
              <a:rPr kumimoji="0" lang="zh-CN" altLang="en-US" sz="1000">
                <a:latin typeface="Comic Sans MS" pitchFamily="66" charset="0"/>
              </a:rPr>
              <a:pPr/>
              <a:t>15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28676" name="内容占位符 4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7283450" cy="4525962"/>
          </a:xfrm>
        </p:spPr>
        <p:txBody>
          <a:bodyPr/>
          <a:lstStyle/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大家好</a:t>
            </a:r>
            <a:r>
              <a:rPr lang="en-US" altLang="zh-CN" sz="2800" b="0" smtClean="0">
                <a:latin typeface="楷体" pitchFamily="49" charset="-122"/>
                <a:ea typeface="楷体" pitchFamily="49" charset="-122"/>
              </a:rPr>
              <a:t>~</a:t>
            </a: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我是心理学系</a:t>
            </a:r>
            <a:r>
              <a:rPr lang="en-US" altLang="zh-CN" sz="2800" b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级硕士，临床心理学方向 </a:t>
            </a: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希望我们能在课程中互相帮助，收获满满</a:t>
            </a:r>
            <a:r>
              <a:rPr lang="en-US" altLang="zh-CN" sz="2800" b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endParaRPr lang="en-US" altLang="zh-CN" sz="2800" b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性格关键词：</a:t>
            </a:r>
            <a:endParaRPr lang="en-US" altLang="zh-CN" sz="280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喜欢和人交流</a:t>
            </a: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靠谱守时</a:t>
            </a:r>
            <a:endParaRPr lang="en-US" altLang="zh-CN" sz="2800" b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endParaRPr lang="en-US" altLang="zh-CN" sz="2800" b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我的课题：</a:t>
            </a:r>
            <a:endParaRPr lang="en-US" altLang="zh-CN" sz="280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学习问题</a:t>
            </a:r>
            <a:endParaRPr lang="en-US" altLang="zh-CN" sz="2800" b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70000"/>
              </a:lnSpc>
              <a:buFont typeface="Verdana" pitchFamily="34" charset="0"/>
              <a:buNone/>
            </a:pPr>
            <a:r>
              <a:rPr lang="zh-CN" altLang="en-US" sz="2800" b="0" smtClean="0">
                <a:latin typeface="楷体" pitchFamily="49" charset="-122"/>
                <a:ea typeface="楷体" pitchFamily="49" charset="-122"/>
              </a:rPr>
              <a:t>危机管理</a:t>
            </a:r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r="2347"/>
          <a:stretch/>
        </p:blipFill>
        <p:spPr>
          <a:xfrm>
            <a:off x="3059832" y="3039988"/>
            <a:ext cx="5429898" cy="3587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702" y="332656"/>
            <a:ext cx="7896225" cy="5635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</a:t>
            </a:r>
            <a: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李  </a:t>
            </a:r>
            <a: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冀</a:t>
            </a:r>
            <a:b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EA7E4C64-1700-4C32-8575-DD43DE7B9363}" type="slidenum">
              <a:rPr kumimoji="0" lang="zh-CN" altLang="en-US" sz="1000">
                <a:latin typeface="Comic Sans MS" pitchFamily="66" charset="0"/>
              </a:rPr>
              <a:pPr/>
              <a:t>16</a:t>
            </a:fld>
            <a:endParaRPr kumimoji="0" lang="en-US" altLang="zh-CN" sz="1000">
              <a:latin typeface="Comic Sans MS" pitchFamily="66" charset="0"/>
            </a:endParaRP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571875" y="1906588"/>
            <a:ext cx="4895850" cy="503237"/>
            <a:chOff x="0" y="0"/>
            <a:chExt cx="3084" cy="317"/>
          </a:xfrm>
        </p:grpSpPr>
        <p:pic>
          <p:nvPicPr>
            <p:cNvPr id="29718" name="Picture 35" descr="39d44d1b8f6561fcac6e75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55" t="17639" r="2528" b="63861"/>
            <a:stretch>
              <a:fillRect/>
            </a:stretch>
          </p:blipFill>
          <p:spPr bwMode="auto">
            <a:xfrm>
              <a:off x="41" y="0"/>
              <a:ext cx="1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0" y="282"/>
              <a:ext cx="3084" cy="35"/>
            </a:xfrm>
            <a:prstGeom prst="ellipse">
              <a:avLst/>
            </a:prstGeom>
            <a:gradFill rotWithShape="1">
              <a:gsLst>
                <a:gs pos="0">
                  <a:srgbClr val="79A400"/>
                </a:gs>
                <a:gs pos="100000">
                  <a:srgbClr val="384C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416" y="0"/>
              <a:ext cx="20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09</a:t>
              </a:r>
              <a:r>
                <a:rPr lang="zh-CN" altLang="en-US" sz="2400" dirty="0" smtClean="0">
                  <a:solidFill>
                    <a:schemeClr val="tx2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哲学女→</a:t>
              </a:r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r>
                <a:rPr lang="zh-CN" altLang="en-US" sz="2400" dirty="0" smtClean="0">
                  <a:solidFill>
                    <a:schemeClr val="tx2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心理女</a:t>
              </a:r>
              <a:endParaRPr lang="en-US" altLang="zh-CN" sz="2400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2967038" y="2665413"/>
            <a:ext cx="5408612" cy="552450"/>
            <a:chOff x="0" y="-31"/>
            <a:chExt cx="3084" cy="348"/>
          </a:xfrm>
        </p:grpSpPr>
        <p:pic>
          <p:nvPicPr>
            <p:cNvPr id="29715" name="Picture 54" descr="39d44d1b8f6561fcac6e75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55" t="17639" r="2528" b="63861"/>
            <a:stretch>
              <a:fillRect/>
            </a:stretch>
          </p:blipFill>
          <p:spPr bwMode="auto">
            <a:xfrm>
              <a:off x="545" y="-25"/>
              <a:ext cx="1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55"/>
            <p:cNvSpPr>
              <a:spLocks noChangeArrowheads="1"/>
            </p:cNvSpPr>
            <p:nvPr/>
          </p:nvSpPr>
          <p:spPr bwMode="auto">
            <a:xfrm>
              <a:off x="0" y="282"/>
              <a:ext cx="3084" cy="35"/>
            </a:xfrm>
            <a:prstGeom prst="ellipse">
              <a:avLst/>
            </a:prstGeom>
            <a:gradFill rotWithShape="1">
              <a:gsLst>
                <a:gs pos="0">
                  <a:srgbClr val="79A400"/>
                </a:gs>
                <a:gs pos="100000">
                  <a:srgbClr val="384C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717" name="Text Box 56"/>
            <p:cNvSpPr txBox="1">
              <a:spLocks noChangeArrowheads="1"/>
            </p:cNvSpPr>
            <p:nvPr/>
          </p:nvSpPr>
          <p:spPr bwMode="auto">
            <a:xfrm>
              <a:off x="927" y="-31"/>
              <a:ext cx="20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CN" altLang="en-US" dirty="0">
                  <a:solidFill>
                    <a:srgbClr val="0000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“冷笑话”粉 </a:t>
              </a:r>
              <a:endParaRPr kumimoji="0" lang="en-US" altLang="zh-CN" dirty="0">
                <a:solidFill>
                  <a:srgbClr val="000033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9702" name="Group 11"/>
          <p:cNvGrpSpPr>
            <a:grpSpLocks/>
          </p:cNvGrpSpPr>
          <p:nvPr/>
        </p:nvGrpSpPr>
        <p:grpSpPr bwMode="auto">
          <a:xfrm>
            <a:off x="4081463" y="3500438"/>
            <a:ext cx="4895850" cy="503237"/>
            <a:chOff x="0" y="0"/>
            <a:chExt cx="3084" cy="317"/>
          </a:xfrm>
        </p:grpSpPr>
        <p:pic>
          <p:nvPicPr>
            <p:cNvPr id="29712" name="Picture 58" descr="39d44d1b8f6561fcac6e75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55" t="17639" r="2528" b="63861"/>
            <a:stretch>
              <a:fillRect/>
            </a:stretch>
          </p:blipFill>
          <p:spPr bwMode="auto">
            <a:xfrm>
              <a:off x="41" y="0"/>
              <a:ext cx="1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59"/>
            <p:cNvSpPr>
              <a:spLocks noChangeArrowheads="1"/>
            </p:cNvSpPr>
            <p:nvPr/>
          </p:nvSpPr>
          <p:spPr bwMode="auto">
            <a:xfrm>
              <a:off x="0" y="282"/>
              <a:ext cx="3084" cy="35"/>
            </a:xfrm>
            <a:prstGeom prst="ellipse">
              <a:avLst/>
            </a:prstGeom>
            <a:gradFill rotWithShape="1">
              <a:gsLst>
                <a:gs pos="0">
                  <a:srgbClr val="79A400"/>
                </a:gs>
                <a:gs pos="100000">
                  <a:srgbClr val="384C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14" name="Text Box 60"/>
            <p:cNvSpPr txBox="1">
              <a:spLocks noChangeArrowheads="1"/>
            </p:cNvSpPr>
            <p:nvPr/>
          </p:nvSpPr>
          <p:spPr bwMode="auto">
            <a:xfrm>
              <a:off x="416" y="0"/>
              <a:ext cx="20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CN" altLang="en-US" dirty="0">
                  <a:solidFill>
                    <a:srgbClr val="000033"/>
                  </a:solidFill>
                  <a:latin typeface="楷体" pitchFamily="49" charset="-122"/>
                  <a:ea typeface="楷体" pitchFamily="49" charset="-122"/>
                </a:rPr>
                <a:t>正负能量  应有尽有</a:t>
              </a:r>
              <a:endPara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9703" name="Group 11"/>
          <p:cNvGrpSpPr>
            <a:grpSpLocks/>
          </p:cNvGrpSpPr>
          <p:nvPr/>
        </p:nvGrpSpPr>
        <p:grpSpPr bwMode="auto">
          <a:xfrm>
            <a:off x="4314825" y="4283075"/>
            <a:ext cx="4895850" cy="503238"/>
            <a:chOff x="0" y="0"/>
            <a:chExt cx="3084" cy="317"/>
          </a:xfrm>
        </p:grpSpPr>
        <p:pic>
          <p:nvPicPr>
            <p:cNvPr id="29709" name="Picture 58" descr="39d44d1b8f6561fcac6e75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55" t="17639" r="2528" b="63861"/>
            <a:stretch>
              <a:fillRect/>
            </a:stretch>
          </p:blipFill>
          <p:spPr bwMode="auto">
            <a:xfrm>
              <a:off x="41" y="0"/>
              <a:ext cx="18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59"/>
            <p:cNvSpPr>
              <a:spLocks noChangeArrowheads="1"/>
            </p:cNvSpPr>
            <p:nvPr/>
          </p:nvSpPr>
          <p:spPr bwMode="auto">
            <a:xfrm>
              <a:off x="0" y="282"/>
              <a:ext cx="3084" cy="35"/>
            </a:xfrm>
            <a:prstGeom prst="ellipse">
              <a:avLst/>
            </a:prstGeom>
            <a:gradFill rotWithShape="1">
              <a:gsLst>
                <a:gs pos="0">
                  <a:srgbClr val="79A400"/>
                </a:gs>
                <a:gs pos="100000">
                  <a:srgbClr val="384C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711" name="Text Box 60"/>
            <p:cNvSpPr txBox="1">
              <a:spLocks noChangeArrowheads="1"/>
            </p:cNvSpPr>
            <p:nvPr/>
          </p:nvSpPr>
          <p:spPr bwMode="auto">
            <a:xfrm>
              <a:off x="416" y="0"/>
              <a:ext cx="20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CN" altLang="en-US">
                  <a:solidFill>
                    <a:srgbClr val="000033"/>
                  </a:solidFill>
                  <a:latin typeface="楷体" pitchFamily="49" charset="-122"/>
                  <a:ea typeface="楷体" pitchFamily="49" charset="-122"/>
                </a:rPr>
                <a:t>人见人黑 “处女座”</a:t>
              </a:r>
              <a:endParaRPr kumimoji="0" lang="en-US" altLang="zh-CN">
                <a:solidFill>
                  <a:srgbClr val="000033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1" y="1650243"/>
            <a:ext cx="3240360" cy="3925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 3"/>
          <p:cNvGrpSpPr>
            <a:grpSpLocks/>
          </p:cNvGrpSpPr>
          <p:nvPr/>
        </p:nvGrpSpPr>
        <p:grpSpPr bwMode="auto">
          <a:xfrm>
            <a:off x="3435350" y="5545138"/>
            <a:ext cx="5915025" cy="584200"/>
            <a:chOff x="225" y="43"/>
            <a:chExt cx="5082" cy="503"/>
          </a:xfrm>
        </p:grpSpPr>
        <p:sp>
          <p:nvSpPr>
            <p:cNvPr id="29706" name="Rectangle 12"/>
            <p:cNvSpPr>
              <a:spLocks noChangeArrowheads="1"/>
            </p:cNvSpPr>
            <p:nvPr/>
          </p:nvSpPr>
          <p:spPr bwMode="auto">
            <a:xfrm>
              <a:off x="1498" y="69"/>
              <a:ext cx="3809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zh-CN" altLang="en-US" dirty="0">
                  <a:solidFill>
                    <a:srgbClr val="000033"/>
                  </a:solidFill>
                  <a:latin typeface="楷体" pitchFamily="49" charset="-122"/>
                  <a:ea typeface="楷体" pitchFamily="49" charset="-122"/>
                </a:rPr>
                <a:t>互相陪伴的成长</a:t>
              </a:r>
              <a:endPara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9707" name="Picture 24" descr="未标题-1"/>
            <p:cNvPicPr>
              <a:picLocks noChangeAspect="1" noChangeArrowheads="1"/>
            </p:cNvPicPr>
            <p:nvPr/>
          </p:nvPicPr>
          <p:blipFill>
            <a:blip r:embed="rId4"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5649" flipH="1">
              <a:off x="978" y="136"/>
              <a:ext cx="51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25" y="43"/>
              <a:ext cx="867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期待</a:t>
              </a:r>
              <a:endParaRPr lang="en-US" altLang="zh-CN" sz="3200" b="1" dirty="0">
                <a:solidFill>
                  <a:schemeClr val="tx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</a:t>
            </a:r>
            <a:r>
              <a:rPr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：马鑫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0A924141-FA60-4680-9753-CE5C76F71473}" type="slidenum">
              <a:rPr kumimoji="0" lang="zh-CN" altLang="en-US" sz="1000">
                <a:latin typeface="Comic Sans MS" pitchFamily="66" charset="0"/>
              </a:rPr>
              <a:pPr/>
              <a:t>17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395536" y="1773238"/>
            <a:ext cx="396044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欢迎大家来到</a:t>
            </a:r>
            <a:r>
              <a: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生活中的心理学</a:t>
            </a:r>
            <a:r>
              <a: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，希望和大家共享心理之旅</a:t>
            </a:r>
            <a:r>
              <a: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~</a:t>
            </a:r>
          </a:p>
          <a:p>
            <a:pPr>
              <a:spcBef>
                <a:spcPct val="50000"/>
              </a:spcBef>
            </a:pPr>
            <a:r>
              <a:rPr kumimoji="0" lang="zh-CN" altLang="en-US" b="1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姓名：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马鑫</a:t>
            </a:r>
            <a:endParaRPr kumimoji="0" lang="en-US" altLang="zh-CN" dirty="0">
              <a:solidFill>
                <a:srgbClr val="000033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0" lang="zh-CN" altLang="en-US" b="1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职业：</a:t>
            </a:r>
            <a:r>
              <a: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12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级应用心理学硕士</a:t>
            </a:r>
            <a:endParaRPr kumimoji="0" lang="en-US" altLang="zh-CN" dirty="0">
              <a:solidFill>
                <a:srgbClr val="000033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0" lang="zh-CN" altLang="en-US" b="1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口头禅：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心理学</a:t>
            </a:r>
            <a:r>
              <a:rPr kumimoji="0" lang="en-US" altLang="zh-CN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了解你的内心</a:t>
            </a:r>
            <a:endParaRPr kumimoji="0" lang="en-US" altLang="zh-CN" dirty="0">
              <a:solidFill>
                <a:srgbClr val="000033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0" lang="zh-CN" altLang="en-US" b="1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性格特点：</a:t>
            </a:r>
            <a:r>
              <a:rPr kumimoji="0" lang="zh-CN" altLang="en-US" dirty="0">
                <a:solidFill>
                  <a:srgbClr val="000033"/>
                </a:solidFill>
                <a:latin typeface="楷体" pitchFamily="49" charset="-122"/>
                <a:ea typeface="楷体" pitchFamily="49" charset="-122"/>
              </a:rPr>
              <a:t>幽默风趣，爱好广泛，富含创意</a:t>
            </a:r>
          </a:p>
        </p:txBody>
      </p:sp>
      <p:pic>
        <p:nvPicPr>
          <p:cNvPr id="3072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6425"/>
            <a:ext cx="2970213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助教：王 洋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B73D44A0-4970-4A7F-943C-A660860760BB}" type="slidenum">
              <a:rPr kumimoji="0" lang="zh-CN" altLang="en-US" sz="1000">
                <a:latin typeface="Comic Sans MS" pitchFamily="66" charset="0"/>
              </a:rPr>
              <a:pPr/>
              <a:t>18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31748" name="内容占位符 2"/>
          <p:cNvSpPr>
            <a:spLocks noGrp="1"/>
          </p:cNvSpPr>
          <p:nvPr>
            <p:ph idx="1"/>
          </p:nvPr>
        </p:nvSpPr>
        <p:spPr>
          <a:xfrm>
            <a:off x="611560" y="1916832"/>
            <a:ext cx="4762500" cy="4525963"/>
          </a:xfrm>
        </p:spPr>
        <p:txBody>
          <a:bodyPr/>
          <a:lstStyle/>
          <a:p>
            <a:pPr marL="0" indent="0">
              <a:buFont typeface="Verdana" pitchFamily="34" charset="0"/>
              <a:buNone/>
            </a:pPr>
            <a:r>
              <a:rPr lang="zh-CN" altLang="en-US" sz="2400" b="0" dirty="0" smtClean="0">
                <a:latin typeface="楷体" pitchFamily="49" charset="-122"/>
                <a:ea typeface="楷体" pitchFamily="49" charset="-122"/>
              </a:rPr>
              <a:t> 北京大学心理学系</a:t>
            </a:r>
            <a:r>
              <a:rPr lang="en-US" altLang="zh-CN" sz="2400" b="0" dirty="0" smtClean="0">
                <a:latin typeface="楷体" pitchFamily="49" charset="-122"/>
                <a:ea typeface="楷体" pitchFamily="49" charset="-122"/>
              </a:rPr>
              <a:t>2013</a:t>
            </a:r>
            <a:r>
              <a:rPr lang="zh-CN" altLang="en-US" sz="2400" b="0" dirty="0" smtClean="0">
                <a:latin typeface="楷体" pitchFamily="49" charset="-122"/>
                <a:ea typeface="楷体" pitchFamily="49" charset="-122"/>
              </a:rPr>
              <a:t>级研究生</a:t>
            </a:r>
            <a:endParaRPr lang="en-US" altLang="zh-CN" sz="2400" b="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Font typeface="Verdana" pitchFamily="34" charset="0"/>
              <a:buNone/>
            </a:pPr>
            <a:r>
              <a:rPr lang="zh-CN" altLang="en-US" sz="2400" b="0" dirty="0" smtClean="0">
                <a:latin typeface="楷体" pitchFamily="49" charset="-122"/>
                <a:ea typeface="楷体" pitchFamily="49" charset="-122"/>
              </a:rPr>
              <a:t> 爱笑，爱跑步，彻彻底底的吃货一枚</a:t>
            </a:r>
            <a:r>
              <a:rPr lang="en-US" altLang="zh-CN" sz="2400" b="0" dirty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pPr marL="0" indent="0">
              <a:buFont typeface="Verdana" pitchFamily="34" charset="0"/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课题：</a:t>
            </a:r>
            <a:r>
              <a:rPr lang="zh-CN" altLang="en-US" sz="2400" b="0" dirty="0" smtClean="0">
                <a:latin typeface="楷体" pitchFamily="49" charset="-122"/>
                <a:ea typeface="楷体" pitchFamily="49" charset="-122"/>
              </a:rPr>
              <a:t>人际关系 </a:t>
            </a:r>
            <a:r>
              <a:rPr lang="en-US" altLang="zh-CN" sz="2400" b="0" dirty="0" smtClean="0">
                <a:latin typeface="楷体" pitchFamily="49" charset="-122"/>
                <a:ea typeface="楷体" pitchFamily="49" charset="-122"/>
              </a:rPr>
              <a:t>&amp; </a:t>
            </a:r>
            <a:r>
              <a:rPr lang="zh-CN" altLang="en-US" sz="2400" b="0" dirty="0" smtClean="0">
                <a:latin typeface="楷体" pitchFamily="49" charset="-122"/>
                <a:ea typeface="楷体" pitchFamily="49" charset="-122"/>
              </a:rPr>
              <a:t>职业生涯规划，欢迎入组</a:t>
            </a:r>
            <a:r>
              <a:rPr lang="en-US" altLang="zh-CN" sz="2400" b="0" dirty="0" smtClean="0">
                <a:latin typeface="楷体" pitchFamily="49" charset="-122"/>
                <a:ea typeface="楷体" pitchFamily="49" charset="-122"/>
              </a:rPr>
              <a:t>~~</a:t>
            </a:r>
          </a:p>
        </p:txBody>
      </p:sp>
      <p:pic>
        <p:nvPicPr>
          <p:cNvPr id="31749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908891" cy="439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7504" y="764704"/>
            <a:ext cx="7848872" cy="2736304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欢迎大家加入“生活中的心理学”！</a:t>
            </a:r>
            <a: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/>
            </a:r>
            <a:b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</a:br>
            <a:r>
              <a:rPr kumimoji="0" lang="en-US" altLang="zh-CN" sz="3500" b="1" dirty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/>
            </a:r>
            <a:br>
              <a:rPr kumimoji="0" lang="en-US" altLang="zh-CN" sz="3500" b="1" dirty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</a:br>
            <a:r>
              <a:rPr kumimoji="0" lang="zh-CN" altLang="en-US" sz="24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之前选课同学的</a:t>
            </a:r>
            <a:r>
              <a:rPr kumimoji="0" lang="zh-CN" altLang="en-US" sz="40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最主要</a:t>
            </a:r>
            <a:r>
              <a:rPr kumimoji="0" lang="zh-CN" altLang="en-US" sz="24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的反馈</a:t>
            </a:r>
            <a:r>
              <a:rPr kumimoji="0" lang="zh-CN" altLang="en-US" sz="2400" b="1" dirty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：</a:t>
            </a:r>
            <a:r>
              <a:rPr kumimoji="0" lang="zh-CN" altLang="en-US" sz="40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获益终身！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black">
          <a:xfrm>
            <a:off x="323528" y="3933056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cap="all">
                <a:ln w="90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宋体" charset="0"/>
                <a:ea typeface="宋体" charset="0"/>
                <a:cs typeface="宋体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C1C1C"/>
                </a:solidFill>
                <a:latin typeface="黑体" pitchFamily="2" charset="-122"/>
                <a:ea typeface="黑体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C1C1C"/>
                </a:solidFill>
                <a:latin typeface="黑体" pitchFamily="2" charset="-122"/>
                <a:ea typeface="黑体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C1C1C"/>
                </a:solidFill>
                <a:latin typeface="黑体" pitchFamily="2" charset="-122"/>
                <a:ea typeface="黑体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C1C1C"/>
                </a:solidFill>
                <a:latin typeface="黑体" pitchFamily="2" charset="-122"/>
                <a:ea typeface="黑体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每周四下午</a:t>
            </a:r>
            <a: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13</a:t>
            </a: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－</a:t>
            </a:r>
            <a: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15</a:t>
            </a: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点</a:t>
            </a:r>
            <a:endParaRPr kumimoji="0" lang="en-US" altLang="zh-CN" sz="3500" b="1" dirty="0" smtClean="0">
              <a:ln w="9000" cmpd="sng">
                <a:solidFill>
                  <a:srgbClr val="C80828"/>
                </a:solidFill>
                <a:prstDash val="solid"/>
              </a:ln>
              <a:solidFill>
                <a:srgbClr val="C80828"/>
              </a:solidFill>
              <a:effectLst/>
              <a:latin typeface="宋体-18030" pitchFamily="49" charset="-122"/>
              <a:ea typeface="宋体-18030" pitchFamily="49" charset="-122"/>
              <a:cs typeface="宋体-18030" pitchFamily="49" charset="-122"/>
            </a:endParaRPr>
          </a:p>
          <a:p>
            <a:pPr algn="ctr" eaLnBrk="1" hangingPunct="1">
              <a:defRPr/>
            </a:pP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理教</a:t>
            </a:r>
            <a: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107</a:t>
            </a:r>
            <a:br>
              <a:rPr kumimoji="0" lang="en-US" altLang="zh-CN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</a:br>
            <a:endParaRPr kumimoji="0" lang="en-US" altLang="zh-CN" sz="3500" b="1" dirty="0">
              <a:ln w="9000" cmpd="sng">
                <a:solidFill>
                  <a:srgbClr val="C80828"/>
                </a:solidFill>
                <a:prstDash val="solid"/>
              </a:ln>
              <a:solidFill>
                <a:srgbClr val="C80828"/>
              </a:solidFill>
              <a:effectLst/>
              <a:latin typeface="宋体-18030" pitchFamily="49" charset="-122"/>
              <a:ea typeface="宋体-18030" pitchFamily="49" charset="-122"/>
              <a:cs typeface="宋体-18030" pitchFamily="49" charset="-122"/>
            </a:endParaRPr>
          </a:p>
          <a:p>
            <a:pPr algn="ctr" eaLnBrk="1" hangingPunct="1">
              <a:defRPr/>
            </a:pPr>
            <a:r>
              <a:rPr kumimoji="0" lang="zh-CN" altLang="en-US" sz="35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我们不见不散</a:t>
            </a:r>
            <a:r>
              <a:rPr kumimoji="0" lang="zh-CN" altLang="en-US" sz="4000" b="1" dirty="0" smtClean="0">
                <a:ln w="9000" cmpd="sng">
                  <a:solidFill>
                    <a:srgbClr val="C80828"/>
                  </a:solidFill>
                  <a:prstDash val="solid"/>
                </a:ln>
                <a:solidFill>
                  <a:srgbClr val="C80828"/>
                </a:solidFill>
                <a:effectLst/>
                <a:latin typeface="宋体-18030" pitchFamily="49" charset="-122"/>
                <a:ea typeface="宋体-18030" pitchFamily="49" charset="-122"/>
                <a:cs typeface="宋体-18030" pitchFamily="49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/>
          <a:lstStyle/>
          <a:p>
            <a:pPr algn="l">
              <a:defRPr/>
            </a:pPr>
            <a:r>
              <a:rPr kumimoji="0"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教师介绍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858ABBFE-7C5B-4A72-999A-AD2F0272A8F4}" type="slidenum">
              <a:rPr kumimoji="0" lang="zh-CN" altLang="en-US" sz="1000">
                <a:latin typeface="Comic Sans MS" pitchFamily="66" charset="0"/>
              </a:rPr>
              <a:pPr/>
              <a:t>2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44035" name="Picture 3" descr="E:\Psychology\时尚杂志半身照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28428" y="1285860"/>
            <a:ext cx="3057754" cy="437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7625" y="1000125"/>
            <a:ext cx="4786313" cy="3316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/>
            <a:r>
              <a:rPr kumimoji="0" lang="zh-CN" altLang="en-US" sz="4000" b="1" dirty="0">
                <a:solidFill>
                  <a:srgbClr val="2751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方 新</a:t>
            </a:r>
            <a:endParaRPr kumimoji="0" lang="en-US" altLang="zh-CN" sz="4000" b="1" dirty="0">
              <a:solidFill>
                <a:srgbClr val="2751A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endParaRPr kumimoji="0" lang="en-US" altLang="zh-CN" sz="1200" dirty="0">
              <a:solidFill>
                <a:srgbClr val="7030A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kumimoji="0" lang="zh-CN" altLang="en-US" sz="2200" b="1" dirty="0">
                <a:solidFill>
                  <a:srgbClr val="7030A0"/>
                </a:solidFill>
                <a:latin typeface="Hiragino Sans GB W3" pitchFamily="1" charset="-122"/>
                <a:ea typeface="Hiragino Sans GB W3" pitchFamily="1" charset="-122"/>
              </a:rPr>
              <a:t>北大土著（本硕博）</a:t>
            </a:r>
            <a:endParaRPr kumimoji="0" lang="en-US" altLang="zh-CN" sz="2200" b="1" dirty="0">
              <a:solidFill>
                <a:srgbClr val="7030A0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algn="ctr"/>
            <a:r>
              <a:rPr kumimoji="0" lang="zh-CN" altLang="en-US" sz="2200" b="1" dirty="0">
                <a:solidFill>
                  <a:srgbClr val="7030A0"/>
                </a:solidFill>
                <a:latin typeface="Hiragino Sans GB W3" pitchFamily="1" charset="-122"/>
                <a:ea typeface="Hiragino Sans GB W3" pitchFamily="1" charset="-122"/>
              </a:rPr>
              <a:t>教育部、卫生部、市公安局心理专家</a:t>
            </a:r>
            <a:endParaRPr kumimoji="0" lang="en-US" altLang="zh-CN" sz="2200" b="1" dirty="0">
              <a:solidFill>
                <a:srgbClr val="7030A0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algn="ctr"/>
            <a:r>
              <a:rPr kumimoji="0" lang="zh-CN" altLang="en-US" sz="2200" b="1" dirty="0">
                <a:solidFill>
                  <a:srgbClr val="7030A0"/>
                </a:solidFill>
                <a:latin typeface="Hiragino Sans GB W3" pitchFamily="1" charset="-122"/>
                <a:ea typeface="Hiragino Sans GB W3" pitchFamily="1" charset="-122"/>
              </a:rPr>
              <a:t>留学德国认证催眠治疗师</a:t>
            </a:r>
            <a:endParaRPr kumimoji="0" lang="en-US" altLang="zh-CN" sz="2200" b="1" dirty="0">
              <a:solidFill>
                <a:srgbClr val="7030A0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algn="ctr"/>
            <a:r>
              <a:rPr kumimoji="0" lang="zh-CN" altLang="en-US" sz="2200" b="1" dirty="0">
                <a:solidFill>
                  <a:srgbClr val="7030A0"/>
                </a:solidFill>
                <a:latin typeface="Hiragino Sans GB W3" pitchFamily="1" charset="-122"/>
                <a:ea typeface="Hiragino Sans GB W3" pitchFamily="1" charset="-122"/>
              </a:rPr>
              <a:t>中国心理学会专家委员会</a:t>
            </a:r>
            <a:endParaRPr kumimoji="0" lang="en-US" altLang="zh-CN" sz="2200" b="1" dirty="0">
              <a:solidFill>
                <a:srgbClr val="7030A0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algn="ctr"/>
            <a:r>
              <a:rPr kumimoji="0" lang="zh-CN" altLang="en-US" sz="2200" b="1" dirty="0">
                <a:solidFill>
                  <a:srgbClr val="7030A0"/>
                </a:solidFill>
                <a:latin typeface="Hiragino Sans GB W3" pitchFamily="1" charset="-122"/>
                <a:ea typeface="Hiragino Sans GB W3" pitchFamily="1" charset="-122"/>
              </a:rPr>
              <a:t>中国心理卫生协会专家委员会</a:t>
            </a:r>
            <a:endParaRPr kumimoji="0" lang="en-US" altLang="zh-CN" sz="2200" b="1" dirty="0">
              <a:solidFill>
                <a:srgbClr val="7030A0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algn="ctr"/>
            <a:endParaRPr kumimoji="0" lang="en-US" altLang="zh-CN" sz="2200" b="1" dirty="0">
              <a:solidFill>
                <a:srgbClr val="7030A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zh-CN" sz="1800" b="1" dirty="0">
                <a:solidFill>
                  <a:srgbClr val="7030A0"/>
                </a:solidFill>
                <a:latin typeface="华文楷体" pitchFamily="2" charset="-122"/>
                <a:ea typeface="华文隶书" pitchFamily="2" charset="-122"/>
              </a:rPr>
              <a:t>and so on...</a:t>
            </a:r>
          </a:p>
        </p:txBody>
      </p:sp>
      <p:sp>
        <p:nvSpPr>
          <p:cNvPr id="8" name="矩形 7"/>
          <p:cNvSpPr/>
          <p:nvPr/>
        </p:nvSpPr>
        <p:spPr>
          <a:xfrm>
            <a:off x="4067944" y="4221088"/>
            <a:ext cx="4820550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30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A2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教你玩转生活心理领域中的</a:t>
            </a:r>
            <a:endParaRPr lang="en-US" altLang="zh-CN" sz="38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A20000"/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algn="ctr">
              <a:defRPr/>
            </a:pPr>
            <a:r>
              <a:rPr lang="zh-CN" altLang="en-US" sz="3800" b="1" cap="all" dirty="0">
                <a:ln w="90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A2000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时尚区域</a:t>
            </a:r>
            <a:endParaRPr lang="en-US" altLang="zh-CN" sz="3800" b="1" cap="all" dirty="0">
              <a:ln w="90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A20000"/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algn="l">
              <a:defRPr/>
            </a:pPr>
            <a:r>
              <a:rPr kumimoji="0"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kumimoji="0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生活中的心理学</a:t>
            </a:r>
            <a:r>
              <a:rPr kumimoji="0" lang="en-US" altLang="zh-CN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kumimoji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课程介绍</a:t>
            </a:r>
            <a:endParaRPr kumimoji="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5097463"/>
          </a:xfrm>
        </p:spPr>
        <p:txBody>
          <a:bodyPr/>
          <a:lstStyle/>
          <a:p>
            <a:pPr indent="0">
              <a:buFont typeface="Verdana" pitchFamily="34" charset="0"/>
              <a:buNone/>
            </a:pPr>
            <a:r>
              <a:rPr lang="zh-CN" altLang="en-US" sz="2200" i="1" dirty="0" smtClean="0">
                <a:solidFill>
                  <a:srgbClr val="FF0000"/>
                </a:solidFill>
                <a:latin typeface="Hiragino Sans GB W3" pitchFamily="1" charset="-122"/>
                <a:ea typeface="Hiragino Sans GB W3" pitchFamily="1" charset="-122"/>
              </a:rPr>
              <a:t>内容</a:t>
            </a: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与学生的生活息息相关、</a:t>
            </a:r>
            <a:r>
              <a:rPr lang="zh-CN" altLang="en-US" sz="2200" i="1" dirty="0" smtClean="0">
                <a:solidFill>
                  <a:srgbClr val="FF0000"/>
                </a:solidFill>
                <a:latin typeface="Hiragino Sans GB W3" pitchFamily="1" charset="-122"/>
                <a:ea typeface="Hiragino Sans GB W3" pitchFamily="1" charset="-122"/>
              </a:rPr>
              <a:t>形式</a:t>
            </a: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与学生的需求紧紧贴近</a:t>
            </a:r>
            <a:endParaRPr lang="en-US" altLang="zh-CN" sz="2200" dirty="0" smtClean="0">
              <a:solidFill>
                <a:srgbClr val="660066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indent="0">
              <a:buFont typeface="Verdana" pitchFamily="34" charset="0"/>
              <a:buBlip>
                <a:blip r:embed="rId2"/>
              </a:buBlip>
            </a:pP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一个主题：认识自我、完善自我</a:t>
            </a:r>
            <a:endParaRPr lang="en-US" altLang="zh-CN" sz="2200" dirty="0" smtClean="0">
              <a:solidFill>
                <a:srgbClr val="660066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indent="0">
              <a:buFont typeface="Verdana" pitchFamily="34" charset="0"/>
              <a:buBlip>
                <a:blip r:embed="rId2"/>
              </a:buBlip>
            </a:pP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十个专题：适应问题、学习问题、人际关系、沟通、自信、恋爱、性与同性恋、职业生涯规划、危机应对、自杀与生命意义。</a:t>
            </a:r>
            <a:endParaRPr lang="en-US" altLang="zh-CN" sz="2200" dirty="0" smtClean="0">
              <a:solidFill>
                <a:srgbClr val="660066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indent="0" algn="ctr">
              <a:buFont typeface="Verdana" pitchFamily="34" charset="0"/>
              <a:buNone/>
            </a:pPr>
            <a:r>
              <a:rPr lang="zh-CN" altLang="en-US" sz="1600" dirty="0" smtClean="0">
                <a:solidFill>
                  <a:srgbClr val="000033"/>
                </a:solidFill>
                <a:latin typeface="Hiragino Sans GB W3" pitchFamily="1" charset="-122"/>
                <a:ea typeface="Hiragino Sans GB W3" pitchFamily="1" charset="-122"/>
              </a:rPr>
              <a:t>前面四讲“认识自我”将由教师讲解，后面的十个主题将把学生分成若干小组。</a:t>
            </a:r>
            <a:endParaRPr lang="en-US" altLang="zh-CN" sz="1600" dirty="0" smtClean="0">
              <a:solidFill>
                <a:srgbClr val="000033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indent="0">
              <a:buFont typeface="Verdana" pitchFamily="34" charset="0"/>
              <a:buBlip>
                <a:blip r:embed="rId2"/>
              </a:buBlip>
            </a:pP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  课堂</a:t>
            </a:r>
            <a:r>
              <a:rPr lang="en-US" altLang="zh-CN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RPG</a:t>
            </a: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：学生根据兴趣爱好自主地选择主题小组，现场展示。主动参与，自我表达。</a:t>
            </a:r>
            <a:endParaRPr lang="en-US" altLang="zh-CN" sz="2200" dirty="0" smtClean="0">
              <a:solidFill>
                <a:srgbClr val="660066"/>
              </a:solidFill>
              <a:latin typeface="Hiragino Sans GB W3" pitchFamily="1" charset="-122"/>
              <a:ea typeface="Hiragino Sans GB W3" pitchFamily="1" charset="-122"/>
            </a:endParaRPr>
          </a:p>
          <a:p>
            <a:pPr indent="0">
              <a:buFont typeface="Verdana" pitchFamily="34" charset="0"/>
              <a:buBlip>
                <a:blip r:embed="rId2"/>
              </a:buBlip>
            </a:pPr>
            <a:r>
              <a:rPr lang="zh-CN" altLang="en-US" sz="2200" dirty="0" smtClean="0">
                <a:solidFill>
                  <a:srgbClr val="660066"/>
                </a:solidFill>
                <a:latin typeface="Hiragino Sans GB W3" pitchFamily="1" charset="-122"/>
                <a:ea typeface="Hiragino Sans GB W3" pitchFamily="1" charset="-122"/>
              </a:rPr>
              <a:t>  分享与讨论：放松心情，大家共同分享感悟。</a:t>
            </a: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32B66187-DF09-4E3A-9C42-6D0DBD33525A}" type="slidenum">
              <a:rPr kumimoji="0" lang="zh-CN" altLang="en-US" sz="1000">
                <a:latin typeface="Comic Sans MS" pitchFamily="66" charset="0"/>
              </a:rPr>
              <a:pPr/>
              <a:t>3</a:t>
            </a:fld>
            <a:endParaRPr kumimoji="0" lang="en-US" altLang="zh-CN" sz="1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algn="l">
              <a:defRPr/>
            </a:pP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认识自我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D6651120-58A4-40DC-8AA7-237438475232}" type="slidenum">
              <a:rPr kumimoji="0" lang="zh-CN" altLang="en-US" sz="1000">
                <a:latin typeface="Comic Sans MS" pitchFamily="66" charset="0"/>
              </a:rPr>
              <a:pPr/>
              <a:t>4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45058" name="Picture 2" descr="E:\Psychology\200821492328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285992"/>
            <a:ext cx="2535555" cy="3401695"/>
          </a:xfrm>
          <a:effectLst>
            <a:softEdge rad="112500"/>
          </a:effectLst>
        </p:spPr>
      </p:pic>
      <p:sp>
        <p:nvSpPr>
          <p:cNvPr id="6" name="云形标注 5"/>
          <p:cNvSpPr/>
          <p:nvPr/>
        </p:nvSpPr>
        <p:spPr bwMode="auto">
          <a:xfrm>
            <a:off x="2000250" y="1428750"/>
            <a:ext cx="2286000" cy="857250"/>
          </a:xfrm>
          <a:prstGeom prst="cloudCallout">
            <a:avLst>
              <a:gd name="adj1" fmla="val -37588"/>
              <a:gd name="adj2" fmla="val 124335"/>
            </a:avLst>
          </a:prstGeom>
          <a:solidFill>
            <a:schemeClr val="accent5">
              <a:lumMod val="75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/>
            <a:r>
              <a:rPr kumimoji="0" lang="zh-CN" altLang="en-US" b="1">
                <a:solidFill>
                  <a:srgbClr val="FF0000"/>
                </a:solidFill>
              </a:rPr>
              <a:t>为什么呢？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313" y="1677988"/>
            <a:ext cx="5143500" cy="1108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</a:rPr>
              <a:t>症状是美丽的！</a:t>
            </a:r>
            <a:endParaRPr kumimoji="0" lang="en-US" altLang="zh-CN" sz="2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</a:rPr>
              <a:t>不管你如何，你一定是有你的道理的！</a:t>
            </a:r>
            <a:endParaRPr kumimoji="0" lang="en-US" altLang="zh-CN" sz="2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50" y="2879725"/>
            <a:ext cx="4786313" cy="1450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你是一个怎样的人？</a:t>
            </a:r>
            <a:endParaRPr kumimoji="0"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这件事情你为什么会这样想？你为什么会这样做？你的所思所想究竟怎么来的额？</a:t>
            </a:r>
          </a:p>
        </p:txBody>
      </p:sp>
      <p:sp>
        <p:nvSpPr>
          <p:cNvPr id="11" name="矩形 10"/>
          <p:cNvSpPr/>
          <p:nvPr/>
        </p:nvSpPr>
        <p:spPr>
          <a:xfrm>
            <a:off x="3621125" y="4500570"/>
            <a:ext cx="48013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8082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琥珀"/>
                <a:ea typeface="华文琥珀"/>
                <a:cs typeface="华文琥珀"/>
              </a:rPr>
              <a:t>认识自我，完善自我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E:\Psychology\校服\116_18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53035"/>
            <a:ext cx="2924968" cy="207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适应问题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2413" y="981075"/>
            <a:ext cx="8929688" cy="3500438"/>
          </a:xfrm>
        </p:spPr>
        <p:txBody>
          <a:bodyPr/>
          <a:lstStyle/>
          <a:p>
            <a:pPr algn="ctr">
              <a:buFont typeface="Verdana" pitchFamily="34" charset="0"/>
              <a:buNone/>
            </a:pPr>
            <a:r>
              <a:rPr lang="zh-CN" altLang="en-US" sz="3600" dirty="0" smtClean="0">
                <a:solidFill>
                  <a:srgbClr val="FF0000"/>
                </a:solidFill>
                <a:ea typeface="华文彩云" pitchFamily="2" charset="-122"/>
              </a:rPr>
              <a:t>适应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贯穿人生的每一个阶段：</a:t>
            </a:r>
            <a:endParaRPr lang="en-US" altLang="zh-CN" sz="2400" dirty="0" smtClean="0">
              <a:solidFill>
                <a:srgbClr val="A20000"/>
              </a:solidFill>
              <a:ea typeface="华文彩云" pitchFamily="2" charset="-122"/>
            </a:endParaRPr>
          </a:p>
          <a:p>
            <a:pPr algn="ctr">
              <a:buFont typeface="Verdana" pitchFamily="34" charset="0"/>
              <a:buNone/>
            </a:pP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婴儿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孩童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小学生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中学生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大学生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</a:p>
          <a:p>
            <a:pPr algn="ctr">
              <a:buFont typeface="Verdana" pitchFamily="34" charset="0"/>
              <a:buNone/>
            </a:pP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工作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结婚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生子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衰老疾病</a:t>
            </a:r>
            <a:r>
              <a:rPr lang="en-US" altLang="zh-CN" sz="2400" dirty="0" smtClean="0">
                <a:solidFill>
                  <a:srgbClr val="A20000"/>
                </a:solidFill>
                <a:ea typeface="华文彩云" pitchFamily="2" charset="-122"/>
              </a:rPr>
              <a:t>——</a:t>
            </a:r>
            <a:r>
              <a:rPr lang="zh-CN" altLang="en-US" sz="2400" dirty="0" smtClean="0">
                <a:solidFill>
                  <a:srgbClr val="A20000"/>
                </a:solidFill>
                <a:ea typeface="华文彩云" pitchFamily="2" charset="-122"/>
              </a:rPr>
              <a:t>死亡   </a:t>
            </a:r>
            <a:r>
              <a:rPr lang="en-US" altLang="zh-CN" sz="1800" dirty="0" smtClean="0">
                <a:solidFill>
                  <a:srgbClr val="A20000"/>
                </a:solidFill>
                <a:latin typeface="华文楷体" pitchFamily="2" charset="-122"/>
                <a:ea typeface="华文彩云" pitchFamily="2" charset="-122"/>
              </a:rPr>
              <a:t>and so on</a:t>
            </a:r>
            <a:endParaRPr lang="en-US" altLang="zh-CN" sz="2400" dirty="0" smtClean="0">
              <a:solidFill>
                <a:srgbClr val="A20000"/>
              </a:solidFill>
              <a:latin typeface="华文楷体" pitchFamily="2" charset="-122"/>
              <a:ea typeface="华文彩云" pitchFamily="2" charset="-122"/>
            </a:endParaRPr>
          </a:p>
          <a:p>
            <a:pPr algn="ctr">
              <a:buFont typeface="Verdana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怎样从适应各种角色转换，</a:t>
            </a:r>
            <a:endParaRPr lang="en-US" altLang="zh-C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itchFamily="2" charset="-122"/>
              <a:ea typeface="华文隶书" pitchFamily="2" charset="-122"/>
            </a:endParaRPr>
          </a:p>
          <a:p>
            <a:pPr algn="ctr">
              <a:buFont typeface="Verdana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以致完成人生的各种转换呢？</a:t>
            </a:r>
            <a:endParaRPr lang="en-US" altLang="zh-C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843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r="22958"/>
          <a:stretch>
            <a:fillRect/>
          </a:stretch>
        </p:blipFill>
        <p:spPr bwMode="auto">
          <a:xfrm>
            <a:off x="323850" y="3357563"/>
            <a:ext cx="1371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68"/>
            <a:ext cx="2590470" cy="15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 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学习问题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255DE65F-EDA6-4EA5-A80A-6B2E4C6622BA}" type="slidenum">
              <a:rPr kumimoji="0" lang="zh-CN" altLang="en-US" sz="1000">
                <a:latin typeface="Comic Sans MS" pitchFamily="66" charset="0"/>
              </a:rPr>
              <a:pPr/>
              <a:t>6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5" name="Picture 5" descr="E:\Psychology\baby\8f7f421582ad7127c83d6d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2144683" cy="214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Psychology\baby\U2226P20T47D93636F776DT2007080310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200275" cy="152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灯片编号占位符 3"/>
          <p:cNvSpPr txBox="1">
            <a:spLocks/>
          </p:cNvSpPr>
          <p:nvPr/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/>
            <a:fld id="{F357FF70-F22E-4054-8CF9-8324B7446B16}" type="slidenum">
              <a:rPr kumimoji="0" lang="zh-CN" altLang="en-US" sz="1000">
                <a:latin typeface="Comic Sans MS" pitchFamily="66" charset="0"/>
              </a:rPr>
              <a:pPr algn="ctr"/>
              <a:t>6</a:t>
            </a:fld>
            <a:endParaRPr kumimoji="0" lang="en-US" altLang="zh-CN" sz="1000">
              <a:latin typeface="Comic Sans MS" pitchFamily="66" charset="0"/>
            </a:endParaRPr>
          </a:p>
        </p:txBody>
      </p:sp>
      <p:pic>
        <p:nvPicPr>
          <p:cNvPr id="8" name="Picture 6" descr="E:\Psychology\baby\p_large_8QB7_76b50000167e2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311796" cy="2948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7513" y="557212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defRPr/>
            </a:pPr>
            <a:r>
              <a:rPr lang="zh-CN" alt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偶</a:t>
            </a:r>
            <a:r>
              <a:rPr lang="en-US" altLang="zh-CN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0</a:t>
            </a:r>
            <a:r>
              <a:rPr lang="zh-CN" alt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岁时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450" y="557212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defRPr/>
            </a:pPr>
            <a:r>
              <a:rPr lang="zh-CN" alt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偶 </a:t>
            </a:r>
            <a:r>
              <a:rPr lang="en-US" altLang="zh-CN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1</a:t>
            </a:r>
            <a:r>
              <a:rPr lang="zh-CN" alt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岁时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3772" y="5572125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>
              <a:defRPr/>
            </a:pPr>
            <a:r>
              <a:rPr lang="zh-CN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偶 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4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隶书" charset="0"/>
                <a:ea typeface="华文隶书" charset="0"/>
                <a:cs typeface="华文隶书" charset="0"/>
              </a:rPr>
              <a:t>岁时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079500"/>
            <a:ext cx="583264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当我们是婴儿时，我们就</a:t>
            </a:r>
            <a:r>
              <a:rPr kumimoji="0" lang="zh-CN" altLang="en-US" sz="30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表达自己。</a:t>
            </a:r>
            <a:r>
              <a:rPr kumimoji="0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岁时，偶光光的，羞</a:t>
            </a:r>
            <a:r>
              <a:rPr kumimoji="0"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ing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；</a:t>
            </a:r>
            <a:r>
              <a:rPr kumimoji="0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岁时，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我</a:t>
            </a:r>
            <a:r>
              <a:rPr kumimoji="0" lang="zh-CN" altLang="en-US" sz="30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戴帽子装可爱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；偶</a:t>
            </a:r>
            <a:r>
              <a:rPr kumimoji="0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岁，已经</a:t>
            </a:r>
            <a:r>
              <a:rPr kumimoji="0" lang="zh-CN" altLang="en-US" sz="30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得很帅哥了！</a:t>
            </a:r>
            <a:endParaRPr kumimoji="0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kumimoji="0" lang="zh-CN" altLang="en-US" dirty="0" smtClean="0">
                <a:solidFill>
                  <a:srgbClr val="C89800"/>
                </a:solidFill>
                <a:latin typeface="华文彩云" pitchFamily="2" charset="-122"/>
              </a:rPr>
              <a:t>我们</a:t>
            </a:r>
            <a:r>
              <a:rPr kumimoji="0" lang="zh-CN" altLang="en-US" dirty="0">
                <a:solidFill>
                  <a:srgbClr val="C89800"/>
                </a:solidFill>
                <a:latin typeface="华文彩云" pitchFamily="2" charset="-122"/>
              </a:rPr>
              <a:t>需要</a:t>
            </a:r>
            <a:r>
              <a:rPr kumimoji="0" lang="zh-CN" altLang="en-US" sz="30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dirty="0">
                <a:solidFill>
                  <a:srgbClr val="C89800"/>
                </a:solidFill>
                <a:latin typeface="华文彩云" pitchFamily="2" charset="-122"/>
              </a:rPr>
              <a:t>成长，需要</a:t>
            </a:r>
            <a:r>
              <a:rPr kumimoji="0" lang="zh-CN" altLang="en-US" sz="30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dirty="0">
                <a:solidFill>
                  <a:srgbClr val="C89800"/>
                </a:solidFill>
                <a:latin typeface="华文彩云" pitchFamily="2" charset="-122"/>
              </a:rPr>
              <a:t>怎样</a:t>
            </a:r>
            <a:r>
              <a:rPr kumimoji="0" lang="zh-CN" altLang="en-US" sz="30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学习</a:t>
            </a:r>
            <a:r>
              <a:rPr kumimoji="0" lang="zh-CN" altLang="en-US" sz="2600" dirty="0">
                <a:solidFill>
                  <a:srgbClr val="C89800"/>
                </a:solidFill>
                <a:latin typeface="华文彩云" pitchFamily="2" charset="-122"/>
              </a:rPr>
              <a:t>！</a:t>
            </a:r>
            <a:endParaRPr kumimoji="0" lang="en-US" altLang="zh-CN" sz="2600" dirty="0">
              <a:solidFill>
                <a:srgbClr val="C89800"/>
              </a:solidFill>
              <a:latin typeface="华文彩云" pitchFamily="2" charset="-122"/>
            </a:endParaRPr>
          </a:p>
          <a:p>
            <a:endParaRPr kumimoji="0"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00166" y="2000240"/>
            <a:ext cx="5997155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黑体" pitchFamily="2" charset="-122"/>
              </a:rPr>
              <a:t>Communication</a:t>
            </a:r>
          </a:p>
          <a:p>
            <a:pPr algn="ctr">
              <a:defRPr/>
            </a:pPr>
            <a:r>
              <a:rPr lang="en-US" altLang="zh-CN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黑体" pitchFamily="2" charset="-122"/>
              </a:rPr>
              <a:t>&amp;</a:t>
            </a:r>
          </a:p>
          <a:p>
            <a:pPr algn="ctr">
              <a:defRPr/>
            </a:pPr>
            <a:r>
              <a:rPr lang="en-US" altLang="zh-CN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黑体" pitchFamily="2" charset="-122"/>
              </a:rPr>
              <a:t>Relationship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71500" y="1571625"/>
            <a:ext cx="82867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zh-CN" altLang="en-US" sz="2500" b="1" dirty="0">
                <a:solidFill>
                  <a:srgbClr val="7030A0"/>
                </a:solidFill>
                <a:latin typeface="Calibri" pitchFamily="34" charset="0"/>
              </a:rPr>
              <a:t>人生的丰富是</a:t>
            </a:r>
            <a:r>
              <a:rPr kumimoji="0" lang="zh-CN" altLang="en-US" sz="2500" b="1" dirty="0">
                <a:solidFill>
                  <a:srgbClr val="C80828"/>
                </a:solidFill>
                <a:latin typeface="Lucida Handwriting" pitchFamily="66" charset="0"/>
              </a:rPr>
              <a:t>人际关系</a:t>
            </a:r>
            <a:r>
              <a:rPr kumimoji="0" lang="zh-CN" altLang="en-US" sz="2500" b="1" dirty="0">
                <a:solidFill>
                  <a:srgbClr val="7030A0"/>
                </a:solidFill>
                <a:latin typeface="Calibri" pitchFamily="34" charset="0"/>
              </a:rPr>
              <a:t>的丰富，建立良好的人际关系是幸福的本源。</a:t>
            </a:r>
            <a:endParaRPr kumimoji="0" lang="en-US" altLang="zh-CN" sz="2500" b="1" dirty="0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zh-CN" altLang="en-US" sz="2000" b="1" dirty="0">
                <a:solidFill>
                  <a:srgbClr val="2751A6"/>
                </a:solidFill>
                <a:latin typeface="华文彩云" pitchFamily="2" charset="-122"/>
              </a:rPr>
              <a:t>怎样在特定的情境中找到自我的角色感，从而应付纷繁复杂的人际关系？我们共同</a:t>
            </a:r>
            <a:r>
              <a:rPr kumimoji="0" lang="en-US" altLang="zh-CN" sz="2000" b="1" dirty="0">
                <a:solidFill>
                  <a:srgbClr val="2751A6"/>
                </a:solidFill>
                <a:latin typeface="华文彩云" pitchFamily="2" charset="-122"/>
              </a:rPr>
              <a:t>share</a:t>
            </a:r>
            <a:r>
              <a:rPr kumimoji="0" lang="zh-CN" altLang="en-US" sz="2000" b="1" dirty="0">
                <a:solidFill>
                  <a:srgbClr val="2751A6"/>
                </a:solidFill>
                <a:latin typeface="华文彩云" pitchFamily="2" charset="-122"/>
              </a:rPr>
              <a:t>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kumimoji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、人际关系 </a:t>
            </a:r>
            <a:r>
              <a:rPr kumimoji="0" 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&amp; 4</a:t>
            </a:r>
            <a:r>
              <a:rPr kumimoji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、沟通和社交技能训练</a:t>
            </a:r>
            <a:endParaRPr kumimoji="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485" name="内容占位符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87375"/>
          </a:xfrm>
        </p:spPr>
        <p:txBody>
          <a:bodyPr/>
          <a:lstStyle/>
          <a:p>
            <a:pPr algn="ctr">
              <a:buFont typeface="Verdana" pitchFamily="34" charset="0"/>
              <a:buNone/>
            </a:pPr>
            <a:r>
              <a:rPr lang="zh-CN" altLang="en-US" dirty="0" smtClean="0">
                <a:ea typeface="华文彩云" pitchFamily="2" charset="-122"/>
              </a:rPr>
              <a:t>人生就是没有存盘的</a:t>
            </a:r>
            <a:r>
              <a:rPr lang="en-US" altLang="zh-CN" dirty="0" smtClean="0">
                <a:ea typeface="华文彩云" pitchFamily="2" charset="-122"/>
              </a:rPr>
              <a:t>RPG(Role Playing Game)</a:t>
            </a:r>
            <a:r>
              <a:rPr lang="zh-CN" altLang="en-US" dirty="0" smtClean="0">
                <a:ea typeface="华文彩云" pitchFamily="2" charset="-122"/>
              </a:rPr>
              <a:t>。</a:t>
            </a:r>
            <a:endParaRPr lang="en-US" altLang="zh-CN" dirty="0" smtClean="0">
              <a:ea typeface="华文彩云" pitchFamily="2" charset="-122"/>
            </a:endParaRPr>
          </a:p>
          <a:p>
            <a:pPr algn="ctr">
              <a:buFont typeface="Verdana" pitchFamily="34" charset="0"/>
              <a:buNone/>
            </a:pPr>
            <a:endParaRPr lang="zh-CN" altLang="en-US" dirty="0" smtClean="0">
              <a:ea typeface="华文彩云" pitchFamily="2" charset="-122"/>
            </a:endParaRPr>
          </a:p>
        </p:txBody>
      </p:sp>
      <p:sp>
        <p:nvSpPr>
          <p:cNvPr id="20486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13C56211-B64B-4C15-B15E-6CE5DE1DC9BB}" type="slidenum">
              <a:rPr kumimoji="0" lang="zh-CN" altLang="en-US" sz="1000">
                <a:latin typeface="Comic Sans MS" pitchFamily="66" charset="0"/>
              </a:rPr>
              <a:pPr/>
              <a:t>7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642938" y="3754438"/>
            <a:ext cx="79295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zh-CN" altLang="en-US" sz="2500" b="1" dirty="0">
                <a:solidFill>
                  <a:srgbClr val="C80828"/>
                </a:solidFill>
                <a:latin typeface="Lucida Handwriting" pitchFamily="66" charset="0"/>
              </a:rPr>
              <a:t>沟通</a:t>
            </a:r>
            <a:r>
              <a:rPr kumimoji="0" lang="zh-CN" altLang="en-US" sz="2500" b="1" dirty="0">
                <a:solidFill>
                  <a:srgbClr val="7030A0"/>
                </a:solidFill>
                <a:latin typeface="Calibri" pitchFamily="34" charset="0"/>
              </a:rPr>
              <a:t>是人与人之间、人与群体之间思想与感情的传递和反馈的过程，以求思想达成一致和感情的通畅。</a:t>
            </a:r>
            <a:endParaRPr kumimoji="0" lang="en-US" altLang="zh-CN" sz="2500" b="1" dirty="0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en-US" altLang="zh-CN" sz="2000" b="1" dirty="0">
                <a:solidFill>
                  <a:srgbClr val="2751A6"/>
                </a:solidFill>
                <a:latin typeface="华文彩云" pitchFamily="2" charset="-122"/>
              </a:rPr>
              <a:t>To refuse can make a friend. </a:t>
            </a:r>
            <a:r>
              <a:rPr kumimoji="0" lang="zh-CN" altLang="en-US" sz="2000" b="1" dirty="0">
                <a:solidFill>
                  <a:srgbClr val="2751A6"/>
                </a:solidFill>
                <a:latin typeface="华文彩云" pitchFamily="2" charset="-122"/>
              </a:rPr>
              <a:t>这样的感觉你尝试过吗？我们一起学会表达，培养沟通的技巧。</a:t>
            </a:r>
            <a:endParaRPr kumimoji="0" lang="en-US" altLang="zh-CN" sz="2000" b="1" dirty="0">
              <a:solidFill>
                <a:srgbClr val="2751A6"/>
              </a:solidFill>
              <a:latin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 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自信训练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3888" y="908720"/>
            <a:ext cx="4608462" cy="4230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2200" dirty="0" smtClean="0">
                <a:solidFill>
                  <a:srgbClr val="7030A0"/>
                </a:solidFill>
                <a:ea typeface="华文彩云" pitchFamily="2" charset="-122"/>
              </a:rPr>
              <a:t>何为真正的自信？</a:t>
            </a:r>
            <a:endParaRPr lang="en-US" altLang="zh-CN" sz="2200" dirty="0" smtClean="0">
              <a:solidFill>
                <a:srgbClr val="7030A0"/>
              </a:solidFill>
              <a:ea typeface="华文彩云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2200" dirty="0" smtClean="0">
                <a:solidFill>
                  <a:srgbClr val="7030A0"/>
                </a:solidFill>
                <a:ea typeface="华文彩云" pitchFamily="2" charset="-122"/>
              </a:rPr>
              <a:t>真正的自信与成功、名誉和    </a:t>
            </a:r>
            <a:endParaRPr lang="en-US" altLang="zh-CN" sz="2200" dirty="0" smtClean="0">
              <a:solidFill>
                <a:srgbClr val="7030A0"/>
              </a:solidFill>
              <a:ea typeface="华文彩云" pitchFamily="2" charset="-122"/>
            </a:endParaRPr>
          </a:p>
          <a:p>
            <a:pPr indent="0">
              <a:buNone/>
            </a:pPr>
            <a:r>
              <a:rPr lang="en-US" altLang="zh-CN" sz="2200" dirty="0">
                <a:solidFill>
                  <a:srgbClr val="7030A0"/>
                </a:solidFill>
                <a:ea typeface="华文彩云" pitchFamily="2" charset="-122"/>
              </a:rPr>
              <a:t> </a:t>
            </a:r>
            <a:r>
              <a:rPr lang="en-US" altLang="zh-CN" sz="2200" dirty="0" smtClean="0">
                <a:solidFill>
                  <a:srgbClr val="7030A0"/>
                </a:solidFill>
                <a:ea typeface="华文彩云" pitchFamily="2" charset="-122"/>
              </a:rPr>
              <a:t>  </a:t>
            </a:r>
            <a:r>
              <a:rPr lang="zh-CN" altLang="en-US" sz="2200" dirty="0" smtClean="0">
                <a:solidFill>
                  <a:srgbClr val="7030A0"/>
                </a:solidFill>
                <a:ea typeface="华文彩云" pitchFamily="2" charset="-122"/>
              </a:rPr>
              <a:t>头衔等有何关系？</a:t>
            </a:r>
            <a:endParaRPr lang="en-US" altLang="zh-CN" sz="2200" dirty="0" smtClean="0">
              <a:solidFill>
                <a:srgbClr val="7030A0"/>
              </a:solidFill>
              <a:ea typeface="华文彩云" pitchFamily="2" charset="-122"/>
            </a:endParaRPr>
          </a:p>
          <a:p>
            <a:pPr>
              <a:buFont typeface="Verdana" pitchFamily="34" charset="0"/>
              <a:buNone/>
            </a:pPr>
            <a:r>
              <a:rPr lang="zh-CN" altLang="en-US" sz="2200" dirty="0" smtClean="0">
                <a:solidFill>
                  <a:srgbClr val="7030A0"/>
                </a:solidFill>
                <a:ea typeface="华文彩云" pitchFamily="2" charset="-122"/>
              </a:rPr>
              <a:t>我们一起进行自信技能训练。</a:t>
            </a:r>
            <a:endParaRPr lang="en-US" altLang="zh-CN" sz="2200" dirty="0" smtClean="0">
              <a:solidFill>
                <a:srgbClr val="7030A0"/>
              </a:solidFill>
              <a:ea typeface="华文彩云" pitchFamily="2" charset="-122"/>
            </a:endParaRPr>
          </a:p>
          <a:p>
            <a:pPr>
              <a:buFont typeface="Verdana" pitchFamily="34" charset="0"/>
              <a:buNone/>
            </a:pPr>
            <a:endParaRPr lang="en-US" altLang="zh-CN" sz="1600" dirty="0" smtClean="0">
              <a:solidFill>
                <a:srgbClr val="7030A0"/>
              </a:solidFill>
              <a:ea typeface="华文彩云" pitchFamily="2" charset="-122"/>
            </a:endParaRPr>
          </a:p>
          <a:p>
            <a:pPr>
              <a:buFont typeface="Verdana" pitchFamily="34" charset="0"/>
              <a:buNone/>
            </a:pPr>
            <a:r>
              <a:rPr lang="zh-CN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真正的自信是接纳自己，包括接纳自己所谓的“缺点”。</a:t>
            </a:r>
          </a:p>
        </p:txBody>
      </p:sp>
      <p:pic>
        <p:nvPicPr>
          <p:cNvPr id="2050" name="Picture 2" descr="E:\Psychology\刘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008414" cy="2346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4067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37124"/>
            <a:ext cx="2150555" cy="21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>
              <a:defRPr/>
            </a:pP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kumimoji="0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恋爱心理 </a:t>
            </a:r>
            <a:r>
              <a:rPr kumimoji="0" 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&amp; 7</a:t>
            </a:r>
            <a:r>
              <a:rPr kumimoji="0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、性与同性恋</a:t>
            </a:r>
            <a:endParaRPr kumimoji="0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0527C37F-3937-4CFA-928F-1F0EAF0BA5E7}" type="slidenum">
              <a:rPr kumimoji="0" lang="zh-CN" altLang="en-US" sz="1000">
                <a:latin typeface="Comic Sans MS" pitchFamily="66" charset="0"/>
              </a:rPr>
              <a:pPr/>
              <a:t>9</a:t>
            </a:fld>
            <a:endParaRPr kumimoji="0" lang="en-US" altLang="zh-CN" sz="100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9" y="1143000"/>
            <a:ext cx="49622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/>
            <a:r>
              <a:rPr kumimoji="0" lang="zh-CN" altLang="en-US" sz="22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谁都可能成为恋爱中的犀牛</a:t>
            </a:r>
            <a:r>
              <a:rPr kumimoji="0" lang="en-US" altLang="zh-CN" sz="22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……</a:t>
            </a:r>
          </a:p>
          <a:p>
            <a:pPr algn="ctr"/>
            <a:r>
              <a:rPr kumimoji="0" lang="zh-CN" altLang="en-US" sz="2200" dirty="0">
                <a:solidFill>
                  <a:srgbClr val="A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恋爱是你的束缚，还是拥抱？</a:t>
            </a:r>
            <a:endParaRPr kumimoji="0" lang="en-US" altLang="zh-CN" sz="2200" dirty="0">
              <a:solidFill>
                <a:srgbClr val="A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kumimoji="0" lang="en-US" altLang="zh-CN" sz="1800" dirty="0"/>
          </a:p>
          <a:p>
            <a:pPr>
              <a:lnSpc>
                <a:spcPct val="130000"/>
              </a:lnSpc>
            </a:pPr>
            <a:r>
              <a:rPr kumimoji="0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我们一起探讨恋爱在人生中的意义，发展规律，恋爱中存在的功利满足，感官满足，草率恋爱，单相思，多角恋爱，与已婚者恋，网上恋爱等问题，明确对恋爱的态度，提升爱的能力。</a:t>
            </a:r>
            <a:endParaRPr kumimoji="0" lang="en-US" altLang="zh-CN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4857750" cy="1692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0"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通过丰富和完善人格、人际交往和爱情方式，达到在肉体、感情、理智和社会诸方面的圆满和协调。同时介绍古今中外对性（包括对同性恋）问题的看法。</a:t>
            </a:r>
          </a:p>
        </p:txBody>
      </p:sp>
      <p:pic>
        <p:nvPicPr>
          <p:cNvPr id="2253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512863" cy="168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375546" cy="1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056161" cy="241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2TGp_time_light_v2">
  <a:themeElements>
    <a:clrScheme name="142TGp_time_light_v2 5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000066"/>
      </a:hlink>
      <a:folHlink>
        <a:srgbClr val="878FA5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hlink"/>
            </a:gs>
            <a:gs pos="100000">
              <a:schemeClr val="hlink">
                <a:gamma/>
                <a:tint val="31765"/>
                <a:invGamma/>
              </a:schemeClr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hlink"/>
            </a:gs>
            <a:gs pos="100000">
              <a:schemeClr val="hlink">
                <a:gamma/>
                <a:tint val="31765"/>
                <a:invGamma/>
              </a:schemeClr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2TGp_time_light_v2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2TGp_time_light_v2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2TGp_time_light_v2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2TGp_time_light_v2 4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FF6600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2TGp_time_light_v2 5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000066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944</Words>
  <Application>Microsoft Macintosh PowerPoint</Application>
  <PresentationFormat>全屏显示(4:3)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142TGp_time_light_v2</vt:lpstr>
      <vt:lpstr>生活中的心理学 ——同学们喜爱的实用课程</vt:lpstr>
      <vt:lpstr>教师介绍</vt:lpstr>
      <vt:lpstr>《生活中的心理学》课程介绍</vt:lpstr>
      <vt:lpstr>认识自我</vt:lpstr>
      <vt:lpstr>1 适应问题</vt:lpstr>
      <vt:lpstr>2 学习问题</vt:lpstr>
      <vt:lpstr>3、人际关系 &amp; 4、沟通和社交技能训练</vt:lpstr>
      <vt:lpstr>5 自信训练</vt:lpstr>
      <vt:lpstr>6、恋爱心理 &amp; 7、性与同性恋</vt:lpstr>
      <vt:lpstr>8 职业生涯规划</vt:lpstr>
      <vt:lpstr>9、危机应对 &amp; 10、自杀与生命的意义</vt:lpstr>
      <vt:lpstr>考核方式 &amp; 考核目的</vt:lpstr>
      <vt:lpstr>助教们</vt:lpstr>
      <vt:lpstr>助教：李红锦</vt:lpstr>
      <vt:lpstr>助教：陈慧菁</vt:lpstr>
      <vt:lpstr> 助教：李  冀 </vt:lpstr>
      <vt:lpstr>助教：马鑫</vt:lpstr>
      <vt:lpstr>助教：王 洋</vt:lpstr>
      <vt:lpstr>欢迎大家加入“生活中的心理学”！  之前选课同学的最主要的反馈：获益终身！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NordriDesignStudio</dc:creator>
  <cp:lastModifiedBy>xin fang</cp:lastModifiedBy>
  <cp:revision>146</cp:revision>
  <dcterms:created xsi:type="dcterms:W3CDTF">2007-03-07T08:04:50Z</dcterms:created>
  <dcterms:modified xsi:type="dcterms:W3CDTF">2014-02-17T00:30:31Z</dcterms:modified>
</cp:coreProperties>
</file>