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75" r:id="rId6"/>
    <p:sldId id="261" r:id="rId7"/>
    <p:sldId id="266" r:id="rId8"/>
    <p:sldId id="267" r:id="rId9"/>
    <p:sldId id="268" r:id="rId10"/>
    <p:sldId id="269" r:id="rId11"/>
    <p:sldId id="274" r:id="rId12"/>
    <p:sldId id="276" r:id="rId13"/>
    <p:sldId id="270" r:id="rId14"/>
    <p:sldId id="271" r:id="rId15"/>
    <p:sldId id="272" r:id="rId16"/>
    <p:sldId id="273"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2"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3"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4"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5"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7"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8"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9"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0" name="Freeform 19"/>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Title 6"/>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0" name="Freeform 18"/>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1" name="Freeform 22"/>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2" name="Freeform 26"/>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3" name="Freeform 10"/>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26"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27"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8"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9" name="Freeform 28"/>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1"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2"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3"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4"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913308-F349-4B6D-A68A-DD1791B4A57B}" type="slidenum">
              <a:rPr lang="zh-CN" altLang="en-US" smtClean="0"/>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4320" algn="l" defTabSz="914400" rtl="0" eaLnBrk="1" latinLnBrk="0" hangingPunct="1">
        <a:spcBef>
          <a:spcPct val="20000"/>
        </a:spcBef>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defTabSz="914400" rtl="0" eaLnBrk="1" latinLnBrk="0" hangingPunct="1">
        <a:spcBef>
          <a:spcPct val="20000"/>
        </a:spcBef>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anose="05050102010706020507"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mailto:xgbglb@163.com,6275409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奖励评选系统使用指南</a:t>
            </a:r>
            <a:br>
              <a:rPr lang="en-US" altLang="zh-CN" dirty="0"/>
            </a:br>
            <a:r>
              <a:rPr lang="zh-CN" altLang="en-US" dirty="0"/>
              <a:t>（学生版）</a:t>
            </a:r>
            <a:endParaRPr lang="zh-CN" altLang="en-US" dirty="0"/>
          </a:p>
        </p:txBody>
      </p:sp>
      <p:sp>
        <p:nvSpPr>
          <p:cNvPr id="3" name="副标题 2"/>
          <p:cNvSpPr>
            <a:spLocks noGrp="1"/>
          </p:cNvSpPr>
          <p:nvPr>
            <p:ph type="subTitle" idx="1"/>
          </p:nvPr>
        </p:nvSpPr>
        <p:spPr/>
        <p:txBody>
          <a:bodyPr/>
          <a:lstStyle/>
          <a:p>
            <a:endParaRPr lang="en-US" altLang="zh-CN" dirty="0"/>
          </a:p>
          <a:p>
            <a:r>
              <a:rPr lang="en-US" altLang="zh-CN"/>
              <a:t>2018</a:t>
            </a:r>
            <a:r>
              <a:rPr lang="zh-CN" altLang="en-US"/>
              <a:t>年</a:t>
            </a:r>
            <a:r>
              <a:rPr lang="en-US" altLang="zh-CN" dirty="0"/>
              <a:t>9</a:t>
            </a:r>
            <a:r>
              <a:rPr lang="zh-CN" altLang="en-US" dirty="0"/>
              <a:t>月</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420888"/>
            <a:ext cx="7408333" cy="3450696"/>
          </a:xfrm>
        </p:spPr>
        <p:txBody>
          <a:bodyPr/>
          <a:lstStyle/>
          <a:p>
            <a:r>
              <a:rPr lang="zh-CN" altLang="en-US" dirty="0">
                <a:solidFill>
                  <a:srgbClr val="FF0000"/>
                </a:solidFill>
              </a:rPr>
              <a:t>参评学号、参评院系、参评班级：</a:t>
            </a:r>
            <a:r>
              <a:rPr lang="zh-CN" altLang="en-US" dirty="0"/>
              <a:t>为参评当前奖励的学号、院系和班级，如果上学年度学号与当前学年度不同，则需要注意：如果申请的是国家奖学金，则填写当前学号、院系和班级，如果申请的是其他奖学金，则填写的是上学年度学号、院系和班级。</a:t>
            </a:r>
            <a:endParaRPr lang="en-US" altLang="zh-CN" dirty="0"/>
          </a:p>
          <a:p>
            <a:r>
              <a:rPr lang="zh-CN" altLang="en-US" dirty="0">
                <a:solidFill>
                  <a:srgbClr val="FF0000"/>
                </a:solidFill>
              </a:rPr>
              <a:t>申请备注：</a:t>
            </a:r>
            <a:r>
              <a:rPr lang="zh-CN" altLang="en-US" dirty="0">
                <a:solidFill>
                  <a:schemeClr val="accent2">
                    <a:lumMod val="50000"/>
                  </a:schemeClr>
                </a:solidFill>
              </a:rPr>
              <a:t>由于申请年度奖励、奖学金时不确定奖项名称，在这里可以填写自己想要申请或者获得的奖项名称。</a:t>
            </a:r>
            <a:endParaRPr lang="zh-CN" altLang="en-US" dirty="0">
              <a:solidFill>
                <a:schemeClr val="accent2">
                  <a:lumMod val="50000"/>
                </a:schemeClr>
              </a:solidFill>
            </a:endParaRPr>
          </a:p>
        </p:txBody>
      </p:sp>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251520" y="1591056"/>
            <a:ext cx="8712968" cy="4616946"/>
          </a:xfrm>
        </p:spPr>
      </p:pic>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a:t>如果以前有过申请记录，可以点击“复制历史信息”按钮，将以前的申请记录复制过来。</a:t>
            </a:r>
            <a:endParaRPr lang="en-US" altLang="zh-CN" dirty="0"/>
          </a:p>
          <a:p>
            <a:endParaRPr lang="en-US" altLang="zh-CN" dirty="0"/>
          </a:p>
          <a:p>
            <a:endParaRPr lang="en-US" altLang="zh-CN" dirty="0"/>
          </a:p>
          <a:p>
            <a:endParaRPr lang="en-US" altLang="zh-CN" dirty="0"/>
          </a:p>
          <a:p>
            <a:r>
              <a:rPr lang="zh-CN" altLang="en-US" dirty="0"/>
              <a:t>填写完成后，即可保存并提交申请表。</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099" name="Picture 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275373" y="3789040"/>
            <a:ext cx="665797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5229200"/>
            <a:ext cx="380047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348880"/>
            <a:ext cx="7408333" cy="3450696"/>
          </a:xfrm>
        </p:spPr>
        <p:txBody>
          <a:bodyPr/>
          <a:lstStyle/>
          <a:p>
            <a:r>
              <a:rPr lang="zh-CN" altLang="en-US" dirty="0"/>
              <a:t>提交后，就可以看到自己的申请记录和每一个申请记录的状态。</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2230" y="3140968"/>
            <a:ext cx="9059539" cy="28674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如果填写的申请信息有误或不全，学院的老师会请大家修改，申请表的状态也会相应的改变。</a:t>
            </a:r>
            <a:endParaRPr lang="en-US" altLang="zh-CN" dirty="0"/>
          </a:p>
          <a:p>
            <a:endParaRPr lang="en-US" altLang="zh-CN" dirty="0"/>
          </a:p>
          <a:p>
            <a:endParaRPr lang="en-US" altLang="zh-CN" dirty="0"/>
          </a:p>
          <a:p>
            <a:endParaRPr lang="en-US" altLang="zh-CN" dirty="0"/>
          </a:p>
          <a:p>
            <a:r>
              <a:rPr lang="zh-CN" altLang="en-US" dirty="0"/>
              <a:t>这时需要大家根据院系的修改意见进行修改。</a:t>
            </a:r>
            <a:endParaRPr lang="en-US" altLang="zh-CN" dirty="0"/>
          </a:p>
          <a:p>
            <a:r>
              <a:rPr lang="zh-CN" altLang="en-US" dirty="0"/>
              <a:t>修改完成后再次提交即可。</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614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93656" y="3645024"/>
            <a:ext cx="81915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评定完成后，对应的结果也会显示在页面上。</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3714809"/>
            <a:ext cx="9144000" cy="238539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420888"/>
            <a:ext cx="7408333" cy="3960440"/>
          </a:xfrm>
        </p:spPr>
        <p:txBody>
          <a:bodyPr>
            <a:normAutofit fontScale="85000" lnSpcReduction="20000"/>
          </a:bodyPr>
          <a:lstStyle/>
          <a:p>
            <a:pPr marL="0" indent="0">
              <a:lnSpc>
                <a:spcPct val="120000"/>
              </a:lnSpc>
              <a:buNone/>
            </a:pPr>
            <a:r>
              <a:rPr lang="zh-CN" altLang="en-US" dirty="0"/>
              <a:t>        亲爱的同学，为了进一步方便同学们申请校级奖励，提升校级奖励评选的规范化和信息化水平，提升工作效率，学工部管理办联合计算中心开发了奖励奖学金信息化评审系统。</a:t>
            </a:r>
            <a:endParaRPr lang="en-US" altLang="zh-CN" dirty="0"/>
          </a:p>
          <a:p>
            <a:pPr marL="0" indent="0">
              <a:buNone/>
            </a:pPr>
            <a:r>
              <a:rPr lang="en-US" altLang="zh-CN" dirty="0"/>
              <a:t>        </a:t>
            </a:r>
            <a:r>
              <a:rPr lang="zh-CN" altLang="en-US" dirty="0"/>
              <a:t>本系统能够实现奖励奖学金申请审核全流程的网络化操作，获奖状态的实时跟踪，申请信息的查询，基础信息的共享等多项功能。</a:t>
            </a:r>
            <a:r>
              <a:rPr lang="en-US" altLang="zh-CN" dirty="0"/>
              <a:t>2015</a:t>
            </a:r>
            <a:r>
              <a:rPr lang="zh-CN" altLang="en-US" dirty="0"/>
              <a:t>年</a:t>
            </a:r>
            <a:r>
              <a:rPr lang="en-US" altLang="zh-CN" dirty="0"/>
              <a:t>9</a:t>
            </a:r>
            <a:r>
              <a:rPr lang="zh-CN" altLang="en-US" dirty="0"/>
              <a:t>月本系统正式上线运行，并承担本学年度奖励、奖学金的评审工作。</a:t>
            </a:r>
            <a:endParaRPr lang="en-US" altLang="zh-CN" dirty="0"/>
          </a:p>
          <a:p>
            <a:pPr marL="0" indent="0">
              <a:lnSpc>
                <a:spcPct val="120000"/>
              </a:lnSpc>
              <a:buNone/>
            </a:pPr>
            <a:r>
              <a:rPr lang="en-US" altLang="zh-CN" dirty="0"/>
              <a:t>          </a:t>
            </a:r>
            <a:r>
              <a:rPr lang="zh-CN" altLang="en-US" dirty="0"/>
              <a:t>这是学校第一次通过信息化系统进行奖励的评选，难免会有操作不够人性化的地方，希望同学们在使用的过程中多提建议和意见，和我们一起共同为推进北大的信息化建设而努力！</a:t>
            </a:r>
            <a:endParaRPr lang="en-US" altLang="zh-CN" dirty="0"/>
          </a:p>
          <a:p>
            <a:pPr marL="0" indent="0">
              <a:lnSpc>
                <a:spcPct val="120000"/>
              </a:lnSpc>
              <a:buNone/>
            </a:pPr>
            <a:r>
              <a:rPr lang="en-US" altLang="zh-CN" dirty="0"/>
              <a:t>           </a:t>
            </a:r>
            <a:r>
              <a:rPr lang="zh-CN" altLang="en-US" dirty="0"/>
              <a:t>如果有任何建议和意见，可以发邮件或电话联系林思聪老师</a:t>
            </a:r>
            <a:r>
              <a:rPr lang="en-US" altLang="zh-CN" dirty="0"/>
              <a:t>(</a:t>
            </a:r>
            <a:r>
              <a:rPr lang="en-US" altLang="zh-CN" dirty="0">
                <a:hlinkClick r:id="rId1"/>
              </a:rPr>
              <a:t>xgbglb@163.com,62754092</a:t>
            </a:r>
            <a:r>
              <a:rPr lang="en-US" altLang="zh-CN" dirty="0"/>
              <a:t>),</a:t>
            </a:r>
            <a:r>
              <a:rPr lang="zh-CN" altLang="en-US" dirty="0"/>
              <a:t>谢谢！</a:t>
            </a:r>
            <a:endParaRPr lang="en-US" altLang="zh-CN" dirty="0"/>
          </a:p>
        </p:txBody>
      </p:sp>
      <p:sp>
        <p:nvSpPr>
          <p:cNvPr id="3" name="标题 2"/>
          <p:cNvSpPr>
            <a:spLocks noGrp="1"/>
          </p:cNvSpPr>
          <p:nvPr>
            <p:ph type="title"/>
          </p:nvPr>
        </p:nvSpPr>
        <p:spPr/>
        <p:txBody>
          <a:bodyPr/>
          <a:lstStyle/>
          <a:p>
            <a:r>
              <a:rPr lang="zh-CN" altLang="en-US" dirty="0"/>
              <a:t>前言</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3218664"/>
            <a:ext cx="7408333" cy="3450696"/>
          </a:xfrm>
        </p:spPr>
        <p:txBody>
          <a:bodyPr/>
          <a:lstStyle/>
          <a:p>
            <a:r>
              <a:rPr lang="zh-CN" altLang="en-US" dirty="0"/>
              <a:t>考虑到系统的稳定和兼容性问题，请各位同学使用</a:t>
            </a:r>
            <a:r>
              <a:rPr lang="en-US" altLang="zh-CN" dirty="0"/>
              <a:t>chrome</a:t>
            </a:r>
            <a:r>
              <a:rPr lang="zh-CN" altLang="en-US" dirty="0"/>
              <a:t>浏览器或</a:t>
            </a:r>
            <a:r>
              <a:rPr lang="en-US" altLang="zh-CN" dirty="0" err="1"/>
              <a:t>firefox</a:t>
            </a:r>
            <a:r>
              <a:rPr lang="zh-CN" altLang="en-US" dirty="0"/>
              <a:t>浏览器，</a:t>
            </a:r>
            <a:r>
              <a:rPr lang="zh-CN" altLang="en-US" dirty="0">
                <a:solidFill>
                  <a:srgbClr val="C00000"/>
                </a:solidFill>
              </a:rPr>
              <a:t>不要使用</a:t>
            </a:r>
            <a:r>
              <a:rPr lang="en-US" altLang="zh-CN" dirty="0"/>
              <a:t>IE</a:t>
            </a:r>
            <a:r>
              <a:rPr lang="zh-CN" altLang="en-US" dirty="0"/>
              <a:t>浏览器（包括</a:t>
            </a:r>
            <a:r>
              <a:rPr lang="en-US" altLang="zh-CN" dirty="0"/>
              <a:t>360</a:t>
            </a:r>
            <a:r>
              <a:rPr lang="zh-CN" altLang="en-US" dirty="0"/>
              <a:t>浏览器，遨游浏览器等</a:t>
            </a:r>
            <a:r>
              <a:rPr lang="en-US" altLang="zh-CN" dirty="0"/>
              <a:t>IE</a:t>
            </a:r>
            <a:r>
              <a:rPr lang="zh-CN" altLang="en-US" dirty="0"/>
              <a:t>内核浏览器）</a:t>
            </a:r>
            <a:r>
              <a:rPr lang="en-US" altLang="zh-CN" dirty="0"/>
              <a:t>!</a:t>
            </a:r>
            <a:endParaRPr lang="en-US" altLang="zh-CN" dirty="0"/>
          </a:p>
          <a:p>
            <a:endParaRPr lang="en-US" altLang="zh-CN" dirty="0"/>
          </a:p>
          <a:p>
            <a:endParaRPr lang="en-US" altLang="zh-CN" dirty="0"/>
          </a:p>
        </p:txBody>
      </p:sp>
      <p:sp>
        <p:nvSpPr>
          <p:cNvPr id="3" name="标题 2"/>
          <p:cNvSpPr>
            <a:spLocks noGrp="1"/>
          </p:cNvSpPr>
          <p:nvPr>
            <p:ph type="title"/>
          </p:nvPr>
        </p:nvSpPr>
        <p:spPr/>
        <p:txBody>
          <a:bodyPr/>
          <a:lstStyle/>
          <a:p>
            <a:r>
              <a:rPr lang="zh-CN" altLang="en-US" dirty="0"/>
              <a:t>重要提示</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奖励奖学金评选基本流程</a:t>
            </a:r>
            <a:endParaRPr lang="zh-CN" altLang="en-US" dirty="0"/>
          </a:p>
        </p:txBody>
      </p:sp>
      <p:sp>
        <p:nvSpPr>
          <p:cNvPr id="2" name="内容占位符 1"/>
          <p:cNvSpPr>
            <a:spLocks noGrp="1"/>
          </p:cNvSpPr>
          <p:nvPr>
            <p:ph idx="1"/>
          </p:nvPr>
        </p:nvSpPr>
        <p:spPr/>
        <p:txBody>
          <a:bodyPr/>
          <a:lstStyle/>
          <a:p>
            <a:endParaRPr lang="zh-CN" altLang="en-US"/>
          </a:p>
        </p:txBody>
      </p:sp>
      <p:pic>
        <p:nvPicPr>
          <p:cNvPr id="4" name="图片 3"/>
          <p:cNvPicPr>
            <a:picLocks noChangeAspect="1"/>
          </p:cNvPicPr>
          <p:nvPr/>
        </p:nvPicPr>
        <p:blipFill>
          <a:blip r:embed="rId1"/>
          <a:stretch>
            <a:fillRect/>
          </a:stretch>
        </p:blipFill>
        <p:spPr>
          <a:xfrm>
            <a:off x="1040806" y="1617019"/>
            <a:ext cx="7062388" cy="511047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登录校内门户</a:t>
            </a:r>
            <a:endParaRPr lang="en-US" altLang="zh-CN" dirty="0"/>
          </a:p>
          <a:p>
            <a:r>
              <a:rPr lang="zh-CN" altLang="en-US" dirty="0"/>
              <a:t>在菜单中选择：业务办理</a:t>
            </a:r>
            <a:r>
              <a:rPr lang="en-US" altLang="zh-CN" dirty="0"/>
              <a:t>-&gt;</a:t>
            </a:r>
            <a:r>
              <a:rPr lang="zh-CN" altLang="en-US" dirty="0"/>
              <a:t>学工部 </a:t>
            </a:r>
            <a:endParaRPr lang="en-US" altLang="zh-CN" dirty="0"/>
          </a:p>
          <a:p>
            <a:r>
              <a:rPr lang="zh-CN" altLang="en-US" dirty="0"/>
              <a:t>即可看到“申请个人年度奖励</a:t>
            </a:r>
            <a:r>
              <a:rPr lang="en-US" altLang="zh-CN" dirty="0"/>
              <a:t>/</a:t>
            </a:r>
            <a:r>
              <a:rPr lang="zh-CN" altLang="en-US" dirty="0"/>
              <a:t>奖学金”模块</a:t>
            </a:r>
            <a:endParaRPr lang="en-US" altLang="zh-CN" dirty="0"/>
          </a:p>
          <a:p>
            <a:endParaRPr lang="en-US" altLang="zh-CN" dirty="0"/>
          </a:p>
        </p:txBody>
      </p:sp>
      <p:sp>
        <p:nvSpPr>
          <p:cNvPr id="3" name="标题 2"/>
          <p:cNvSpPr>
            <a:spLocks noGrp="1"/>
          </p:cNvSpPr>
          <p:nvPr>
            <p:ph type="title"/>
          </p:nvPr>
        </p:nvSpPr>
        <p:spPr/>
        <p:txBody>
          <a:bodyPr/>
          <a:lstStyle/>
          <a:p>
            <a:r>
              <a:rPr lang="zh-CN" altLang="en-US" dirty="0"/>
              <a:t>进入系统</a:t>
            </a:r>
            <a:endParaRPr lang="zh-CN" altLang="en-US" dirty="0"/>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4370660"/>
            <a:ext cx="9144000" cy="230803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进入“申请个人年度奖励”模块后，可以看到当前可以申请的所有奖励及个人的申请状态。</a:t>
            </a:r>
            <a:endParaRPr lang="en-US" altLang="zh-CN" dirty="0"/>
          </a:p>
          <a:p>
            <a:r>
              <a:rPr lang="zh-CN" altLang="en-US" dirty="0"/>
              <a:t>点击“我要申请</a:t>
            </a:r>
            <a:r>
              <a:rPr lang="en-US" altLang="zh-CN" dirty="0"/>
              <a:t>/</a:t>
            </a:r>
            <a:r>
              <a:rPr lang="zh-CN" altLang="en-US" dirty="0"/>
              <a:t>提交”按钮，即可进入申请页面</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3980986"/>
            <a:ext cx="9144000" cy="287701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核对自己的基本信息</a:t>
            </a:r>
            <a:endParaRPr lang="en-US" altLang="zh-CN" dirty="0"/>
          </a:p>
          <a:p>
            <a:endParaRPr lang="en-US" altLang="zh-CN" dirty="0"/>
          </a:p>
          <a:p>
            <a:r>
              <a:rPr lang="zh-CN" altLang="en-US" dirty="0"/>
              <a:t>基本信息分为学籍信息、宿舍信息、奖惩信息几个部分</a:t>
            </a:r>
            <a:endParaRPr lang="en-US" altLang="zh-CN" dirty="0"/>
          </a:p>
          <a:p>
            <a:r>
              <a:rPr lang="zh-CN" altLang="en-US" dirty="0"/>
              <a:t>若学籍信息有误，请联系院系学生工作负责老师</a:t>
            </a:r>
            <a:endParaRPr lang="en-US" altLang="zh-CN" dirty="0"/>
          </a:p>
          <a:p>
            <a:r>
              <a:rPr lang="zh-CN" altLang="en-US" dirty="0"/>
              <a:t>奖惩信息里记录了当前学历在校期间获得的学工部评选的奖励和奖学金，如记录不全，可在填写申请表时补充。（仅补充当前学历获得的奖励即可）</a:t>
            </a:r>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补充信息</a:t>
            </a:r>
            <a:endParaRPr lang="en-US" altLang="zh-CN" dirty="0"/>
          </a:p>
          <a:p>
            <a:endParaRPr lang="en-US" altLang="zh-CN" dirty="0"/>
          </a:p>
          <a:p>
            <a:r>
              <a:rPr lang="zh-CN" altLang="en-US" dirty="0"/>
              <a:t>补充信息包括基本信息、教育经历和工作经历</a:t>
            </a:r>
            <a:endParaRPr lang="en-US" altLang="zh-CN" dirty="0"/>
          </a:p>
          <a:p>
            <a:r>
              <a:rPr lang="zh-CN" altLang="en-US" dirty="0"/>
              <a:t>如补充信息不全，无法继续申请，请先点击“修改补充信息”按钮进行补充</a:t>
            </a:r>
            <a:endParaRPr lang="en-US" altLang="zh-CN" dirty="0"/>
          </a:p>
          <a:p>
            <a:r>
              <a:rPr lang="zh-CN" altLang="en-US" dirty="0"/>
              <a:t>教育经历请从高中开始填写，当前学历的结束时间为空即可。</a:t>
            </a:r>
            <a:endParaRPr lang="en-US" altLang="zh-CN" dirty="0"/>
          </a:p>
          <a:p>
            <a:r>
              <a:rPr lang="zh-CN" altLang="en-US" dirty="0"/>
              <a:t>工作经历如没有可不填。</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a:t>填写申请信息</a:t>
            </a:r>
            <a:endParaRPr lang="en-US" altLang="zh-CN" dirty="0"/>
          </a:p>
          <a:p>
            <a:endParaRPr lang="en-US" altLang="zh-CN" dirty="0"/>
          </a:p>
          <a:p>
            <a:endParaRPr lang="en-US" altLang="zh-CN" dirty="0"/>
          </a:p>
          <a:p>
            <a:r>
              <a:rPr lang="zh-CN" altLang="en-US" dirty="0"/>
              <a:t>基本信息和补充信息无误后，就可以点击“填写申请表”按钮开始填写申请信息了。</a:t>
            </a:r>
            <a:endParaRPr lang="en-US" altLang="zh-CN" dirty="0"/>
          </a:p>
          <a:p>
            <a:r>
              <a:rPr lang="zh-CN" altLang="en-US" dirty="0"/>
              <a:t>申请时应先选择参评院系和参评班级，其他信息请按照系统要求填写。</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307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211960" y="1988840"/>
            <a:ext cx="4391025"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0</TotalTime>
  <Words>1233</Words>
  <Application>WPS 演示</Application>
  <PresentationFormat>全屏显示(4:3)</PresentationFormat>
  <Paragraphs>92</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Arial</vt:lpstr>
      <vt:lpstr>宋体</vt:lpstr>
      <vt:lpstr>Wingdings</vt:lpstr>
      <vt:lpstr>Symbol</vt:lpstr>
      <vt:lpstr>Candara</vt:lpstr>
      <vt:lpstr>华文新魏</vt:lpstr>
      <vt:lpstr>华文楷体</vt:lpstr>
      <vt:lpstr>微软雅黑</vt:lpstr>
      <vt:lpstr>Arial Unicode MS</vt:lpstr>
      <vt:lpstr>Calibri</vt:lpstr>
      <vt:lpstr>波形</vt:lpstr>
      <vt:lpstr>奖励评选系统使用指南 （学生版）</vt:lpstr>
      <vt:lpstr>前言</vt:lpstr>
      <vt:lpstr>重要提示</vt:lpstr>
      <vt:lpstr>奖励奖学金评选基本流程</vt:lpstr>
      <vt:lpstr>进入系统</vt:lpstr>
      <vt:lpstr>申请奖励</vt:lpstr>
      <vt:lpstr>申请奖励</vt:lpstr>
      <vt:lpstr>申请奖励</vt:lpstr>
      <vt:lpstr>申请奖励</vt:lpstr>
      <vt:lpstr>申请奖励</vt:lpstr>
      <vt:lpstr>申请奖励</vt:lpstr>
      <vt:lpstr>申请奖励</vt:lpstr>
      <vt:lpstr>申请奖励</vt:lpstr>
      <vt:lpstr>申请奖励</vt:lpstr>
      <vt:lpstr>申请奖励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奖励评选系统操作指南</dc:title>
  <dc:creator>bianconeri</dc:creator>
  <cp:lastModifiedBy>朱煜琪</cp:lastModifiedBy>
  <cp:revision>30</cp:revision>
  <dcterms:created xsi:type="dcterms:W3CDTF">2015-04-28T08:08:00Z</dcterms:created>
  <dcterms:modified xsi:type="dcterms:W3CDTF">2018-09-20T08:33:38Z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