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75" r:id="rId5"/>
    <p:sldId id="261" r:id="rId6"/>
    <p:sldId id="266" r:id="rId7"/>
    <p:sldId id="267" r:id="rId8"/>
    <p:sldId id="268" r:id="rId9"/>
    <p:sldId id="269" r:id="rId10"/>
    <p:sldId id="274" r:id="rId11"/>
    <p:sldId id="276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xgbglb@163.com,6275409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奖励评选系统</a:t>
            </a:r>
            <a:r>
              <a:rPr lang="zh-CN" altLang="en-US" dirty="0"/>
              <a:t>使用</a:t>
            </a:r>
            <a:r>
              <a:rPr lang="zh-CN" altLang="en-US" dirty="0" smtClean="0"/>
              <a:t>指南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（</a:t>
            </a:r>
            <a:r>
              <a:rPr lang="zh-CN" altLang="en-US" dirty="0"/>
              <a:t>学生</a:t>
            </a:r>
            <a:r>
              <a:rPr lang="zh-CN" altLang="en-US" dirty="0" smtClean="0"/>
              <a:t>版）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2015</a:t>
            </a:r>
            <a:r>
              <a:rPr lang="zh-CN" altLang="en-US" dirty="0" smtClean="0"/>
              <a:t>年</a:t>
            </a:r>
            <a:r>
              <a:rPr lang="en-US" altLang="zh-CN" dirty="0" smtClean="0"/>
              <a:t>9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3497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450696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参评学号、参评院系、参评</a:t>
            </a:r>
            <a:r>
              <a:rPr lang="zh-CN" altLang="en-US" dirty="0" smtClean="0">
                <a:solidFill>
                  <a:srgbClr val="FF0000"/>
                </a:solidFill>
              </a:rPr>
              <a:t>班级：</a:t>
            </a:r>
            <a:r>
              <a:rPr lang="zh-CN" altLang="en-US" dirty="0" smtClean="0"/>
              <a:t>为</a:t>
            </a:r>
            <a:r>
              <a:rPr lang="zh-CN" altLang="en-US" dirty="0"/>
              <a:t>参评当前奖励的学号、院系和班级，如果上学年度学号与当前学年度不同，则需要注意：如果申请的是国家奖学金，则填写当前学号、院系和班级，如果申请的是其他奖学金</a:t>
            </a:r>
            <a:r>
              <a:rPr lang="zh-CN" altLang="en-US" dirty="0" smtClean="0"/>
              <a:t>，则</a:t>
            </a:r>
            <a:r>
              <a:rPr lang="zh-CN" altLang="en-US" dirty="0"/>
              <a:t>填写的是上学年度学号、院系和班级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</a:rPr>
              <a:t>申请备注：</a:t>
            </a:r>
            <a:r>
              <a:rPr lang="zh-CN" altLang="en-US" dirty="0" smtClean="0">
                <a:solidFill>
                  <a:schemeClr val="accent2">
                    <a:lumMod val="50000"/>
                  </a:schemeClr>
                </a:solidFill>
              </a:rPr>
              <a:t>由于申请年度奖励、奖学金时不确定奖项名称，在这里可以填写自己想要申请或者获得的奖项名称。</a:t>
            </a:r>
            <a:endParaRPr lang="zh-CN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申请奖励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71575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91056"/>
            <a:ext cx="8712968" cy="4616946"/>
          </a:xfrm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申请奖励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7013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如果以前有过申请记录，可以点击“复制历史信息”按钮，将以前的申请记录复制过来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填写完成后，即可保存并提交申请表。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申请奖励</a:t>
            </a:r>
            <a:endParaRPr lang="zh-CN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373" y="3789040"/>
            <a:ext cx="6657975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229200"/>
            <a:ext cx="38004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273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450696"/>
          </a:xfrm>
        </p:spPr>
        <p:txBody>
          <a:bodyPr/>
          <a:lstStyle/>
          <a:p>
            <a:r>
              <a:rPr lang="zh-CN" altLang="en-US" dirty="0" smtClean="0"/>
              <a:t>提交后，就可以看到自己的申请记录和每一个申请记录的状态。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申请奖励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0" y="3140968"/>
            <a:ext cx="9059539" cy="28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491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如果填写的申请信息有误或不全，学院的老师会请大家修改，申请表的状态也会相应的改变。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这时需要大家根据院系的修改意见进行修改。</a:t>
            </a:r>
            <a:endParaRPr lang="en-US" altLang="zh-CN" dirty="0" smtClean="0"/>
          </a:p>
          <a:p>
            <a:r>
              <a:rPr lang="zh-CN" altLang="en-US" dirty="0"/>
              <a:t>修改完成</a:t>
            </a:r>
            <a:r>
              <a:rPr lang="zh-CN" altLang="en-US" dirty="0" smtClean="0"/>
              <a:t>后再次提交即可。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申请奖励</a:t>
            </a:r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56" y="3645024"/>
            <a:ext cx="81915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246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评定完成后，对应的结果也会显示在页面上。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申请奖励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809"/>
            <a:ext cx="9144000" cy="238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47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96044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dirty="0" smtClean="0"/>
              <a:t>        亲爱的同学，为了进一步方便同学们申请校级奖励，提升校级奖励评选的规范化和信息化水平，提升工作效率，学工部管理办联合计算中心开发了奖励奖学金信息化评审系统。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本</a:t>
            </a:r>
            <a:r>
              <a:rPr lang="zh-CN" altLang="en-US" dirty="0"/>
              <a:t>系统能够实现奖励奖学金申请审核全流程的网络化操作，获奖状态的实时跟踪，申请信息的查询，基础信息的共享等多项功能。</a:t>
            </a:r>
            <a:r>
              <a:rPr lang="en-US" altLang="zh-CN" dirty="0"/>
              <a:t>2015</a:t>
            </a:r>
            <a:r>
              <a:rPr lang="zh-CN" altLang="en-US" dirty="0"/>
              <a:t>年</a:t>
            </a:r>
            <a:r>
              <a:rPr lang="en-US" altLang="zh-CN" dirty="0"/>
              <a:t>9</a:t>
            </a:r>
            <a:r>
              <a:rPr lang="zh-CN" altLang="en-US" dirty="0"/>
              <a:t>月本系统正式上线运行，并承担本学年度奖励、奖学金的评审工作。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/>
              <a:t>          </a:t>
            </a:r>
            <a:r>
              <a:rPr lang="zh-CN" altLang="en-US" dirty="0"/>
              <a:t>这</a:t>
            </a:r>
            <a:r>
              <a:rPr lang="zh-CN" altLang="en-US" dirty="0" smtClean="0"/>
              <a:t>是学校第一次通过信息化系统进行奖励的评选，难免会有操作不够人性化的地方，希望同学们在使用的过程中多提建议和意见，和我们一起共同为推进北大的信息化建设而努力！</a:t>
            </a:r>
            <a:endParaRPr lang="en-US" altLang="zh-CN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</a:t>
            </a:r>
            <a:r>
              <a:rPr lang="zh-CN" altLang="en-US" dirty="0" smtClean="0"/>
              <a:t>如果有任何建议和意见，可以发邮件或电话联系林思聪老师</a:t>
            </a:r>
            <a:r>
              <a:rPr lang="en-US" altLang="zh-CN" dirty="0" smtClean="0"/>
              <a:t>(</a:t>
            </a:r>
            <a:r>
              <a:rPr lang="en-US" altLang="zh-CN" dirty="0" smtClean="0">
                <a:hlinkClick r:id="rId2"/>
              </a:rPr>
              <a:t>xgbglb@163.com,62754092</a:t>
            </a:r>
            <a:r>
              <a:rPr lang="en-US" altLang="zh-CN" dirty="0" smtClean="0"/>
              <a:t>),</a:t>
            </a:r>
            <a:r>
              <a:rPr lang="zh-CN" altLang="en-US" dirty="0" smtClean="0"/>
              <a:t>谢谢！</a:t>
            </a:r>
            <a:endParaRPr lang="en-US" altLang="zh-CN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前言</a:t>
            </a:r>
          </a:p>
        </p:txBody>
      </p:sp>
    </p:spTree>
    <p:extLst>
      <p:ext uri="{BB962C8B-B14F-4D97-AF65-F5344CB8AC3E}">
        <p14:creationId xmlns:p14="http://schemas.microsoft.com/office/powerpoint/2010/main" val="1687033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72067" y="3218664"/>
            <a:ext cx="7408333" cy="3450696"/>
          </a:xfrm>
        </p:spPr>
        <p:txBody>
          <a:bodyPr/>
          <a:lstStyle/>
          <a:p>
            <a:r>
              <a:rPr lang="zh-CN" altLang="en-US" dirty="0" smtClean="0"/>
              <a:t>考虑到系统的稳定和兼容性问题，请各位同学使用</a:t>
            </a:r>
            <a:r>
              <a:rPr lang="en-US" altLang="zh-CN" dirty="0" smtClean="0"/>
              <a:t>chrome</a:t>
            </a:r>
            <a:r>
              <a:rPr lang="zh-CN" altLang="en-US" dirty="0" smtClean="0"/>
              <a:t>浏览器或</a:t>
            </a:r>
            <a:r>
              <a:rPr lang="en-US" altLang="zh-CN" dirty="0" err="1" smtClean="0"/>
              <a:t>firefox</a:t>
            </a:r>
            <a:r>
              <a:rPr lang="zh-CN" altLang="en-US" dirty="0" smtClean="0"/>
              <a:t>浏览器，</a:t>
            </a:r>
            <a:r>
              <a:rPr lang="zh-CN" altLang="en-US" dirty="0" smtClean="0">
                <a:solidFill>
                  <a:srgbClr val="C00000"/>
                </a:solidFill>
              </a:rPr>
              <a:t>不要使用</a:t>
            </a:r>
            <a:r>
              <a:rPr lang="en-US" altLang="zh-CN" dirty="0" smtClean="0"/>
              <a:t>IE</a:t>
            </a:r>
            <a:r>
              <a:rPr lang="zh-CN" altLang="en-US" dirty="0" smtClean="0"/>
              <a:t>浏览器（包括</a:t>
            </a:r>
            <a:r>
              <a:rPr lang="en-US" altLang="zh-CN" dirty="0" smtClean="0"/>
              <a:t>360</a:t>
            </a:r>
            <a:r>
              <a:rPr lang="zh-CN" altLang="en-US" dirty="0" smtClean="0"/>
              <a:t>浏览器，遨游浏览器等</a:t>
            </a:r>
            <a:r>
              <a:rPr lang="en-US" altLang="zh-CN" dirty="0" smtClean="0"/>
              <a:t>IE</a:t>
            </a:r>
            <a:r>
              <a:rPr lang="zh-CN" altLang="en-US" dirty="0" smtClean="0"/>
              <a:t>内核浏览器）</a:t>
            </a:r>
            <a:r>
              <a:rPr lang="en-US" altLang="zh-CN" dirty="0" smtClean="0"/>
              <a:t>!</a:t>
            </a:r>
          </a:p>
          <a:p>
            <a:endParaRPr lang="en-US" altLang="zh-CN" dirty="0"/>
          </a:p>
          <a:p>
            <a:endParaRPr lang="en-US" altLang="zh-CN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重要提示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7313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奖励奖学金评选基本流程</a:t>
            </a:r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806" y="1617019"/>
            <a:ext cx="7062388" cy="511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登录校内门户</a:t>
            </a:r>
            <a:endParaRPr lang="en-US" altLang="zh-CN" dirty="0" smtClean="0"/>
          </a:p>
          <a:p>
            <a:r>
              <a:rPr lang="zh-CN" altLang="en-US" dirty="0" smtClean="0"/>
              <a:t>在菜单中选择：业务办理</a:t>
            </a:r>
            <a:r>
              <a:rPr lang="en-US" altLang="zh-CN" dirty="0" smtClean="0"/>
              <a:t>-&gt;</a:t>
            </a:r>
            <a:r>
              <a:rPr lang="zh-CN" altLang="en-US" dirty="0" smtClean="0"/>
              <a:t>学工部 </a:t>
            </a:r>
            <a:endParaRPr lang="en-US" altLang="zh-CN" dirty="0" smtClean="0"/>
          </a:p>
          <a:p>
            <a:r>
              <a:rPr lang="zh-CN" altLang="en-US" dirty="0"/>
              <a:t>即</a:t>
            </a:r>
            <a:r>
              <a:rPr lang="zh-CN" altLang="en-US" dirty="0" smtClean="0"/>
              <a:t>可看到“申请个人年度奖励</a:t>
            </a:r>
            <a:r>
              <a:rPr lang="en-US" altLang="zh-CN" dirty="0" smtClean="0"/>
              <a:t>/</a:t>
            </a:r>
            <a:r>
              <a:rPr lang="zh-CN" altLang="en-US" dirty="0" smtClean="0"/>
              <a:t>奖学金”模块</a:t>
            </a:r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进入系统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0660"/>
            <a:ext cx="9144000" cy="2308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2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进入“申请个人年度奖励”模块后，可以看到当前可以申请的所有奖励及个人的申请状态。</a:t>
            </a:r>
            <a:endParaRPr lang="en-US" altLang="zh-CN" dirty="0" smtClean="0"/>
          </a:p>
          <a:p>
            <a:r>
              <a:rPr lang="zh-CN" altLang="en-US" dirty="0" smtClean="0"/>
              <a:t>点击“我要申请</a:t>
            </a:r>
            <a:r>
              <a:rPr lang="en-US" altLang="zh-CN" dirty="0" smtClean="0"/>
              <a:t>/</a:t>
            </a:r>
            <a:r>
              <a:rPr lang="zh-CN" altLang="en-US" dirty="0" smtClean="0"/>
              <a:t>提交”按钮，即可进入申请页面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申请奖励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80986"/>
            <a:ext cx="9144000" cy="287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807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核对自己的基本信息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基本信息分为学籍信息、宿舍信息、奖惩信息几个部分</a:t>
            </a:r>
            <a:endParaRPr lang="en-US" altLang="zh-CN" dirty="0" smtClean="0"/>
          </a:p>
          <a:p>
            <a:r>
              <a:rPr lang="zh-CN" altLang="en-US" dirty="0" smtClean="0"/>
              <a:t>若学籍信息有误，</a:t>
            </a:r>
            <a:r>
              <a:rPr lang="zh-CN" altLang="en-US" dirty="0"/>
              <a:t>请联系院系学生工作负责</a:t>
            </a:r>
            <a:r>
              <a:rPr lang="zh-CN" altLang="en-US" dirty="0" smtClean="0"/>
              <a:t>老师</a:t>
            </a:r>
            <a:endParaRPr lang="en-US" altLang="zh-CN" dirty="0" smtClean="0"/>
          </a:p>
          <a:p>
            <a:r>
              <a:rPr lang="zh-CN" altLang="en-US" dirty="0"/>
              <a:t>奖惩</a:t>
            </a:r>
            <a:r>
              <a:rPr lang="zh-CN" altLang="en-US" dirty="0" smtClean="0"/>
              <a:t>信息里记录了当前学历在校期间获得的学工部评选的奖励和奖学金，如记录不全，可在填写申请表时补充。（仅补充当前学历获得的奖励即可）</a:t>
            </a: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申请奖励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7588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补充信息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补充信息包括基本信息、教育经历和工作经历</a:t>
            </a:r>
            <a:endParaRPr lang="en-US" altLang="zh-CN" dirty="0" smtClean="0"/>
          </a:p>
          <a:p>
            <a:r>
              <a:rPr lang="zh-CN" altLang="en-US" dirty="0" smtClean="0"/>
              <a:t>如补充信息不全，无法继续申请，请先点击“修改补充信息”按钮进行补充</a:t>
            </a:r>
            <a:endParaRPr lang="en-US" altLang="zh-CN" dirty="0" smtClean="0"/>
          </a:p>
          <a:p>
            <a:r>
              <a:rPr lang="zh-CN" altLang="en-US" dirty="0"/>
              <a:t>教育</a:t>
            </a:r>
            <a:r>
              <a:rPr lang="zh-CN" altLang="en-US" dirty="0" smtClean="0"/>
              <a:t>经历请从高中开始填写，当前学历的结束时间为空即可。</a:t>
            </a:r>
            <a:endParaRPr lang="en-US" altLang="zh-CN" dirty="0" smtClean="0"/>
          </a:p>
          <a:p>
            <a:r>
              <a:rPr lang="zh-CN" altLang="en-US" dirty="0"/>
              <a:t>工作</a:t>
            </a:r>
            <a:r>
              <a:rPr lang="zh-CN" altLang="en-US" dirty="0" smtClean="0"/>
              <a:t>经历如没有可不填。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申请奖励</a:t>
            </a:r>
          </a:p>
        </p:txBody>
      </p:sp>
    </p:spTree>
    <p:extLst>
      <p:ext uri="{BB962C8B-B14F-4D97-AF65-F5344CB8AC3E}">
        <p14:creationId xmlns:p14="http://schemas.microsoft.com/office/powerpoint/2010/main" val="3355861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填写申请信息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基本信息和补充信息无误后，就可以点击“填写申请表”按钮开始填写申请信息了。</a:t>
            </a:r>
            <a:endParaRPr lang="en-US" altLang="zh-CN" dirty="0" smtClean="0"/>
          </a:p>
          <a:p>
            <a:r>
              <a:rPr lang="zh-CN" altLang="en-US" dirty="0"/>
              <a:t>申请</a:t>
            </a:r>
            <a:r>
              <a:rPr lang="zh-CN" altLang="en-US" dirty="0" smtClean="0"/>
              <a:t>时应先选择参评院系和参评班级，其他信息请按照系统要求填写。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申请奖励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988840"/>
            <a:ext cx="43910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9853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367</TotalTime>
  <Words>699</Words>
  <Application>Microsoft Office PowerPoint</Application>
  <PresentationFormat>全屏显示(4:3)</PresentationFormat>
  <Paragraphs>58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华文楷体</vt:lpstr>
      <vt:lpstr>华文新魏</vt:lpstr>
      <vt:lpstr>Candara</vt:lpstr>
      <vt:lpstr>Symbol</vt:lpstr>
      <vt:lpstr>波形</vt:lpstr>
      <vt:lpstr>奖励评选系统使用指南 （学生版）</vt:lpstr>
      <vt:lpstr>前言</vt:lpstr>
      <vt:lpstr>重要提示</vt:lpstr>
      <vt:lpstr>奖励奖学金评选基本流程</vt:lpstr>
      <vt:lpstr>进入系统</vt:lpstr>
      <vt:lpstr>申请奖励</vt:lpstr>
      <vt:lpstr>申请奖励</vt:lpstr>
      <vt:lpstr>申请奖励</vt:lpstr>
      <vt:lpstr>申请奖励</vt:lpstr>
      <vt:lpstr>申请奖励</vt:lpstr>
      <vt:lpstr>申请奖励</vt:lpstr>
      <vt:lpstr>申请奖励</vt:lpstr>
      <vt:lpstr>申请奖励</vt:lpstr>
      <vt:lpstr>申请奖励</vt:lpstr>
      <vt:lpstr>申请奖励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奖励评选系统操作指南</dc:title>
  <dc:creator>bianconeri</dc:creator>
  <cp:lastModifiedBy>林思聪</cp:lastModifiedBy>
  <cp:revision>28</cp:revision>
  <dcterms:created xsi:type="dcterms:W3CDTF">2015-04-28T08:08:12Z</dcterms:created>
  <dcterms:modified xsi:type="dcterms:W3CDTF">2015-09-23T00:34:05Z</dcterms:modified>
</cp:coreProperties>
</file>