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6" r:id="rId1"/>
  </p:sldMasterIdLst>
  <p:sldIdLst>
    <p:sldId id="256" r:id="rId2"/>
    <p:sldId id="257" r:id="rId3"/>
    <p:sldId id="258" r:id="rId4"/>
    <p:sldId id="270" r:id="rId5"/>
    <p:sldId id="259" r:id="rId6"/>
    <p:sldId id="267" r:id="rId7"/>
    <p:sldId id="268" r:id="rId8"/>
    <p:sldId id="272" r:id="rId9"/>
    <p:sldId id="269" r:id="rId10"/>
    <p:sldId id="280" r:id="rId11"/>
    <p:sldId id="282" r:id="rId12"/>
    <p:sldId id="273" r:id="rId13"/>
    <p:sldId id="271" r:id="rId14"/>
    <p:sldId id="263" r:id="rId15"/>
    <p:sldId id="264" r:id="rId16"/>
    <p:sldId id="275" r:id="rId17"/>
    <p:sldId id="260" r:id="rId18"/>
    <p:sldId id="278" r:id="rId19"/>
    <p:sldId id="274" r:id="rId20"/>
    <p:sldId id="276" r:id="rId21"/>
    <p:sldId id="277" r:id="rId22"/>
    <p:sldId id="279" r:id="rId23"/>
    <p:sldId id="261" r:id="rId24"/>
    <p:sldId id="281" r:id="rId25"/>
    <p:sldId id="265" r:id="rId26"/>
    <p:sldId id="262"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243"/>
    <a:srgbClr val="D9E5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E171933-4619-4E11-9A3F-F7608DF75F80}" styleName="中度样式 1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中度样式 1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6424" autoAdjust="0"/>
  </p:normalViewPr>
  <p:slideViewPr>
    <p:cSldViewPr>
      <p:cViewPr varScale="1">
        <p:scale>
          <a:sx n="112" d="100"/>
          <a:sy n="112" d="100"/>
        </p:scale>
        <p:origin x="158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5859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带描述的全景图片">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zh-CN" altLang="en-US" smtClean="0"/>
              <a:t>单击此处编辑母版标题样式</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p>
        </p:txBody>
      </p:sp>
      <p:sp>
        <p:nvSpPr>
          <p:cNvPr id="3" name="Date Placeholder 2"/>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4020900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标题和描述">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559921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带描述的引言">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zh-CN" altLang="en-US" smtClean="0"/>
              <a:t>单击此处编辑母版标题样式</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zh-CN" altLang="en-US" smtClean="0"/>
              <a:t>单击此处编辑母版文本样式</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253173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27687109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言名片">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zh-CN" altLang="en-US" smtClean="0"/>
              <a:t>单击此处编辑母版标题样式</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zh-CN" altLang="en-US" smtClean="0"/>
              <a:t>单击此处编辑母版文本样式</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307601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或假">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zh-CN" altLang="en-US" smtClean="0"/>
              <a:t>单击此处编辑母版标题样式</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zh-CN" altLang="en-US" smtClean="0"/>
              <a:t>单击此处编辑母版文本样式</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718309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4074491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189034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1819958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2222724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zh-CN" altLang="en-US" smtClean="0"/>
              <a:t>单击此处编辑母版标题样式</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424789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4004711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789925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2315402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28234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zh-CN" altLang="en-US" smtClean="0"/>
              <a:t>单击此处编辑母版标题样式</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pPr/>
              <a:t>2016/9/7</a:t>
            </a:fld>
            <a:endParaRPr lang="zh-CN" altLang="en-US"/>
          </a:p>
        </p:txBody>
      </p:sp>
      <p:sp>
        <p:nvSpPr>
          <p:cNvPr id="6" name="Footer Placeholder 5"/>
          <p:cNvSpPr>
            <a:spLocks noGrp="1"/>
          </p:cNvSpPr>
          <p:nvPr>
            <p:ph type="ftr" sz="quarter" idx="11"/>
          </p:nvPr>
        </p:nvSpPr>
        <p:spPr>
          <a:xfrm>
            <a:off x="533400" y="6172200"/>
            <a:ext cx="5811724" cy="365125"/>
          </a:xfrm>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716742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820CF-B880-4189-942D-D702A7CBA730}" type="datetimeFigureOut">
              <a:rPr lang="zh-CN" altLang="en-US" smtClean="0"/>
              <a:pPr/>
              <a:t>2016/9/7</a:t>
            </a:fld>
            <a:endParaRPr lang="zh-CN" altLang="en-US"/>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zh-CN" altLang="en-US"/>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0C913308-F349-4B6D-A68A-DD1791B4A57B}" type="slidenum">
              <a:rPr lang="zh-CN" altLang="en-US" smtClean="0"/>
              <a:pPr/>
              <a:t>‹#›</a:t>
            </a:fld>
            <a:endParaRPr lang="zh-CN" altLang="en-US"/>
          </a:p>
        </p:txBody>
      </p:sp>
    </p:spTree>
    <p:extLst>
      <p:ext uri="{BB962C8B-B14F-4D97-AF65-F5344CB8AC3E}">
        <p14:creationId xmlns:p14="http://schemas.microsoft.com/office/powerpoint/2010/main" val="3018151039"/>
      </p:ext>
    </p:extLst>
  </p:cSld>
  <p:clrMap bg1="dk1" tx1="lt1" bg2="dk2" tx2="lt2" accent1="accent1" accent2="accent2" accent3="accent3" accent4="accent4" accent5="accent5" accent6="accent6" hlink="hlink" folHlink="folHlink"/>
  <p:sldLayoutIdLst>
    <p:sldLayoutId id="2147483997" r:id="rId1"/>
    <p:sldLayoutId id="2147483998" r:id="rId2"/>
    <p:sldLayoutId id="2147483999" r:id="rId3"/>
    <p:sldLayoutId id="2147484000" r:id="rId4"/>
    <p:sldLayoutId id="2147484001" r:id="rId5"/>
    <p:sldLayoutId id="2147484002" r:id="rId6"/>
    <p:sldLayoutId id="2147484003" r:id="rId7"/>
    <p:sldLayoutId id="2147484004" r:id="rId8"/>
    <p:sldLayoutId id="2147484005" r:id="rId9"/>
    <p:sldLayoutId id="2147484006" r:id="rId10"/>
    <p:sldLayoutId id="2147484007" r:id="rId11"/>
    <p:sldLayoutId id="2147484008" r:id="rId12"/>
    <p:sldLayoutId id="2147484009" r:id="rId13"/>
    <p:sldLayoutId id="2147484010" r:id="rId14"/>
    <p:sldLayoutId id="2147484011" r:id="rId15"/>
    <p:sldLayoutId id="2147484012" r:id="rId16"/>
    <p:sldLayoutId id="2147484013"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009442" y="980728"/>
            <a:ext cx="7117180" cy="2232247"/>
          </a:xfrm>
        </p:spPr>
        <p:txBody>
          <a:bodyPr/>
          <a:lstStyle/>
          <a:p>
            <a:pPr algn="ctr"/>
            <a:r>
              <a:rPr lang="en-US" altLang="zh-CN" sz="5400" dirty="0" smtClean="0">
                <a:solidFill>
                  <a:schemeClr val="bg1">
                    <a:lumMod val="95000"/>
                    <a:lumOff val="5000"/>
                  </a:schemeClr>
                </a:solidFill>
                <a:latin typeface="隶书" pitchFamily="49" charset="-122"/>
                <a:ea typeface="隶书" pitchFamily="49" charset="-122"/>
              </a:rPr>
              <a:t>2016</a:t>
            </a:r>
            <a:r>
              <a:rPr lang="zh-CN" altLang="en-US" sz="5400" dirty="0" smtClean="0">
                <a:solidFill>
                  <a:schemeClr val="bg1">
                    <a:lumMod val="95000"/>
                    <a:lumOff val="5000"/>
                  </a:schemeClr>
                </a:solidFill>
                <a:latin typeface="隶书" pitchFamily="49" charset="-122"/>
                <a:ea typeface="隶书" pitchFamily="49" charset="-122"/>
              </a:rPr>
              <a:t>级法学硕士</a:t>
            </a:r>
            <a:r>
              <a:rPr lang="en-US" altLang="zh-CN" sz="5400" dirty="0" smtClean="0">
                <a:solidFill>
                  <a:schemeClr val="bg1">
                    <a:lumMod val="95000"/>
                    <a:lumOff val="5000"/>
                  </a:schemeClr>
                </a:solidFill>
                <a:latin typeface="隶书" pitchFamily="49" charset="-122"/>
                <a:ea typeface="隶书" pitchFamily="49" charset="-122"/>
              </a:rPr>
              <a:t>/</a:t>
            </a:r>
            <a:r>
              <a:rPr lang="zh-CN" altLang="en-US" sz="5400" dirty="0" smtClean="0">
                <a:solidFill>
                  <a:schemeClr val="bg1">
                    <a:lumMod val="95000"/>
                    <a:lumOff val="5000"/>
                  </a:schemeClr>
                </a:solidFill>
                <a:latin typeface="隶书" pitchFamily="49" charset="-122"/>
                <a:ea typeface="隶书" pitchFamily="49" charset="-122"/>
              </a:rPr>
              <a:t>博士</a:t>
            </a:r>
            <a:r>
              <a:rPr lang="en-US" altLang="zh-CN" sz="5400" dirty="0" smtClean="0">
                <a:solidFill>
                  <a:schemeClr val="bg1">
                    <a:lumMod val="95000"/>
                    <a:lumOff val="5000"/>
                  </a:schemeClr>
                </a:solidFill>
                <a:latin typeface="隶书" pitchFamily="49" charset="-122"/>
                <a:ea typeface="隶书" pitchFamily="49" charset="-122"/>
              </a:rPr>
              <a:t/>
            </a:r>
            <a:br>
              <a:rPr lang="en-US" altLang="zh-CN" sz="5400" dirty="0" smtClean="0">
                <a:solidFill>
                  <a:schemeClr val="bg1">
                    <a:lumMod val="95000"/>
                    <a:lumOff val="5000"/>
                  </a:schemeClr>
                </a:solidFill>
                <a:latin typeface="隶书" pitchFamily="49" charset="-122"/>
                <a:ea typeface="隶书" pitchFamily="49" charset="-122"/>
              </a:rPr>
            </a:br>
            <a:r>
              <a:rPr lang="zh-CN" altLang="en-US" sz="5400" dirty="0" smtClean="0">
                <a:solidFill>
                  <a:schemeClr val="bg1">
                    <a:lumMod val="95000"/>
                    <a:lumOff val="5000"/>
                  </a:schemeClr>
                </a:solidFill>
                <a:latin typeface="隶书" pitchFamily="49" charset="-122"/>
                <a:ea typeface="隶书" pitchFamily="49" charset="-122"/>
              </a:rPr>
              <a:t>入学培养辅导会</a:t>
            </a:r>
            <a:endParaRPr lang="zh-CN" altLang="en-US" sz="5400" dirty="0">
              <a:solidFill>
                <a:schemeClr val="bg1">
                  <a:lumMod val="95000"/>
                  <a:lumOff val="5000"/>
                </a:schemeClr>
              </a:solidFill>
              <a:latin typeface="隶书" pitchFamily="49" charset="-122"/>
              <a:ea typeface="隶书" pitchFamily="49" charset="-122"/>
            </a:endParaRPr>
          </a:p>
        </p:txBody>
      </p:sp>
      <p:sp>
        <p:nvSpPr>
          <p:cNvPr id="3" name="副标题 2"/>
          <p:cNvSpPr>
            <a:spLocks noGrp="1"/>
          </p:cNvSpPr>
          <p:nvPr>
            <p:ph type="subTitle" idx="1"/>
          </p:nvPr>
        </p:nvSpPr>
        <p:spPr>
          <a:xfrm>
            <a:off x="3419872" y="4869160"/>
            <a:ext cx="2073930" cy="1368152"/>
          </a:xfrm>
        </p:spPr>
        <p:txBody>
          <a:bodyPr>
            <a:normAutofit/>
          </a:bodyPr>
          <a:lstStyle/>
          <a:p>
            <a:pPr algn="ctr"/>
            <a:r>
              <a:rPr lang="zh-CN" altLang="en-US" b="1" dirty="0" smtClean="0">
                <a:solidFill>
                  <a:schemeClr val="bg1"/>
                </a:solidFill>
              </a:rPr>
              <a:t>教务办公室</a:t>
            </a:r>
            <a:endParaRPr lang="en-US" altLang="zh-CN" b="1" dirty="0" smtClean="0">
              <a:solidFill>
                <a:schemeClr val="bg1"/>
              </a:solidFill>
            </a:endParaRPr>
          </a:p>
          <a:p>
            <a:pPr algn="ctr"/>
            <a:r>
              <a:rPr lang="en-US" altLang="zh-CN" b="1" dirty="0" smtClean="0">
                <a:solidFill>
                  <a:schemeClr val="bg1"/>
                </a:solidFill>
              </a:rPr>
              <a:t>2016.9</a:t>
            </a:r>
            <a:endParaRPr lang="zh-CN" altLang="en-US" b="1" dirty="0">
              <a:solidFill>
                <a:schemeClr val="bg1"/>
              </a:solidFill>
            </a:endParaRPr>
          </a:p>
        </p:txBody>
      </p:sp>
    </p:spTree>
    <p:extLst>
      <p:ext uri="{BB962C8B-B14F-4D97-AF65-F5344CB8AC3E}">
        <p14:creationId xmlns:p14="http://schemas.microsoft.com/office/powerpoint/2010/main" val="4588711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19672" y="6741368"/>
            <a:ext cx="6554867" cy="1524000"/>
          </a:xfrm>
        </p:spPr>
        <p:txBody>
          <a:bodyPr/>
          <a:lstStyle/>
          <a:p>
            <a:endParaRPr lang="zh-CN" altLang="en-US"/>
          </a:p>
        </p:txBody>
      </p:sp>
      <p:sp>
        <p:nvSpPr>
          <p:cNvPr id="3" name="内容占位符 2"/>
          <p:cNvSpPr>
            <a:spLocks noGrp="1"/>
          </p:cNvSpPr>
          <p:nvPr>
            <p:ph idx="1"/>
          </p:nvPr>
        </p:nvSpPr>
        <p:spPr>
          <a:xfrm>
            <a:off x="467544" y="764704"/>
            <a:ext cx="8143056" cy="5847928"/>
          </a:xfrm>
        </p:spPr>
        <p:txBody>
          <a:bodyPr anchor="t">
            <a:normAutofit/>
          </a:bodyPr>
          <a:lstStyle/>
          <a:p>
            <a:pPr marL="0" indent="0">
              <a:buNone/>
            </a:pPr>
            <a:r>
              <a:rPr lang="en-US" altLang="zh-CN" sz="2800" b="1" dirty="0" smtClean="0">
                <a:solidFill>
                  <a:schemeClr val="bg1"/>
                </a:solidFill>
                <a:latin typeface="宋体" panose="02010600030101010101" pitchFamily="2" charset="-122"/>
                <a:ea typeface="宋体" panose="02010600030101010101" pitchFamily="2" charset="-122"/>
              </a:rPr>
              <a:t>6.</a:t>
            </a:r>
            <a:r>
              <a:rPr lang="zh-CN" altLang="en-US" sz="2800" b="1" dirty="0" smtClean="0">
                <a:solidFill>
                  <a:schemeClr val="bg1"/>
                </a:solidFill>
                <a:latin typeface="宋体" panose="02010600030101010101" pitchFamily="2" charset="-122"/>
                <a:ea typeface="宋体" panose="02010600030101010101" pitchFamily="2" charset="-122"/>
              </a:rPr>
              <a:t>正式行课</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en-US" altLang="zh-CN" sz="2400" b="1" dirty="0" smtClean="0">
                <a:solidFill>
                  <a:schemeClr val="bg1"/>
                </a:solidFill>
                <a:latin typeface="宋体" panose="02010600030101010101" pitchFamily="2" charset="-122"/>
                <a:ea typeface="宋体" panose="02010600030101010101" pitchFamily="2" charset="-122"/>
              </a:rPr>
              <a:t>    </a:t>
            </a:r>
            <a:r>
              <a:rPr lang="en-US" altLang="zh-CN" sz="2400" b="1" dirty="0" smtClean="0">
                <a:solidFill>
                  <a:srgbClr val="FFFF00"/>
                </a:solidFill>
                <a:latin typeface="宋体" panose="02010600030101010101" pitchFamily="2" charset="-122"/>
                <a:ea typeface="宋体" panose="02010600030101010101" pitchFamily="2" charset="-122"/>
              </a:rPr>
              <a:t>9</a:t>
            </a:r>
            <a:r>
              <a:rPr lang="zh-CN" altLang="en-US" sz="2400" b="1" dirty="0" smtClean="0">
                <a:solidFill>
                  <a:srgbClr val="FFFF00"/>
                </a:solidFill>
                <a:latin typeface="宋体" panose="02010600030101010101" pitchFamily="2" charset="-122"/>
                <a:ea typeface="宋体" panose="02010600030101010101" pitchFamily="2" charset="-122"/>
              </a:rPr>
              <a:t>月</a:t>
            </a:r>
            <a:r>
              <a:rPr lang="en-US" altLang="zh-CN" sz="2400" b="1" dirty="0" smtClean="0">
                <a:solidFill>
                  <a:srgbClr val="FFFF00"/>
                </a:solidFill>
                <a:latin typeface="宋体" panose="02010600030101010101" pitchFamily="2" charset="-122"/>
                <a:ea typeface="宋体" panose="02010600030101010101" pitchFamily="2" charset="-122"/>
              </a:rPr>
              <a:t>12</a:t>
            </a:r>
            <a:r>
              <a:rPr lang="zh-CN" altLang="en-US" sz="2400" b="1" dirty="0" smtClean="0">
                <a:solidFill>
                  <a:srgbClr val="FFFF00"/>
                </a:solidFill>
                <a:latin typeface="宋体" panose="02010600030101010101" pitchFamily="2" charset="-122"/>
                <a:ea typeface="宋体" panose="02010600030101010101" pitchFamily="2" charset="-122"/>
              </a:rPr>
              <a:t>日起</a:t>
            </a:r>
            <a:r>
              <a:rPr lang="zh-CN" altLang="en-US" sz="2400" b="1" dirty="0" smtClean="0">
                <a:solidFill>
                  <a:schemeClr val="bg1"/>
                </a:solidFill>
                <a:latin typeface="宋体" panose="02010600030101010101" pitchFamily="2" charset="-122"/>
                <a:ea typeface="宋体" panose="02010600030101010101" pitchFamily="2" charset="-122"/>
              </a:rPr>
              <a:t>第一周。</a:t>
            </a:r>
            <a:endParaRPr lang="en-US" altLang="zh-CN" sz="24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400" b="1" dirty="0">
                <a:solidFill>
                  <a:schemeClr val="bg1"/>
                </a:solidFill>
                <a:latin typeface="宋体" panose="02010600030101010101" pitchFamily="2" charset="-122"/>
                <a:ea typeface="宋体" panose="02010600030101010101" pitchFamily="2" charset="-122"/>
              </a:rPr>
              <a:t> </a:t>
            </a:r>
            <a:r>
              <a:rPr lang="en-US" altLang="zh-CN" sz="2400" b="1" dirty="0" smtClean="0">
                <a:solidFill>
                  <a:schemeClr val="bg1"/>
                </a:solidFill>
                <a:latin typeface="宋体" panose="02010600030101010101" pitchFamily="2" charset="-122"/>
                <a:ea typeface="宋体" panose="02010600030101010101" pitchFamily="2" charset="-122"/>
              </a:rPr>
              <a:t>   </a:t>
            </a:r>
            <a:r>
              <a:rPr lang="zh-CN" altLang="en-US" sz="2400" b="1" dirty="0" smtClean="0">
                <a:solidFill>
                  <a:schemeClr val="bg1"/>
                </a:solidFill>
                <a:latin typeface="宋体" panose="02010600030101010101" pitchFamily="2" charset="-122"/>
                <a:ea typeface="宋体" panose="02010600030101010101" pitchFamily="2" charset="-122"/>
              </a:rPr>
              <a:t>及时关注公共邮箱，调课等情况将及时发至公邮。</a:t>
            </a:r>
            <a:endParaRPr lang="en-US" altLang="zh-CN" sz="2400" b="1" dirty="0" smtClean="0">
              <a:solidFill>
                <a:schemeClr val="bg1"/>
              </a:solidFill>
              <a:latin typeface="宋体" panose="02010600030101010101" pitchFamily="2" charset="-122"/>
              <a:ea typeface="宋体" panose="02010600030101010101" pitchFamily="2" charset="-122"/>
            </a:endParaRPr>
          </a:p>
          <a:p>
            <a:pPr marL="0" indent="0">
              <a:buNone/>
            </a:pPr>
            <a:endParaRPr lang="en-US" altLang="zh-CN" sz="24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800" b="1" dirty="0">
                <a:solidFill>
                  <a:schemeClr val="bg1"/>
                </a:solidFill>
                <a:latin typeface="宋体" panose="02010600030101010101" pitchFamily="2" charset="-122"/>
                <a:ea typeface="宋体" panose="02010600030101010101" pitchFamily="2" charset="-122"/>
              </a:rPr>
              <a:t>7.</a:t>
            </a:r>
            <a:r>
              <a:rPr lang="zh-CN" altLang="en-US" sz="2800" b="1" dirty="0">
                <a:solidFill>
                  <a:schemeClr val="bg1"/>
                </a:solidFill>
                <a:latin typeface="宋体" panose="02010600030101010101" pitchFamily="2" charset="-122"/>
                <a:ea typeface="宋体" panose="02010600030101010101" pitchFamily="2" charset="-122"/>
              </a:rPr>
              <a:t>其他重要活动及</a:t>
            </a:r>
            <a:r>
              <a:rPr lang="zh-CN" altLang="en-US" sz="2800" b="1" dirty="0" smtClean="0">
                <a:solidFill>
                  <a:schemeClr val="bg1"/>
                </a:solidFill>
                <a:latin typeface="宋体" panose="02010600030101010101" pitchFamily="2" charset="-122"/>
                <a:ea typeface="宋体" panose="02010600030101010101" pitchFamily="2" charset="-122"/>
              </a:rPr>
              <a:t>事项</a:t>
            </a:r>
            <a:r>
              <a:rPr lang="zh-CN" altLang="en-US" sz="2800" b="1" u="sng" dirty="0">
                <a:solidFill>
                  <a:schemeClr val="bg1"/>
                </a:solidFill>
                <a:latin typeface="宋体" panose="02010600030101010101" pitchFamily="2" charset="-122"/>
                <a:ea typeface="宋体" panose="02010600030101010101" pitchFamily="2" charset="-122"/>
              </a:rPr>
              <a:t/>
            </a:r>
            <a:br>
              <a:rPr lang="zh-CN" altLang="en-US" sz="2800" b="1" u="sng" dirty="0">
                <a:solidFill>
                  <a:schemeClr val="bg1"/>
                </a:solidFill>
                <a:latin typeface="宋体" panose="02010600030101010101" pitchFamily="2" charset="-122"/>
                <a:ea typeface="宋体" panose="02010600030101010101" pitchFamily="2" charset="-122"/>
              </a:rPr>
            </a:br>
            <a:r>
              <a:rPr lang="zh-CN" altLang="en-US" sz="2800" b="1" dirty="0" smtClean="0">
                <a:solidFill>
                  <a:schemeClr val="bg1"/>
                </a:solidFill>
                <a:latin typeface="宋体" panose="02010600030101010101" pitchFamily="2" charset="-122"/>
                <a:ea typeface="宋体" panose="02010600030101010101" pitchFamily="2" charset="-122"/>
              </a:rPr>
              <a:t>  </a:t>
            </a:r>
            <a:r>
              <a:rPr lang="zh-CN" altLang="en-US" sz="2400" b="1" dirty="0" smtClean="0">
                <a:solidFill>
                  <a:schemeClr val="bg1"/>
                </a:solidFill>
                <a:latin typeface="宋体" panose="02010600030101010101" pitchFamily="2" charset="-122"/>
                <a:ea typeface="宋体" panose="02010600030101010101" pitchFamily="2" charset="-122"/>
              </a:rPr>
              <a:t>导师</a:t>
            </a:r>
            <a:r>
              <a:rPr lang="zh-CN" altLang="en-US" sz="2400" b="1" dirty="0">
                <a:solidFill>
                  <a:schemeClr val="bg1"/>
                </a:solidFill>
                <a:latin typeface="宋体" panose="02010600030101010101" pitchFamily="2" charset="-122"/>
                <a:ea typeface="宋体" panose="02010600030101010101" pitchFamily="2" charset="-122"/>
              </a:rPr>
              <a:t>见面会 </a:t>
            </a:r>
            <a:r>
              <a:rPr lang="en-US" altLang="zh-CN" sz="2400" b="1" dirty="0">
                <a:solidFill>
                  <a:schemeClr val="bg1"/>
                </a:solidFill>
                <a:latin typeface="宋体" panose="02010600030101010101" pitchFamily="2" charset="-122"/>
                <a:ea typeface="宋体" panose="02010600030101010101" pitchFamily="2" charset="-122"/>
              </a:rPr>
              <a:t>&amp; </a:t>
            </a:r>
            <a:r>
              <a:rPr lang="zh-CN" altLang="en-US" sz="2400" b="1" dirty="0">
                <a:solidFill>
                  <a:schemeClr val="bg1"/>
                </a:solidFill>
                <a:latin typeface="宋体" panose="02010600030101010101" pitchFamily="2" charset="-122"/>
                <a:ea typeface="宋体" panose="02010600030101010101" pitchFamily="2" charset="-122"/>
              </a:rPr>
              <a:t>入学手册上列明的事项。</a:t>
            </a:r>
            <a:br>
              <a:rPr lang="zh-CN" altLang="en-US" sz="2400" b="1" dirty="0">
                <a:solidFill>
                  <a:schemeClr val="bg1"/>
                </a:solidFill>
                <a:latin typeface="宋体" panose="02010600030101010101" pitchFamily="2" charset="-122"/>
                <a:ea typeface="宋体" panose="02010600030101010101" pitchFamily="2" charset="-122"/>
              </a:rPr>
            </a:br>
            <a:endParaRPr lang="zh-CN" altLang="en-US" sz="2400" b="1" dirty="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7053052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00608" y="-702840"/>
            <a:ext cx="10801200" cy="7560840"/>
          </a:xfrm>
        </p:spPr>
      </p:pic>
    </p:spTree>
    <p:extLst>
      <p:ext uri="{BB962C8B-B14F-4D97-AF65-F5344CB8AC3E}">
        <p14:creationId xmlns:p14="http://schemas.microsoft.com/office/powerpoint/2010/main" val="3975865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3400" y="404664"/>
            <a:ext cx="8143056" cy="6264696"/>
          </a:xfrm>
        </p:spPr>
        <p:txBody>
          <a:bodyPr anchor="t"/>
          <a:lstStyle/>
          <a:p>
            <a:pPr marL="0" indent="0">
              <a:buNone/>
            </a:pPr>
            <a:r>
              <a:rPr lang="en-US" altLang="zh-CN" sz="3200" b="1" u="sng" dirty="0" smtClean="0">
                <a:solidFill>
                  <a:schemeClr val="bg1"/>
                </a:solidFill>
                <a:latin typeface="宋体" panose="02010600030101010101" pitchFamily="2" charset="-122"/>
                <a:ea typeface="宋体" panose="02010600030101010101" pitchFamily="2" charset="-122"/>
              </a:rPr>
              <a:t>8.</a:t>
            </a:r>
            <a:r>
              <a:rPr lang="zh-CN" altLang="en-US" sz="3200" b="1" u="sng" dirty="0" smtClean="0">
                <a:solidFill>
                  <a:schemeClr val="bg1"/>
                </a:solidFill>
                <a:latin typeface="宋体" panose="02010600030101010101" pitchFamily="2" charset="-122"/>
                <a:ea typeface="宋体" panose="02010600030101010101" pitchFamily="2" charset="-122"/>
              </a:rPr>
              <a:t>时间表</a:t>
            </a:r>
            <a:endParaRPr lang="en-US" altLang="zh-CN" sz="3200" b="1" u="sng"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800" b="1" u="sng" dirty="0" smtClean="0">
                <a:solidFill>
                  <a:schemeClr val="bg1"/>
                </a:solidFill>
                <a:latin typeface="宋体" panose="02010600030101010101" pitchFamily="2" charset="-122"/>
                <a:ea typeface="宋体" panose="02010600030101010101" pitchFamily="2" charset="-122"/>
              </a:rPr>
              <a:t>  </a:t>
            </a:r>
            <a:endParaRPr lang="en-US" altLang="zh-CN" sz="2800" b="1" u="sng" dirty="0">
              <a:solidFill>
                <a:schemeClr val="bg1"/>
              </a:solidFill>
              <a:latin typeface="宋体" panose="02010600030101010101" pitchFamily="2" charset="-122"/>
              <a:ea typeface="宋体" panose="02010600030101010101" pitchFamily="2" charset="-122"/>
            </a:endParaRPr>
          </a:p>
          <a:p>
            <a:pPr marL="0" indent="0">
              <a:buNone/>
            </a:pPr>
            <a:r>
              <a:rPr lang="zh-CN" altLang="en-US" b="1" dirty="0">
                <a:solidFill>
                  <a:schemeClr val="bg1"/>
                </a:solidFill>
                <a:latin typeface="宋体" panose="02010600030101010101" pitchFamily="2" charset="-122"/>
                <a:ea typeface="宋体" panose="02010600030101010101" pitchFamily="2" charset="-122"/>
              </a:rPr>
              <a:t/>
            </a:r>
            <a:br>
              <a:rPr lang="zh-CN" altLang="en-US" b="1" dirty="0">
                <a:solidFill>
                  <a:schemeClr val="bg1"/>
                </a:solidFill>
                <a:latin typeface="宋体" panose="02010600030101010101" pitchFamily="2" charset="-122"/>
                <a:ea typeface="宋体" panose="02010600030101010101" pitchFamily="2" charset="-122"/>
              </a:rPr>
            </a:br>
            <a:endParaRPr lang="zh-CN" altLang="en-US" dirty="0"/>
          </a:p>
        </p:txBody>
      </p:sp>
      <p:graphicFrame>
        <p:nvGraphicFramePr>
          <p:cNvPr id="6" name="表格 5"/>
          <p:cNvGraphicFramePr>
            <a:graphicFrameLocks noGrp="1"/>
          </p:cNvGraphicFramePr>
          <p:nvPr>
            <p:extLst>
              <p:ext uri="{D42A27DB-BD31-4B8C-83A1-F6EECF244321}">
                <p14:modId xmlns:p14="http://schemas.microsoft.com/office/powerpoint/2010/main" val="266488847"/>
              </p:ext>
            </p:extLst>
          </p:nvPr>
        </p:nvGraphicFramePr>
        <p:xfrm>
          <a:off x="-1" y="1124748"/>
          <a:ext cx="9144001" cy="5472600"/>
        </p:xfrm>
        <a:graphic>
          <a:graphicData uri="http://schemas.openxmlformats.org/drawingml/2006/table">
            <a:tbl>
              <a:tblPr>
                <a:tableStyleId>{1FECB4D8-DB02-4DC6-A0A2-4F2EBAE1DC90}</a:tableStyleId>
              </a:tblPr>
              <a:tblGrid>
                <a:gridCol w="1463040"/>
                <a:gridCol w="3051484"/>
                <a:gridCol w="3225829"/>
                <a:gridCol w="1403648"/>
              </a:tblGrid>
              <a:tr h="547260">
                <a:tc>
                  <a:txBody>
                    <a:bodyPr/>
                    <a:lstStyle/>
                    <a:p>
                      <a:pPr algn="ctr" fontAlgn="ctr"/>
                      <a:r>
                        <a:rPr lang="zh-CN" altLang="en-US" sz="2000" u="none" strike="noStrike" dirty="0">
                          <a:ln>
                            <a:solidFill>
                              <a:schemeClr val="bg1"/>
                            </a:solidFill>
                          </a:ln>
                          <a:solidFill>
                            <a:schemeClr val="bg1"/>
                          </a:solidFill>
                          <a:effectLst/>
                        </a:rPr>
                        <a:t>时间点</a:t>
                      </a:r>
                      <a:endParaRPr lang="zh-CN" altLang="en-US" sz="2000" b="1" i="0" u="none" strike="noStrike" dirty="0">
                        <a:ln>
                          <a:solidFill>
                            <a:schemeClr val="bg1"/>
                          </a:solidFill>
                        </a:ln>
                        <a:solidFill>
                          <a:schemeClr val="bg1"/>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ctr" fontAlgn="ctr"/>
                      <a:r>
                        <a:rPr lang="zh-CN" altLang="en-US" sz="2000" u="none" strike="noStrike" dirty="0">
                          <a:ln>
                            <a:solidFill>
                              <a:schemeClr val="bg1"/>
                            </a:solidFill>
                          </a:ln>
                          <a:solidFill>
                            <a:schemeClr val="bg1"/>
                          </a:solidFill>
                          <a:effectLst/>
                        </a:rPr>
                        <a:t>事项</a:t>
                      </a:r>
                      <a:endParaRPr lang="zh-CN" altLang="en-US" sz="2000" b="1" i="0" u="none" strike="noStrike" dirty="0">
                        <a:ln>
                          <a:solidFill>
                            <a:schemeClr val="bg1"/>
                          </a:solidFill>
                        </a:ln>
                        <a:solidFill>
                          <a:schemeClr val="bg1"/>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ctr" fontAlgn="ctr"/>
                      <a:r>
                        <a:rPr lang="zh-CN" altLang="en-US" sz="2000" u="none" strike="noStrike" dirty="0">
                          <a:ln>
                            <a:solidFill>
                              <a:schemeClr val="bg1"/>
                            </a:solidFill>
                          </a:ln>
                          <a:solidFill>
                            <a:schemeClr val="bg1"/>
                          </a:solidFill>
                          <a:effectLst/>
                        </a:rPr>
                        <a:t>完成要求</a:t>
                      </a:r>
                      <a:endParaRPr lang="zh-CN" altLang="en-US" sz="2000" b="1" i="0" u="none" strike="noStrike" dirty="0">
                        <a:ln>
                          <a:solidFill>
                            <a:schemeClr val="bg1"/>
                          </a:solidFill>
                        </a:ln>
                        <a:solidFill>
                          <a:schemeClr val="bg1"/>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ctr" fontAlgn="ctr"/>
                      <a:r>
                        <a:rPr lang="zh-CN" altLang="en-US" sz="2000" u="none" strike="noStrike" dirty="0">
                          <a:ln>
                            <a:solidFill>
                              <a:schemeClr val="bg1"/>
                            </a:solidFill>
                          </a:ln>
                          <a:solidFill>
                            <a:schemeClr val="bg1"/>
                          </a:solidFill>
                          <a:effectLst/>
                        </a:rPr>
                        <a:t>完成地点</a:t>
                      </a:r>
                      <a:endParaRPr lang="zh-CN" altLang="en-US" sz="2000" b="1" i="0" u="none" strike="noStrike" dirty="0">
                        <a:ln>
                          <a:solidFill>
                            <a:schemeClr val="bg1"/>
                          </a:solidFill>
                        </a:ln>
                        <a:solidFill>
                          <a:schemeClr val="bg1"/>
                        </a:solidFill>
                        <a:effectLst/>
                        <a:latin typeface="宋体" panose="02010600030101010101" pitchFamily="2" charset="-122"/>
                        <a:ea typeface="宋体" panose="02010600030101010101" pitchFamily="2" charset="-122"/>
                      </a:endParaRPr>
                    </a:p>
                  </a:txBody>
                  <a:tcPr marL="7494" marR="7494" marT="7494" marB="0" anchor="ctr"/>
                </a:tc>
              </a:tr>
              <a:tr h="547260">
                <a:tc>
                  <a:txBody>
                    <a:bodyPr/>
                    <a:lstStyle/>
                    <a:p>
                      <a:pPr algn="ctr" fontAlgn="ctr"/>
                      <a:r>
                        <a:rPr lang="en-US" altLang="zh-CN" sz="1400" u="none" strike="noStrike" dirty="0">
                          <a:ln>
                            <a:solidFill>
                              <a:schemeClr val="bg1"/>
                            </a:solidFill>
                          </a:ln>
                          <a:effectLst/>
                        </a:rPr>
                        <a:t>9</a:t>
                      </a:r>
                      <a:r>
                        <a:rPr lang="zh-CN" altLang="en-US" sz="1400" u="none" strike="noStrike" dirty="0">
                          <a:ln>
                            <a:solidFill>
                              <a:schemeClr val="bg1"/>
                            </a:solidFill>
                          </a:ln>
                          <a:effectLst/>
                        </a:rPr>
                        <a:t>月</a:t>
                      </a:r>
                      <a:r>
                        <a:rPr lang="en-US" altLang="zh-CN" sz="1400" u="none" strike="noStrike" dirty="0">
                          <a:ln>
                            <a:solidFill>
                              <a:schemeClr val="bg1"/>
                            </a:solidFill>
                          </a:ln>
                          <a:effectLst/>
                        </a:rPr>
                        <a:t>7</a:t>
                      </a:r>
                      <a:r>
                        <a:rPr lang="zh-CN" altLang="en-US" sz="1400" u="none" strike="noStrike" dirty="0" smtClean="0">
                          <a:ln>
                            <a:solidFill>
                              <a:schemeClr val="bg1"/>
                            </a:solidFill>
                          </a:ln>
                          <a:effectLst/>
                        </a:rPr>
                        <a:t>日</a:t>
                      </a:r>
                      <a:endParaRPr lang="en-US" altLang="zh-CN" sz="1400" u="none" strike="noStrike" dirty="0" smtClean="0">
                        <a:ln>
                          <a:solidFill>
                            <a:schemeClr val="bg1"/>
                          </a:solidFill>
                        </a:ln>
                        <a:effectLst/>
                      </a:endParaRPr>
                    </a:p>
                    <a:p>
                      <a:pPr algn="ctr" fontAlgn="ctr"/>
                      <a:r>
                        <a:rPr lang="en-US" altLang="zh-CN" sz="1400" u="none" strike="noStrike" dirty="0" smtClean="0">
                          <a:ln>
                            <a:solidFill>
                              <a:schemeClr val="bg1"/>
                            </a:solidFill>
                          </a:ln>
                          <a:effectLst/>
                        </a:rPr>
                        <a:t>16</a:t>
                      </a:r>
                      <a:r>
                        <a:rPr lang="zh-CN" altLang="en-US" sz="1400" u="none" strike="noStrike" dirty="0">
                          <a:ln>
                            <a:solidFill>
                              <a:schemeClr val="bg1"/>
                            </a:solidFill>
                          </a:ln>
                          <a:effectLst/>
                        </a:rPr>
                        <a:t>：</a:t>
                      </a:r>
                      <a:r>
                        <a:rPr lang="en-US" altLang="zh-CN" sz="1400" u="none" strike="noStrike" dirty="0">
                          <a:ln>
                            <a:solidFill>
                              <a:schemeClr val="bg1"/>
                            </a:solidFill>
                          </a:ln>
                          <a:effectLst/>
                        </a:rPr>
                        <a:t>00</a:t>
                      </a:r>
                      <a:r>
                        <a:rPr lang="zh-CN" altLang="en-US" sz="1400" u="none" strike="noStrike" dirty="0">
                          <a:ln>
                            <a:solidFill>
                              <a:schemeClr val="bg1"/>
                            </a:solidFill>
                          </a:ln>
                          <a:effectLst/>
                        </a:rPr>
                        <a:t>前</a:t>
                      </a:r>
                      <a:endParaRPr lang="zh-CN" altLang="en-US" sz="1400" b="1"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学生证（纸质）</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smtClean="0">
                          <a:ln>
                            <a:solidFill>
                              <a:schemeClr val="bg1"/>
                            </a:solidFill>
                          </a:ln>
                          <a:effectLst/>
                        </a:rPr>
                        <a:t>贴照片，填写</a:t>
                      </a:r>
                      <a:r>
                        <a:rPr lang="zh-CN" altLang="en-US" sz="1400" u="none" strike="noStrike" dirty="0">
                          <a:ln>
                            <a:solidFill>
                              <a:schemeClr val="bg1"/>
                            </a:solidFill>
                          </a:ln>
                          <a:effectLst/>
                        </a:rPr>
                        <a:t>完毕全部信息</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凯原楼</a:t>
                      </a:r>
                      <a:r>
                        <a:rPr lang="en-US" sz="1400" u="none" strike="noStrike" dirty="0">
                          <a:ln>
                            <a:solidFill>
                              <a:schemeClr val="bg1"/>
                            </a:solidFill>
                          </a:ln>
                          <a:effectLst/>
                        </a:rPr>
                        <a:t>B103</a:t>
                      </a:r>
                      <a:endParaRPr 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r h="547260">
                <a:tc rowSpan="5">
                  <a:txBody>
                    <a:bodyPr/>
                    <a:lstStyle/>
                    <a:p>
                      <a:pPr algn="ctr" fontAlgn="ctr"/>
                      <a:r>
                        <a:rPr lang="en-US" altLang="zh-CN" sz="1400" u="none" strike="noStrike" dirty="0">
                          <a:ln>
                            <a:solidFill>
                              <a:schemeClr val="bg1"/>
                            </a:solidFill>
                          </a:ln>
                          <a:effectLst/>
                        </a:rPr>
                        <a:t>9</a:t>
                      </a:r>
                      <a:r>
                        <a:rPr lang="zh-CN" altLang="en-US" sz="1400" u="none" strike="noStrike" dirty="0">
                          <a:ln>
                            <a:solidFill>
                              <a:schemeClr val="bg1"/>
                            </a:solidFill>
                          </a:ln>
                          <a:effectLst/>
                        </a:rPr>
                        <a:t>月</a:t>
                      </a:r>
                      <a:r>
                        <a:rPr lang="en-US" altLang="zh-CN" sz="1400" u="none" strike="noStrike" dirty="0">
                          <a:ln>
                            <a:solidFill>
                              <a:schemeClr val="bg1"/>
                            </a:solidFill>
                          </a:ln>
                          <a:effectLst/>
                        </a:rPr>
                        <a:t>9</a:t>
                      </a:r>
                      <a:r>
                        <a:rPr lang="zh-CN" altLang="en-US" sz="1400" u="none" strike="noStrike" dirty="0" smtClean="0">
                          <a:ln>
                            <a:solidFill>
                              <a:schemeClr val="bg1"/>
                            </a:solidFill>
                          </a:ln>
                          <a:effectLst/>
                        </a:rPr>
                        <a:t>日</a:t>
                      </a:r>
                      <a:endParaRPr lang="en-US" altLang="zh-CN" sz="1400" u="none" strike="noStrike" dirty="0" smtClean="0">
                        <a:ln>
                          <a:solidFill>
                            <a:schemeClr val="bg1"/>
                          </a:solidFill>
                        </a:ln>
                        <a:effectLst/>
                      </a:endParaRPr>
                    </a:p>
                    <a:p>
                      <a:pPr algn="ctr" fontAlgn="ctr"/>
                      <a:r>
                        <a:rPr lang="en-US" altLang="zh-CN" sz="1400" u="none" strike="noStrike" dirty="0" smtClean="0">
                          <a:ln>
                            <a:solidFill>
                              <a:schemeClr val="bg1"/>
                            </a:solidFill>
                          </a:ln>
                          <a:effectLst/>
                        </a:rPr>
                        <a:t>17</a:t>
                      </a:r>
                      <a:r>
                        <a:rPr lang="zh-CN" altLang="en-US" sz="1400" u="none" strike="noStrike" dirty="0">
                          <a:ln>
                            <a:solidFill>
                              <a:schemeClr val="bg1"/>
                            </a:solidFill>
                          </a:ln>
                          <a:effectLst/>
                        </a:rPr>
                        <a:t>：</a:t>
                      </a:r>
                      <a:r>
                        <a:rPr lang="en-US" altLang="zh-CN" sz="1400" u="none" strike="noStrike" dirty="0">
                          <a:ln>
                            <a:solidFill>
                              <a:schemeClr val="bg1"/>
                            </a:solidFill>
                          </a:ln>
                          <a:effectLst/>
                        </a:rPr>
                        <a:t>00</a:t>
                      </a:r>
                      <a:r>
                        <a:rPr lang="zh-CN" altLang="en-US" sz="1400" u="none" strike="noStrike" dirty="0">
                          <a:ln>
                            <a:solidFill>
                              <a:schemeClr val="bg1"/>
                            </a:solidFill>
                          </a:ln>
                          <a:effectLst/>
                        </a:rPr>
                        <a:t>前</a:t>
                      </a:r>
                      <a:endParaRPr lang="zh-CN" altLang="en-US" sz="1400" b="1"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新生数据核对（电子）</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a:ln>
                            <a:solidFill>
                              <a:schemeClr val="bg1"/>
                            </a:solidFill>
                          </a:ln>
                          <a:effectLst/>
                        </a:rPr>
                        <a:t>无误后，点击“保存”</a:t>
                      </a:r>
                      <a:endParaRPr lang="zh-CN" altLang="en-US" sz="1400" b="0" i="0" u="none" strike="noStrike">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smtClean="0">
                          <a:ln>
                            <a:solidFill>
                              <a:schemeClr val="bg1"/>
                            </a:solidFill>
                          </a:ln>
                          <a:effectLst/>
                        </a:rPr>
                        <a:t>个人</a:t>
                      </a:r>
                      <a:r>
                        <a:rPr lang="zh-CN" altLang="en-US" sz="1400" u="none" strike="noStrike" dirty="0">
                          <a:ln>
                            <a:solidFill>
                              <a:schemeClr val="bg1"/>
                            </a:solidFill>
                          </a:ln>
                          <a:effectLst/>
                        </a:rPr>
                        <a:t>门户</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r h="547260">
                <a:tc vMerge="1">
                  <a:txBody>
                    <a:bodyPr/>
                    <a:lstStyle/>
                    <a:p>
                      <a:endParaRPr lang="zh-CN" altLang="en-US"/>
                    </a:p>
                  </a:txBody>
                  <a:tcPr/>
                </a:tc>
                <a:tc>
                  <a:txBody>
                    <a:bodyPr/>
                    <a:lstStyle/>
                    <a:p>
                      <a:pPr algn="l" fontAlgn="ctr"/>
                      <a:r>
                        <a:rPr lang="zh-CN" altLang="en-US" sz="1400" u="none" strike="noStrike" dirty="0">
                          <a:ln>
                            <a:solidFill>
                              <a:schemeClr val="bg1"/>
                            </a:solidFill>
                          </a:ln>
                          <a:effectLst/>
                        </a:rPr>
                        <a:t>学籍卡</a:t>
                      </a:r>
                      <a:r>
                        <a:rPr lang="zh-CN" altLang="en-US" sz="1400" u="none" strike="noStrike" dirty="0" smtClean="0">
                          <a:ln>
                            <a:solidFill>
                              <a:schemeClr val="bg1"/>
                            </a:solidFill>
                          </a:ln>
                          <a:effectLst/>
                        </a:rPr>
                        <a:t>（电子）</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无误后，点击“提交”</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smtClean="0">
                          <a:ln>
                            <a:solidFill>
                              <a:schemeClr val="bg1"/>
                            </a:solidFill>
                          </a:ln>
                          <a:effectLst/>
                        </a:rPr>
                        <a:t>个人</a:t>
                      </a:r>
                      <a:r>
                        <a:rPr lang="zh-CN" altLang="en-US" sz="1400" u="none" strike="noStrike" dirty="0">
                          <a:ln>
                            <a:solidFill>
                              <a:schemeClr val="bg1"/>
                            </a:solidFill>
                          </a:ln>
                          <a:effectLst/>
                        </a:rPr>
                        <a:t>门户</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r h="547260">
                <a:tc vMerge="1">
                  <a:txBody>
                    <a:bodyPr/>
                    <a:lstStyle/>
                    <a:p>
                      <a:endParaRPr lang="zh-CN" altLang="en-US"/>
                    </a:p>
                  </a:txBody>
                  <a:tcPr/>
                </a:tc>
                <a:tc>
                  <a:txBody>
                    <a:bodyPr/>
                    <a:lstStyle/>
                    <a:p>
                      <a:pPr algn="l" fontAlgn="ctr"/>
                      <a:r>
                        <a:rPr lang="zh-CN" altLang="en-US" sz="1400" u="none" strike="noStrike" dirty="0">
                          <a:ln>
                            <a:solidFill>
                              <a:schemeClr val="bg1"/>
                            </a:solidFill>
                          </a:ln>
                          <a:effectLst/>
                        </a:rPr>
                        <a:t>学籍卡（纸质）</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en-US" altLang="zh-CN" sz="1400" u="none" strike="noStrike">
                          <a:ln>
                            <a:solidFill>
                              <a:schemeClr val="bg1"/>
                            </a:solidFill>
                          </a:ln>
                          <a:effectLst/>
                        </a:rPr>
                        <a:t>A4</a:t>
                      </a:r>
                      <a:r>
                        <a:rPr lang="zh-CN" altLang="en-US" sz="1400" u="none" strike="noStrike">
                          <a:ln>
                            <a:solidFill>
                              <a:schemeClr val="bg1"/>
                            </a:solidFill>
                          </a:ln>
                          <a:effectLst/>
                        </a:rPr>
                        <a:t>纸，一式两份，签字确认</a:t>
                      </a:r>
                      <a:endParaRPr lang="zh-CN" altLang="en-US" sz="1400" b="0" i="0" u="none" strike="noStrike">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a:ln>
                            <a:solidFill>
                              <a:schemeClr val="bg1"/>
                            </a:solidFill>
                          </a:ln>
                          <a:effectLst/>
                        </a:rPr>
                        <a:t>凯原楼</a:t>
                      </a:r>
                      <a:r>
                        <a:rPr lang="en-US" altLang="zh-CN" sz="1400" u="none" strike="noStrike">
                          <a:ln>
                            <a:solidFill>
                              <a:schemeClr val="bg1"/>
                            </a:solidFill>
                          </a:ln>
                          <a:effectLst/>
                        </a:rPr>
                        <a:t>107</a:t>
                      </a:r>
                      <a:endParaRPr lang="en-US" altLang="zh-CN" sz="1400" b="0" i="0" u="none" strike="noStrike">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r h="547260">
                <a:tc vMerge="1">
                  <a:txBody>
                    <a:bodyPr/>
                    <a:lstStyle/>
                    <a:p>
                      <a:endParaRPr lang="zh-CN" altLang="en-US"/>
                    </a:p>
                  </a:txBody>
                  <a:tcPr/>
                </a:tc>
                <a:tc>
                  <a:txBody>
                    <a:bodyPr/>
                    <a:lstStyle/>
                    <a:p>
                      <a:pPr algn="l" fontAlgn="ctr"/>
                      <a:r>
                        <a:rPr lang="zh-CN" altLang="en-US" sz="1400" u="none" strike="noStrike" dirty="0">
                          <a:ln>
                            <a:solidFill>
                              <a:schemeClr val="bg1"/>
                            </a:solidFill>
                          </a:ln>
                          <a:effectLst/>
                        </a:rPr>
                        <a:t>硕博连读新生离校转单</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所有部门离校手续完成</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a:ln>
                            <a:solidFill>
                              <a:schemeClr val="bg1"/>
                            </a:solidFill>
                          </a:ln>
                          <a:effectLst/>
                        </a:rPr>
                        <a:t>凯原楼</a:t>
                      </a:r>
                      <a:r>
                        <a:rPr lang="en-US" altLang="zh-CN" sz="1400" u="none" strike="noStrike">
                          <a:ln>
                            <a:solidFill>
                              <a:schemeClr val="bg1"/>
                            </a:solidFill>
                          </a:ln>
                          <a:effectLst/>
                        </a:rPr>
                        <a:t>107</a:t>
                      </a:r>
                      <a:endParaRPr lang="en-US" altLang="zh-CN" sz="1400" b="0" i="0" u="none" strike="noStrike">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r h="547260">
                <a:tc vMerge="1">
                  <a:txBody>
                    <a:bodyPr/>
                    <a:lstStyle/>
                    <a:p>
                      <a:endParaRPr lang="zh-CN" altLang="en-US"/>
                    </a:p>
                  </a:txBody>
                  <a:tcPr/>
                </a:tc>
                <a:tc>
                  <a:txBody>
                    <a:bodyPr/>
                    <a:lstStyle/>
                    <a:p>
                      <a:pPr algn="l" fontAlgn="ctr"/>
                      <a:r>
                        <a:rPr lang="zh-CN" altLang="en-US" sz="1400" u="none" strike="noStrike" dirty="0">
                          <a:ln>
                            <a:solidFill>
                              <a:schemeClr val="bg1"/>
                            </a:solidFill>
                          </a:ln>
                          <a:effectLst/>
                        </a:rPr>
                        <a:t>外语免修</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达到免修要求，携带相应材料</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凯原楼</a:t>
                      </a:r>
                      <a:r>
                        <a:rPr lang="en-US" altLang="zh-CN" sz="1400" u="none" strike="noStrike" dirty="0">
                          <a:ln>
                            <a:solidFill>
                              <a:schemeClr val="bg1"/>
                            </a:solidFill>
                          </a:ln>
                          <a:effectLst/>
                        </a:rPr>
                        <a:t>107</a:t>
                      </a:r>
                      <a:endParaRPr lang="en-US" altLang="zh-CN"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r h="547260">
                <a:tc>
                  <a:txBody>
                    <a:bodyPr/>
                    <a:lstStyle/>
                    <a:p>
                      <a:pPr algn="ctr" fontAlgn="ctr"/>
                      <a:r>
                        <a:rPr lang="en-US" altLang="zh-CN" sz="1400" u="none" strike="noStrike" dirty="0">
                          <a:ln>
                            <a:solidFill>
                              <a:schemeClr val="bg1"/>
                            </a:solidFill>
                          </a:ln>
                          <a:effectLst/>
                        </a:rPr>
                        <a:t>9</a:t>
                      </a:r>
                      <a:r>
                        <a:rPr lang="zh-CN" altLang="en-US" sz="1400" u="none" strike="noStrike" dirty="0">
                          <a:ln>
                            <a:solidFill>
                              <a:schemeClr val="bg1"/>
                            </a:solidFill>
                          </a:ln>
                          <a:effectLst/>
                        </a:rPr>
                        <a:t>月</a:t>
                      </a:r>
                      <a:r>
                        <a:rPr lang="en-US" altLang="zh-CN" sz="1400" u="none" strike="noStrike" dirty="0">
                          <a:ln>
                            <a:solidFill>
                              <a:schemeClr val="bg1"/>
                            </a:solidFill>
                          </a:ln>
                          <a:effectLst/>
                        </a:rPr>
                        <a:t>11</a:t>
                      </a:r>
                      <a:r>
                        <a:rPr lang="zh-CN" altLang="en-US" sz="1400" u="none" strike="noStrike" dirty="0" smtClean="0">
                          <a:ln>
                            <a:solidFill>
                              <a:schemeClr val="bg1"/>
                            </a:solidFill>
                          </a:ln>
                          <a:effectLst/>
                        </a:rPr>
                        <a:t>日</a:t>
                      </a:r>
                      <a:endParaRPr lang="en-US" altLang="zh-CN" sz="1400" u="none" strike="noStrike" dirty="0" smtClean="0">
                        <a:ln>
                          <a:solidFill>
                            <a:schemeClr val="bg1"/>
                          </a:solidFill>
                        </a:ln>
                        <a:effectLst/>
                      </a:endParaRPr>
                    </a:p>
                    <a:p>
                      <a:pPr algn="ctr" fontAlgn="ctr"/>
                      <a:r>
                        <a:rPr lang="en-US" altLang="zh-CN" sz="1400" u="none" strike="noStrike" dirty="0" smtClean="0">
                          <a:ln>
                            <a:solidFill>
                              <a:schemeClr val="bg1"/>
                            </a:solidFill>
                          </a:ln>
                          <a:effectLst/>
                        </a:rPr>
                        <a:t>24</a:t>
                      </a:r>
                      <a:r>
                        <a:rPr lang="zh-CN" altLang="en-US" sz="1400" u="none" strike="noStrike" dirty="0">
                          <a:ln>
                            <a:solidFill>
                              <a:schemeClr val="bg1"/>
                            </a:solidFill>
                          </a:ln>
                          <a:effectLst/>
                        </a:rPr>
                        <a:t>：</a:t>
                      </a:r>
                      <a:r>
                        <a:rPr lang="en-US" altLang="zh-CN" sz="1400" u="none" strike="noStrike" dirty="0">
                          <a:ln>
                            <a:solidFill>
                              <a:schemeClr val="bg1"/>
                            </a:solidFill>
                          </a:ln>
                          <a:effectLst/>
                        </a:rPr>
                        <a:t>00</a:t>
                      </a:r>
                      <a:r>
                        <a:rPr lang="zh-CN" altLang="en-US" sz="1400" u="none" strike="noStrike" dirty="0">
                          <a:ln>
                            <a:solidFill>
                              <a:schemeClr val="bg1"/>
                            </a:solidFill>
                          </a:ln>
                          <a:effectLst/>
                        </a:rPr>
                        <a:t>前</a:t>
                      </a:r>
                      <a:endParaRPr lang="zh-CN" altLang="en-US" sz="1400" b="1"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科学道德与学术规范基本知识测试</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smtClean="0">
                          <a:ln>
                            <a:solidFill>
                              <a:schemeClr val="bg1"/>
                            </a:solidFill>
                          </a:ln>
                          <a:effectLst/>
                        </a:rPr>
                        <a:t>测试完成保存</a:t>
                      </a:r>
                      <a:r>
                        <a:rPr lang="zh-CN" altLang="en-US" sz="1400" u="none" strike="noStrike" dirty="0">
                          <a:ln>
                            <a:solidFill>
                              <a:schemeClr val="bg1"/>
                            </a:solidFill>
                          </a:ln>
                          <a:effectLst/>
                        </a:rPr>
                        <a:t>，成绩合格</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smtClean="0">
                          <a:ln>
                            <a:solidFill>
                              <a:schemeClr val="bg1"/>
                            </a:solidFill>
                          </a:ln>
                          <a:effectLst/>
                        </a:rPr>
                        <a:t>个人</a:t>
                      </a:r>
                      <a:r>
                        <a:rPr lang="zh-CN" altLang="en-US" sz="1400" u="none" strike="noStrike" dirty="0">
                          <a:ln>
                            <a:solidFill>
                              <a:schemeClr val="bg1"/>
                            </a:solidFill>
                          </a:ln>
                          <a:effectLst/>
                        </a:rPr>
                        <a:t>门户</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r h="547260">
                <a:tc rowSpan="2">
                  <a:txBody>
                    <a:bodyPr/>
                    <a:lstStyle/>
                    <a:p>
                      <a:pPr algn="ctr" fontAlgn="ctr"/>
                      <a:r>
                        <a:rPr lang="en-US" altLang="zh-CN" sz="1400" u="none" strike="noStrike" dirty="0">
                          <a:ln>
                            <a:solidFill>
                              <a:schemeClr val="bg1"/>
                            </a:solidFill>
                          </a:ln>
                          <a:effectLst/>
                        </a:rPr>
                        <a:t>9</a:t>
                      </a:r>
                      <a:r>
                        <a:rPr lang="zh-CN" altLang="en-US" sz="1400" u="none" strike="noStrike" dirty="0">
                          <a:ln>
                            <a:solidFill>
                              <a:schemeClr val="bg1"/>
                            </a:solidFill>
                          </a:ln>
                          <a:effectLst/>
                        </a:rPr>
                        <a:t>月</a:t>
                      </a:r>
                      <a:r>
                        <a:rPr lang="en-US" altLang="zh-CN" sz="1400" u="none" strike="noStrike" dirty="0">
                          <a:ln>
                            <a:solidFill>
                              <a:schemeClr val="bg1"/>
                            </a:solidFill>
                          </a:ln>
                          <a:effectLst/>
                        </a:rPr>
                        <a:t>19</a:t>
                      </a:r>
                      <a:r>
                        <a:rPr lang="zh-CN" altLang="en-US" sz="1400" u="none" strike="noStrike" dirty="0" smtClean="0">
                          <a:ln>
                            <a:solidFill>
                              <a:schemeClr val="bg1"/>
                            </a:solidFill>
                          </a:ln>
                          <a:effectLst/>
                        </a:rPr>
                        <a:t>日</a:t>
                      </a:r>
                      <a:endParaRPr lang="en-US" altLang="zh-CN" sz="1400" u="none" strike="noStrike" dirty="0" smtClean="0">
                        <a:ln>
                          <a:solidFill>
                            <a:schemeClr val="bg1"/>
                          </a:solidFill>
                        </a:ln>
                        <a:effectLst/>
                      </a:endParaRPr>
                    </a:p>
                    <a:p>
                      <a:pPr algn="ctr" fontAlgn="ctr"/>
                      <a:r>
                        <a:rPr lang="en-US" altLang="zh-CN" sz="1400" u="none" strike="noStrike" dirty="0" smtClean="0">
                          <a:ln>
                            <a:solidFill>
                              <a:schemeClr val="bg1"/>
                            </a:solidFill>
                          </a:ln>
                          <a:effectLst/>
                        </a:rPr>
                        <a:t>17</a:t>
                      </a:r>
                      <a:r>
                        <a:rPr lang="zh-CN" altLang="en-US" sz="1400" u="none" strike="noStrike" dirty="0">
                          <a:ln>
                            <a:solidFill>
                              <a:schemeClr val="bg1"/>
                            </a:solidFill>
                          </a:ln>
                          <a:effectLst/>
                        </a:rPr>
                        <a:t>：</a:t>
                      </a:r>
                      <a:r>
                        <a:rPr lang="en-US" altLang="zh-CN" sz="1400" u="none" strike="noStrike" dirty="0">
                          <a:ln>
                            <a:solidFill>
                              <a:schemeClr val="bg1"/>
                            </a:solidFill>
                          </a:ln>
                          <a:effectLst/>
                        </a:rPr>
                        <a:t>00</a:t>
                      </a:r>
                      <a:r>
                        <a:rPr lang="zh-CN" altLang="en-US" sz="1400" u="none" strike="noStrike" dirty="0">
                          <a:ln>
                            <a:solidFill>
                              <a:schemeClr val="bg1"/>
                            </a:solidFill>
                          </a:ln>
                          <a:effectLst/>
                        </a:rPr>
                        <a:t>前</a:t>
                      </a:r>
                      <a:endParaRPr lang="zh-CN" altLang="en-US" sz="1400" b="1"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en-US" altLang="zh-CN" sz="1400" u="none" strike="noStrike" dirty="0" smtClean="0">
                          <a:ln>
                            <a:solidFill>
                              <a:schemeClr val="bg1"/>
                            </a:solidFill>
                          </a:ln>
                          <a:effectLst/>
                        </a:rPr>
                        <a:t>《</a:t>
                      </a:r>
                      <a:r>
                        <a:rPr lang="zh-CN" altLang="en-US" sz="1400" u="none" strike="noStrike" dirty="0" smtClean="0">
                          <a:ln>
                            <a:solidFill>
                              <a:schemeClr val="bg1"/>
                            </a:solidFill>
                          </a:ln>
                          <a:effectLst/>
                        </a:rPr>
                        <a:t>法学硕士学习计划表</a:t>
                      </a:r>
                      <a:r>
                        <a:rPr lang="en-US" altLang="zh-CN" sz="1400" u="none" strike="noStrike" dirty="0" smtClean="0">
                          <a:ln>
                            <a:solidFill>
                              <a:schemeClr val="bg1"/>
                            </a:solidFill>
                          </a:ln>
                          <a:effectLst/>
                        </a:rPr>
                        <a:t>》</a:t>
                      </a:r>
                      <a:endParaRPr lang="en-US" altLang="zh-CN"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填写完毕，本人、导师签字</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凯原楼</a:t>
                      </a:r>
                      <a:r>
                        <a:rPr lang="en-US" altLang="zh-CN" sz="1400" u="none" strike="noStrike" dirty="0">
                          <a:ln>
                            <a:solidFill>
                              <a:schemeClr val="bg1"/>
                            </a:solidFill>
                          </a:ln>
                          <a:effectLst/>
                        </a:rPr>
                        <a:t>107</a:t>
                      </a:r>
                      <a:endParaRPr lang="en-US" altLang="zh-CN"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r h="547260">
                <a:tc vMerge="1">
                  <a:txBody>
                    <a:bodyPr/>
                    <a:lstStyle/>
                    <a:p>
                      <a:endParaRPr lang="zh-CN" altLang="en-US"/>
                    </a:p>
                  </a:txBody>
                  <a:tcPr/>
                </a:tc>
                <a:tc>
                  <a:txBody>
                    <a:bodyPr/>
                    <a:lstStyle/>
                    <a:p>
                      <a:pPr algn="l" fontAlgn="ctr"/>
                      <a:r>
                        <a:rPr lang="en-US" altLang="zh-CN" sz="1400" u="none" strike="noStrike" dirty="0" smtClean="0">
                          <a:ln>
                            <a:solidFill>
                              <a:schemeClr val="bg1"/>
                            </a:solidFill>
                          </a:ln>
                          <a:effectLst/>
                        </a:rPr>
                        <a:t>《</a:t>
                      </a:r>
                      <a:r>
                        <a:rPr lang="zh-CN" altLang="en-US" sz="1400" u="none" strike="noStrike" dirty="0" smtClean="0">
                          <a:ln>
                            <a:solidFill>
                              <a:schemeClr val="bg1"/>
                            </a:solidFill>
                          </a:ln>
                          <a:effectLst/>
                        </a:rPr>
                        <a:t>博士研究生培养计划表</a:t>
                      </a:r>
                      <a:r>
                        <a:rPr lang="en-US" altLang="zh-CN" sz="1400" u="none" strike="noStrike" dirty="0" smtClean="0">
                          <a:ln>
                            <a:solidFill>
                              <a:schemeClr val="bg1"/>
                            </a:solidFill>
                          </a:ln>
                          <a:effectLst/>
                        </a:rPr>
                        <a:t>》</a:t>
                      </a:r>
                      <a:endParaRPr lang="en-US" altLang="zh-CN"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系统填写完毕</a:t>
                      </a:r>
                      <a:r>
                        <a:rPr lang="zh-CN" altLang="en-US" sz="1400" u="none" strike="noStrike" dirty="0" smtClean="0">
                          <a:ln>
                            <a:solidFill>
                              <a:schemeClr val="bg1"/>
                            </a:solidFill>
                          </a:ln>
                          <a:effectLst/>
                        </a:rPr>
                        <a:t>，</a:t>
                      </a:r>
                      <a:r>
                        <a:rPr lang="en-US" altLang="zh-CN" sz="1400" u="none" strike="noStrike" dirty="0" smtClean="0">
                          <a:ln>
                            <a:solidFill>
                              <a:schemeClr val="bg1"/>
                            </a:solidFill>
                          </a:ln>
                          <a:effectLst/>
                        </a:rPr>
                        <a:t>A4</a:t>
                      </a:r>
                      <a:r>
                        <a:rPr lang="zh-CN" altLang="en-US" sz="1400" u="none" strike="noStrike" dirty="0" smtClean="0">
                          <a:ln>
                            <a:solidFill>
                              <a:schemeClr val="bg1"/>
                            </a:solidFill>
                          </a:ln>
                          <a:effectLst/>
                        </a:rPr>
                        <a:t>纸打印，</a:t>
                      </a:r>
                      <a:endParaRPr lang="en-US" altLang="zh-CN" sz="1400" u="none" strike="noStrike" dirty="0" smtClean="0">
                        <a:ln>
                          <a:solidFill>
                            <a:schemeClr val="bg1"/>
                          </a:solidFill>
                        </a:ln>
                        <a:effectLst/>
                      </a:endParaRPr>
                    </a:p>
                    <a:p>
                      <a:pPr algn="l" fontAlgn="ctr"/>
                      <a:r>
                        <a:rPr lang="zh-CN" altLang="en-US" sz="1400" u="none" strike="noStrike" dirty="0" smtClean="0">
                          <a:ln>
                            <a:solidFill>
                              <a:schemeClr val="bg1"/>
                            </a:solidFill>
                          </a:ln>
                          <a:effectLst/>
                        </a:rPr>
                        <a:t>本人</a:t>
                      </a:r>
                      <a:r>
                        <a:rPr lang="zh-CN" altLang="en-US" sz="1400" u="none" strike="noStrike" dirty="0">
                          <a:ln>
                            <a:solidFill>
                              <a:schemeClr val="bg1"/>
                            </a:solidFill>
                          </a:ln>
                          <a:effectLst/>
                        </a:rPr>
                        <a:t>、</a:t>
                      </a:r>
                      <a:r>
                        <a:rPr lang="zh-CN" altLang="en-US" sz="1400" u="none" strike="noStrike" dirty="0" smtClean="0">
                          <a:ln>
                            <a:solidFill>
                              <a:schemeClr val="bg1"/>
                            </a:solidFill>
                          </a:ln>
                          <a:effectLst/>
                        </a:rPr>
                        <a:t>导师</a:t>
                      </a:r>
                      <a:r>
                        <a:rPr lang="en-US" altLang="zh-CN" sz="1400" u="none" strike="noStrike" dirty="0" smtClean="0">
                          <a:ln>
                            <a:solidFill>
                              <a:schemeClr val="bg1"/>
                            </a:solidFill>
                          </a:ln>
                          <a:effectLst/>
                        </a:rPr>
                        <a:t>&amp;</a:t>
                      </a:r>
                      <a:r>
                        <a:rPr lang="zh-CN" altLang="en-US" sz="1400" u="none" strike="noStrike" dirty="0" smtClean="0">
                          <a:ln>
                            <a:solidFill>
                              <a:schemeClr val="bg1"/>
                            </a:solidFill>
                          </a:ln>
                          <a:effectLst/>
                        </a:rPr>
                        <a:t>导师组签字</a:t>
                      </a:r>
                      <a:endParaRPr lang="zh-CN" altLang="en-US"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c>
                  <a:txBody>
                    <a:bodyPr/>
                    <a:lstStyle/>
                    <a:p>
                      <a:pPr algn="l" fontAlgn="ctr"/>
                      <a:r>
                        <a:rPr lang="zh-CN" altLang="en-US" sz="1400" u="none" strike="noStrike" dirty="0">
                          <a:ln>
                            <a:solidFill>
                              <a:schemeClr val="bg1"/>
                            </a:solidFill>
                          </a:ln>
                          <a:effectLst/>
                        </a:rPr>
                        <a:t>凯原楼</a:t>
                      </a:r>
                      <a:r>
                        <a:rPr lang="en-US" altLang="zh-CN" sz="1400" u="none" strike="noStrike" dirty="0">
                          <a:ln>
                            <a:solidFill>
                              <a:schemeClr val="bg1"/>
                            </a:solidFill>
                          </a:ln>
                          <a:effectLst/>
                        </a:rPr>
                        <a:t>107</a:t>
                      </a:r>
                      <a:endParaRPr lang="en-US" altLang="zh-CN" sz="1400" b="0" i="0" u="none" strike="noStrike" dirty="0">
                        <a:ln>
                          <a:solidFill>
                            <a:schemeClr val="bg1"/>
                          </a:solidFill>
                        </a:ln>
                        <a:solidFill>
                          <a:srgbClr val="000000"/>
                        </a:solidFill>
                        <a:effectLst/>
                        <a:latin typeface="宋体" panose="02010600030101010101" pitchFamily="2" charset="-122"/>
                        <a:ea typeface="宋体" panose="02010600030101010101" pitchFamily="2" charset="-122"/>
                      </a:endParaRPr>
                    </a:p>
                  </a:txBody>
                  <a:tcPr marL="7494" marR="7494" marT="7494" marB="0" anchor="ctr"/>
                </a:tc>
              </a:tr>
            </a:tbl>
          </a:graphicData>
        </a:graphic>
      </p:graphicFrame>
    </p:spTree>
    <p:extLst>
      <p:ext uri="{BB962C8B-B14F-4D97-AF65-F5344CB8AC3E}">
        <p14:creationId xmlns:p14="http://schemas.microsoft.com/office/powerpoint/2010/main" val="3483739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1700808"/>
            <a:ext cx="8280920" cy="1524000"/>
          </a:xfrm>
        </p:spPr>
        <p:txBody>
          <a:bodyPr>
            <a:normAutofit/>
          </a:bodyPr>
          <a:lstStyle/>
          <a:p>
            <a:pPr algn="ctr"/>
            <a:r>
              <a:rPr lang="zh-CN" altLang="en-US" sz="5400" b="1" dirty="0" smtClean="0">
                <a:solidFill>
                  <a:schemeClr val="bg1"/>
                </a:solidFill>
                <a:latin typeface="宋体" panose="02010600030101010101" pitchFamily="2" charset="-122"/>
                <a:ea typeface="宋体" panose="02010600030101010101" pitchFamily="2" charset="-122"/>
              </a:rPr>
              <a:t>重点培养环节</a:t>
            </a:r>
            <a:endParaRPr lang="zh-CN" altLang="en-US" sz="5400" b="1" dirty="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6876329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404664"/>
            <a:ext cx="6984776" cy="936104"/>
          </a:xfrm>
        </p:spPr>
        <p:txBody>
          <a:bodyPr>
            <a:normAutofit/>
          </a:bodyPr>
          <a:lstStyle/>
          <a:p>
            <a:pPr algn="ctr"/>
            <a:r>
              <a:rPr lang="zh-CN" altLang="en-US" sz="4000" b="1" dirty="0" smtClean="0">
                <a:solidFill>
                  <a:schemeClr val="bg1"/>
                </a:solidFill>
                <a:latin typeface="宋体" panose="02010600030101010101" pitchFamily="2" charset="-122"/>
                <a:ea typeface="宋体" panose="02010600030101010101" pitchFamily="2" charset="-122"/>
              </a:rPr>
              <a:t>硕士生培养环节说明及要求</a:t>
            </a:r>
            <a:endParaRPr lang="zh-CN" altLang="en-US" sz="2800" b="1" dirty="0">
              <a:solidFill>
                <a:schemeClr val="bg1"/>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539552" y="764704"/>
            <a:ext cx="8352928" cy="5904656"/>
          </a:xfrm>
        </p:spPr>
        <p:txBody>
          <a:bodyPr>
            <a:noAutofit/>
          </a:bodyPr>
          <a:lstStyle/>
          <a:p>
            <a:pPr marL="0" indent="0">
              <a:buNone/>
            </a:pPr>
            <a:r>
              <a:rPr lang="en-US" altLang="zh-CN" sz="2400" b="1" dirty="0" smtClean="0">
                <a:solidFill>
                  <a:schemeClr val="bg1"/>
                </a:solidFill>
                <a:latin typeface="宋体" panose="02010600030101010101" pitchFamily="2" charset="-122"/>
                <a:ea typeface="宋体" panose="02010600030101010101" pitchFamily="2" charset="-122"/>
              </a:rPr>
              <a:t>1. </a:t>
            </a:r>
            <a:r>
              <a:rPr lang="zh-CN" altLang="en-US" sz="2400" b="1" dirty="0" smtClean="0">
                <a:solidFill>
                  <a:schemeClr val="bg1"/>
                </a:solidFill>
                <a:latin typeface="宋体" panose="02010600030101010101" pitchFamily="2" charset="-122"/>
                <a:ea typeface="宋体" panose="02010600030101010101" pitchFamily="2" charset="-122"/>
              </a:rPr>
              <a:t>学分要求（</a:t>
            </a:r>
            <a:r>
              <a:rPr lang="en-US" altLang="zh-CN" sz="2400" b="1" dirty="0" smtClean="0">
                <a:solidFill>
                  <a:schemeClr val="bg1"/>
                </a:solidFill>
                <a:latin typeface="宋体" panose="02010600030101010101" pitchFamily="2" charset="-122"/>
                <a:ea typeface="宋体" panose="02010600030101010101" pitchFamily="2" charset="-122"/>
              </a:rPr>
              <a:t>31</a:t>
            </a:r>
            <a:r>
              <a:rPr lang="zh-CN" altLang="en-US" sz="2400" b="1" dirty="0" smtClean="0">
                <a:solidFill>
                  <a:schemeClr val="bg1"/>
                </a:solidFill>
                <a:latin typeface="宋体" panose="02010600030101010101" pitchFamily="2" charset="-122"/>
                <a:ea typeface="宋体" panose="02010600030101010101" pitchFamily="2" charset="-122"/>
              </a:rPr>
              <a:t>学分）</a:t>
            </a:r>
            <a:endParaRPr lang="en-US" altLang="zh-CN" sz="24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1</a:t>
            </a:r>
            <a:r>
              <a:rPr lang="zh-CN" altLang="en-US" b="1" dirty="0" smtClean="0">
                <a:solidFill>
                  <a:schemeClr val="bg1"/>
                </a:solidFill>
                <a:latin typeface="宋体" panose="02010600030101010101" pitchFamily="2" charset="-122"/>
                <a:ea typeface="宋体" panose="02010600030101010101" pitchFamily="2" charset="-122"/>
              </a:rPr>
              <a:t>）公共必修课（</a:t>
            </a:r>
            <a:r>
              <a:rPr lang="en-US" altLang="zh-CN" b="1" dirty="0" smtClean="0">
                <a:solidFill>
                  <a:schemeClr val="bg1"/>
                </a:solidFill>
                <a:latin typeface="宋体" panose="02010600030101010101" pitchFamily="2" charset="-122"/>
                <a:ea typeface="宋体" panose="02010600030101010101" pitchFamily="2" charset="-122"/>
              </a:rPr>
              <a:t>4</a:t>
            </a:r>
            <a:r>
              <a:rPr lang="zh-CN" altLang="en-US" b="1" dirty="0" smtClean="0">
                <a:solidFill>
                  <a:schemeClr val="bg1"/>
                </a:solidFill>
                <a:latin typeface="宋体" panose="02010600030101010101" pitchFamily="2" charset="-122"/>
                <a:ea typeface="宋体" panose="02010600030101010101" pitchFamily="2" charset="-122"/>
              </a:rPr>
              <a:t>学分）：马克思主义法理学</a:t>
            </a:r>
            <a:r>
              <a:rPr lang="en-US" altLang="zh-CN" b="1" dirty="0" smtClean="0">
                <a:solidFill>
                  <a:schemeClr val="bg1"/>
                </a:solidFill>
                <a:latin typeface="宋体" panose="02010600030101010101" pitchFamily="2" charset="-122"/>
                <a:ea typeface="宋体" panose="02010600030101010101" pitchFamily="2" charset="-122"/>
              </a:rPr>
              <a:t>/</a:t>
            </a:r>
            <a:r>
              <a:rPr lang="zh-CN" altLang="en-US" b="1" dirty="0" smtClean="0">
                <a:solidFill>
                  <a:schemeClr val="bg1"/>
                </a:solidFill>
                <a:latin typeface="宋体" panose="02010600030101010101" pitchFamily="2" charset="-122"/>
                <a:ea typeface="宋体" panose="02010600030101010101" pitchFamily="2" charset="-122"/>
              </a:rPr>
              <a:t>任选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外语</a:t>
            </a:r>
            <a:r>
              <a:rPr lang="en-US" altLang="zh-CN" b="1" dirty="0" smtClean="0">
                <a:solidFill>
                  <a:schemeClr val="bg1"/>
                </a:solidFill>
                <a:latin typeface="宋体" panose="02010600030101010101" pitchFamily="2" charset="-122"/>
                <a:ea typeface="宋体" panose="02010600030101010101" pitchFamily="2" charset="-122"/>
              </a:rPr>
              <a:t>/</a:t>
            </a:r>
            <a:r>
              <a:rPr lang="zh-CN" altLang="en-US" b="1" dirty="0" smtClean="0">
                <a:solidFill>
                  <a:schemeClr val="bg1"/>
                </a:solidFill>
                <a:latin typeface="宋体" panose="02010600030101010101" pitchFamily="2" charset="-122"/>
                <a:ea typeface="宋体" panose="02010600030101010101" pitchFamily="2" charset="-122"/>
              </a:rPr>
              <a:t>基础汉语</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硕士生</a:t>
            </a:r>
            <a:r>
              <a:rPr lang="zh-CN" altLang="en-US" b="1" dirty="0">
                <a:solidFill>
                  <a:schemeClr val="bg1"/>
                </a:solidFill>
                <a:latin typeface="宋体" panose="02010600030101010101" pitchFamily="2" charset="-122"/>
                <a:ea typeface="宋体" panose="02010600030101010101" pitchFamily="2" charset="-122"/>
              </a:rPr>
              <a:t>一外英语分为</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国际交流英语视听说</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（课程号</a:t>
            </a:r>
            <a:r>
              <a:rPr lang="en-US" altLang="zh-CN" b="1" dirty="0">
                <a:solidFill>
                  <a:schemeClr val="bg1"/>
                </a:solidFill>
                <a:latin typeface="宋体" panose="02010600030101010101" pitchFamily="2" charset="-122"/>
                <a:ea typeface="宋体" panose="02010600030101010101" pitchFamily="2" charset="-122"/>
              </a:rPr>
              <a:t>61410520</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研究生英语影视听说</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（课程号</a:t>
            </a:r>
            <a:r>
              <a:rPr lang="en-US" altLang="zh-CN" b="1" dirty="0">
                <a:solidFill>
                  <a:schemeClr val="bg1"/>
                </a:solidFill>
                <a:latin typeface="宋体" panose="02010600030101010101" pitchFamily="2" charset="-122"/>
                <a:ea typeface="宋体" panose="02010600030101010101" pitchFamily="2" charset="-122"/>
              </a:rPr>
              <a:t>61410560</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美国文化</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（课程号</a:t>
            </a:r>
            <a:r>
              <a:rPr lang="en-US" altLang="zh-CN" b="1" dirty="0">
                <a:solidFill>
                  <a:schemeClr val="bg1"/>
                </a:solidFill>
                <a:latin typeface="宋体" panose="02010600030101010101" pitchFamily="2" charset="-122"/>
                <a:ea typeface="宋体" panose="02010600030101010101" pitchFamily="2" charset="-122"/>
              </a:rPr>
              <a:t>61410570</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美式英语语音</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（课程号</a:t>
            </a:r>
            <a:r>
              <a:rPr lang="en-US" altLang="zh-CN" b="1" dirty="0">
                <a:solidFill>
                  <a:schemeClr val="bg1"/>
                </a:solidFill>
                <a:latin typeface="宋体" panose="02010600030101010101" pitchFamily="2" charset="-122"/>
                <a:ea typeface="宋体" panose="02010600030101010101" pitchFamily="2" charset="-122"/>
              </a:rPr>
              <a:t>61410580</a:t>
            </a:r>
            <a:r>
              <a:rPr lang="zh-CN" altLang="en-US" b="1" dirty="0">
                <a:solidFill>
                  <a:schemeClr val="bg1"/>
                </a:solidFill>
                <a:latin typeface="宋体" panose="02010600030101010101" pitchFamily="2" charset="-122"/>
                <a:ea typeface="宋体" panose="02010600030101010101" pitchFamily="2" charset="-122"/>
              </a:rPr>
              <a:t>），</a:t>
            </a:r>
            <a:r>
              <a:rPr lang="zh-CN" altLang="en-US" b="1" dirty="0">
                <a:solidFill>
                  <a:srgbClr val="FFFF00"/>
                </a:solidFill>
                <a:latin typeface="宋体" panose="02010600030101010101" pitchFamily="2" charset="-122"/>
                <a:ea typeface="宋体" panose="02010600030101010101" pitchFamily="2" charset="-122"/>
              </a:rPr>
              <a:t>以上四门任选一门即</a:t>
            </a:r>
            <a:r>
              <a:rPr lang="zh-CN" altLang="en-US" b="1" dirty="0" smtClean="0">
                <a:solidFill>
                  <a:srgbClr val="FFFF00"/>
                </a:solidFill>
                <a:latin typeface="宋体" panose="02010600030101010101" pitchFamily="2" charset="-122"/>
                <a:ea typeface="宋体" panose="02010600030101010101" pitchFamily="2" charset="-122"/>
              </a:rPr>
              <a:t>可</a:t>
            </a:r>
            <a:r>
              <a:rPr lang="zh-CN" altLang="en-US" b="1" dirty="0" smtClean="0">
                <a:solidFill>
                  <a:schemeClr val="bg1"/>
                </a:solidFill>
                <a:latin typeface="宋体" panose="02010600030101010101" pitchFamily="2" charset="-122"/>
                <a:ea typeface="宋体" panose="02010600030101010101" pitchFamily="2" charset="-122"/>
              </a:rPr>
              <a:t>。</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2</a:t>
            </a:r>
            <a:r>
              <a:rPr lang="zh-CN" altLang="en-US" b="1" dirty="0" smtClean="0">
                <a:solidFill>
                  <a:schemeClr val="bg1"/>
                </a:solidFill>
                <a:latin typeface="宋体" panose="02010600030101010101" pitchFamily="2" charset="-122"/>
                <a:ea typeface="宋体" panose="02010600030101010101" pitchFamily="2" charset="-122"/>
              </a:rPr>
              <a:t>）必修课（</a:t>
            </a:r>
            <a:r>
              <a:rPr lang="en-US" altLang="zh-CN" b="1" dirty="0" smtClean="0">
                <a:solidFill>
                  <a:schemeClr val="bg1"/>
                </a:solidFill>
                <a:latin typeface="宋体" panose="02010600030101010101" pitchFamily="2" charset="-122"/>
                <a:ea typeface="宋体" panose="02010600030101010101" pitchFamily="2" charset="-122"/>
              </a:rPr>
              <a:t>15</a:t>
            </a:r>
            <a:r>
              <a:rPr lang="zh-CN" altLang="en-US" b="1" dirty="0" smtClean="0">
                <a:solidFill>
                  <a:schemeClr val="bg1"/>
                </a:solidFill>
                <a:latin typeface="宋体" panose="02010600030101010101" pitchFamily="2" charset="-122"/>
                <a:ea typeface="宋体" panose="02010600030101010101" pitchFamily="2" charset="-122"/>
              </a:rPr>
              <a:t>学分） </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3</a:t>
            </a:r>
            <a:r>
              <a:rPr lang="zh-CN" altLang="en-US" b="1" dirty="0" smtClean="0">
                <a:solidFill>
                  <a:schemeClr val="bg1"/>
                </a:solidFill>
                <a:latin typeface="宋体" panose="02010600030101010101" pitchFamily="2" charset="-122"/>
                <a:ea typeface="宋体" panose="02010600030101010101" pitchFamily="2" charset="-122"/>
              </a:rPr>
              <a:t>）限选课（</a:t>
            </a:r>
            <a:r>
              <a:rPr lang="en-US" altLang="zh-CN" b="1" dirty="0" smtClean="0">
                <a:solidFill>
                  <a:schemeClr val="bg1"/>
                </a:solidFill>
                <a:latin typeface="宋体" panose="02010600030101010101" pitchFamily="2" charset="-122"/>
                <a:ea typeface="宋体" panose="02010600030101010101" pitchFamily="2" charset="-122"/>
              </a:rPr>
              <a:t>6</a:t>
            </a:r>
            <a:r>
              <a:rPr lang="zh-CN" altLang="en-US" b="1" dirty="0" smtClean="0">
                <a:solidFill>
                  <a:schemeClr val="bg1"/>
                </a:solidFill>
                <a:latin typeface="宋体" panose="02010600030101010101" pitchFamily="2" charset="-122"/>
                <a:ea typeface="宋体" panose="02010600030101010101" pitchFamily="2" charset="-122"/>
              </a:rPr>
              <a:t>学分）：限定范围内选修</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4</a:t>
            </a:r>
            <a:r>
              <a:rPr lang="zh-CN" altLang="en-US" b="1" dirty="0" smtClean="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任选课（</a:t>
            </a:r>
            <a:r>
              <a:rPr lang="en-US" altLang="zh-CN" b="1" dirty="0">
                <a:solidFill>
                  <a:schemeClr val="bg1"/>
                </a:solidFill>
                <a:latin typeface="宋体" panose="02010600030101010101" pitchFamily="2" charset="-122"/>
                <a:ea typeface="宋体" panose="02010600030101010101" pitchFamily="2" charset="-122"/>
              </a:rPr>
              <a:t>6</a:t>
            </a:r>
            <a:r>
              <a:rPr lang="zh-CN" altLang="en-US" b="1" dirty="0">
                <a:solidFill>
                  <a:schemeClr val="bg1"/>
                </a:solidFill>
                <a:latin typeface="宋体" panose="02010600030101010101" pitchFamily="2" charset="-122"/>
                <a:ea typeface="宋体" panose="02010600030101010101" pitchFamily="2" charset="-122"/>
              </a:rPr>
              <a:t>学分</a:t>
            </a:r>
            <a:r>
              <a:rPr lang="zh-CN" altLang="en-US" b="1" dirty="0" smtClean="0">
                <a:solidFill>
                  <a:schemeClr val="bg1"/>
                </a:solidFill>
                <a:latin typeface="宋体" panose="02010600030101010101" pitchFamily="2" charset="-122"/>
                <a:ea typeface="宋体" panose="02010600030101010101" pitchFamily="2" charset="-122"/>
              </a:rPr>
              <a:t>）：只有专业相关的课程才计入学分</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400" b="1" dirty="0" smtClean="0">
                <a:solidFill>
                  <a:schemeClr val="bg1"/>
                </a:solidFill>
                <a:latin typeface="宋体" panose="02010600030101010101" pitchFamily="2" charset="-122"/>
                <a:ea typeface="宋体" panose="02010600030101010101" pitchFamily="2" charset="-122"/>
              </a:rPr>
              <a:t>2. </a:t>
            </a:r>
            <a:r>
              <a:rPr lang="zh-CN" altLang="en-US" sz="2400" b="1" dirty="0" smtClean="0">
                <a:solidFill>
                  <a:schemeClr val="bg1"/>
                </a:solidFill>
                <a:latin typeface="宋体" panose="02010600030101010101" pitchFamily="2" charset="-122"/>
                <a:ea typeface="宋体" panose="02010600030101010101" pitchFamily="2" charset="-122"/>
              </a:rPr>
              <a:t>劳动：</a:t>
            </a:r>
            <a:r>
              <a:rPr lang="en-US" altLang="zh-CN" sz="2400" b="1" dirty="0" smtClean="0">
                <a:solidFill>
                  <a:schemeClr val="bg1"/>
                </a:solidFill>
                <a:latin typeface="宋体" panose="02010600030101010101" pitchFamily="2" charset="-122"/>
                <a:ea typeface="宋体" panose="02010600030101010101" pitchFamily="2" charset="-122"/>
              </a:rPr>
              <a:t>8</a:t>
            </a:r>
            <a:r>
              <a:rPr lang="zh-CN" altLang="en-US" sz="2400" b="1" dirty="0" smtClean="0">
                <a:solidFill>
                  <a:schemeClr val="bg1"/>
                </a:solidFill>
                <a:latin typeface="宋体" panose="02010600030101010101" pitchFamily="2" charset="-122"/>
                <a:ea typeface="宋体" panose="02010600030101010101" pitchFamily="2" charset="-122"/>
              </a:rPr>
              <a:t>小时，学院图书馆，提前预约</a:t>
            </a:r>
            <a:endParaRPr lang="en-US" altLang="zh-CN" sz="24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400" b="1" dirty="0" smtClean="0">
                <a:solidFill>
                  <a:schemeClr val="bg1"/>
                </a:solidFill>
                <a:latin typeface="宋体" panose="02010600030101010101" pitchFamily="2" charset="-122"/>
                <a:ea typeface="宋体" panose="02010600030101010101" pitchFamily="2" charset="-122"/>
              </a:rPr>
              <a:t>3. </a:t>
            </a:r>
            <a:r>
              <a:rPr lang="zh-CN" altLang="en-US" sz="2400" b="1" dirty="0" smtClean="0">
                <a:solidFill>
                  <a:schemeClr val="bg1"/>
                </a:solidFill>
                <a:latin typeface="宋体" panose="02010600030101010101" pitchFamily="2" charset="-122"/>
                <a:ea typeface="宋体" panose="02010600030101010101" pitchFamily="2" charset="-122"/>
              </a:rPr>
              <a:t>论文写作：毕业生大会再详细讲</a:t>
            </a:r>
            <a:endParaRPr lang="en-US" altLang="zh-CN" sz="2400" b="1" dirty="0" smtClean="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40142107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71538" y="214290"/>
            <a:ext cx="7125113" cy="924475"/>
          </a:xfrm>
        </p:spPr>
        <p:txBody>
          <a:bodyPr/>
          <a:lstStyle/>
          <a:p>
            <a:pPr algn="ctr"/>
            <a:r>
              <a:rPr lang="zh-CN" altLang="en-US" sz="4000" b="1" dirty="0" smtClean="0">
                <a:solidFill>
                  <a:schemeClr val="bg1"/>
                </a:solidFill>
                <a:latin typeface="宋体" panose="02010600030101010101" pitchFamily="2" charset="-122"/>
                <a:ea typeface="宋体" panose="02010600030101010101" pitchFamily="2" charset="-122"/>
              </a:rPr>
              <a:t>博士生培养环节及要求</a:t>
            </a:r>
            <a:endParaRPr lang="zh-CN" altLang="en-US" sz="4000" b="1" dirty="0">
              <a:solidFill>
                <a:schemeClr val="bg1"/>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395536" y="1214422"/>
            <a:ext cx="8496944" cy="5286412"/>
          </a:xfrm>
        </p:spPr>
        <p:txBody>
          <a:bodyPr>
            <a:normAutofit fontScale="85000" lnSpcReduction="20000"/>
          </a:bodyPr>
          <a:lstStyle/>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1.</a:t>
            </a:r>
            <a:r>
              <a:rPr lang="zh-CN" altLang="en-US" sz="2000" b="1" dirty="0" smtClean="0">
                <a:solidFill>
                  <a:schemeClr val="bg1"/>
                </a:solidFill>
                <a:latin typeface="宋体" panose="02010600030101010101" pitchFamily="2" charset="-122"/>
                <a:ea typeface="宋体" panose="02010600030101010101" pitchFamily="2" charset="-122"/>
              </a:rPr>
              <a:t>学分要求及构成（第</a:t>
            </a:r>
            <a:r>
              <a:rPr lang="en-US" altLang="zh-CN" sz="2000" b="1" dirty="0" smtClean="0">
                <a:solidFill>
                  <a:schemeClr val="bg1"/>
                </a:solidFill>
                <a:latin typeface="宋体" panose="02010600030101010101" pitchFamily="2" charset="-122"/>
                <a:ea typeface="宋体" panose="02010600030101010101" pitchFamily="2" charset="-122"/>
              </a:rPr>
              <a:t>2</a:t>
            </a:r>
            <a:r>
              <a:rPr lang="zh-CN" altLang="en-US" sz="2000" b="1" dirty="0" smtClean="0">
                <a:solidFill>
                  <a:schemeClr val="bg1"/>
                </a:solidFill>
                <a:latin typeface="宋体" panose="02010600030101010101" pitchFamily="2" charset="-122"/>
                <a:ea typeface="宋体" panose="02010600030101010101" pitchFamily="2" charset="-122"/>
              </a:rPr>
              <a:t>学期前）</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 </a:t>
            </a:r>
            <a:r>
              <a:rPr lang="zh-CN" altLang="en-US" sz="2000" b="1" dirty="0" smtClean="0">
                <a:solidFill>
                  <a:schemeClr val="bg1"/>
                </a:solidFill>
                <a:latin typeface="宋体" panose="02010600030101010101" pitchFamily="2" charset="-122"/>
                <a:ea typeface="宋体" panose="02010600030101010101" pitchFamily="2" charset="-122"/>
              </a:rPr>
              <a:t>（</a:t>
            </a:r>
            <a:r>
              <a:rPr lang="en-US" altLang="zh-CN" sz="2000" b="1" dirty="0" smtClean="0">
                <a:solidFill>
                  <a:schemeClr val="bg1"/>
                </a:solidFill>
                <a:latin typeface="宋体" panose="02010600030101010101" pitchFamily="2" charset="-122"/>
                <a:ea typeface="宋体" panose="02010600030101010101" pitchFamily="2" charset="-122"/>
              </a:rPr>
              <a:t>1</a:t>
            </a:r>
            <a:r>
              <a:rPr lang="zh-CN" altLang="en-US" sz="2000" b="1" dirty="0" smtClean="0">
                <a:solidFill>
                  <a:schemeClr val="bg1"/>
                </a:solidFill>
                <a:latin typeface="宋体" panose="02010600030101010101" pitchFamily="2" charset="-122"/>
                <a:ea typeface="宋体" panose="02010600030101010101" pitchFamily="2" charset="-122"/>
              </a:rPr>
              <a:t>）公共必修课：中国马克思主义与当代</a:t>
            </a:r>
            <a:r>
              <a:rPr lang="en-US" altLang="zh-CN" sz="2000" b="1" dirty="0" smtClean="0">
                <a:solidFill>
                  <a:schemeClr val="bg1"/>
                </a:solidFill>
                <a:latin typeface="宋体" panose="02010600030101010101" pitchFamily="2" charset="-122"/>
                <a:ea typeface="宋体" panose="02010600030101010101" pitchFamily="2" charset="-122"/>
              </a:rPr>
              <a:t>/</a:t>
            </a:r>
            <a:r>
              <a:rPr lang="zh-CN" altLang="en-US" sz="2000" b="1" dirty="0" smtClean="0">
                <a:solidFill>
                  <a:schemeClr val="bg1"/>
                </a:solidFill>
                <a:latin typeface="宋体" panose="02010600030101010101" pitchFamily="2" charset="-122"/>
                <a:ea typeface="宋体" panose="02010600030101010101" pitchFamily="2" charset="-122"/>
              </a:rPr>
              <a:t>专业课  </a:t>
            </a:r>
            <a:r>
              <a:rPr lang="en-US" altLang="zh-CN" sz="2000" b="1" dirty="0" smtClean="0">
                <a:solidFill>
                  <a:schemeClr val="bg1"/>
                </a:solidFill>
                <a:latin typeface="宋体" panose="02010600030101010101" pitchFamily="2" charset="-122"/>
                <a:ea typeface="宋体" panose="02010600030101010101" pitchFamily="2" charset="-122"/>
              </a:rPr>
              <a:t>+ </a:t>
            </a:r>
            <a:r>
              <a:rPr lang="zh-CN" altLang="en-US" sz="2000" b="1" dirty="0" smtClean="0">
                <a:solidFill>
                  <a:schemeClr val="bg1"/>
                </a:solidFill>
                <a:latin typeface="宋体" panose="02010600030101010101" pitchFamily="2" charset="-122"/>
                <a:ea typeface="宋体" panose="02010600030101010101" pitchFamily="2" charset="-122"/>
              </a:rPr>
              <a:t>外语</a:t>
            </a:r>
            <a:r>
              <a:rPr lang="en-US" altLang="zh-CN" sz="2000" b="1" dirty="0" smtClean="0">
                <a:solidFill>
                  <a:schemeClr val="bg1"/>
                </a:solidFill>
                <a:latin typeface="宋体" panose="02010600030101010101" pitchFamily="2" charset="-122"/>
                <a:ea typeface="宋体" panose="02010600030101010101" pitchFamily="2" charset="-122"/>
              </a:rPr>
              <a:t>/</a:t>
            </a:r>
            <a:r>
              <a:rPr lang="zh-CN" altLang="en-US" sz="2000" b="1" dirty="0" smtClean="0">
                <a:solidFill>
                  <a:schemeClr val="bg1"/>
                </a:solidFill>
                <a:latin typeface="宋体" panose="02010600030101010101" pitchFamily="2" charset="-122"/>
                <a:ea typeface="宋体" panose="02010600030101010101" pitchFamily="2" charset="-122"/>
              </a:rPr>
              <a:t>基础汉语</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博士生</a:t>
            </a:r>
            <a:r>
              <a:rPr lang="zh-CN" altLang="en-US" b="1" dirty="0">
                <a:solidFill>
                  <a:schemeClr val="bg1"/>
                </a:solidFill>
                <a:latin typeface="宋体" panose="02010600030101010101" pitchFamily="2" charset="-122"/>
                <a:ea typeface="宋体" panose="02010600030101010101" pitchFamily="2" charset="-122"/>
              </a:rPr>
              <a:t>一外英语分为</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研究生学术英语写作</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（课程号</a:t>
            </a:r>
            <a:r>
              <a:rPr lang="en-US" altLang="zh-CN" b="1" dirty="0">
                <a:solidFill>
                  <a:schemeClr val="bg1"/>
                </a:solidFill>
                <a:latin typeface="宋体" panose="02010600030101010101" pitchFamily="2" charset="-122"/>
                <a:ea typeface="宋体" panose="02010600030101010101" pitchFamily="2" charset="-122"/>
              </a:rPr>
              <a:t>61400500</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研究生学术英语听说</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（课程号</a:t>
            </a:r>
            <a:r>
              <a:rPr lang="en-US" altLang="zh-CN" b="1" dirty="0">
                <a:solidFill>
                  <a:schemeClr val="bg1"/>
                </a:solidFill>
                <a:latin typeface="宋体" panose="02010600030101010101" pitchFamily="2" charset="-122"/>
                <a:ea typeface="宋体" panose="02010600030101010101" pitchFamily="2" charset="-122"/>
              </a:rPr>
              <a:t>61400510</a:t>
            </a:r>
            <a:r>
              <a:rPr lang="zh-CN" altLang="en-US" b="1" dirty="0">
                <a:solidFill>
                  <a:schemeClr val="bg1"/>
                </a:solidFill>
                <a:latin typeface="宋体" panose="02010600030101010101" pitchFamily="2" charset="-122"/>
                <a:ea typeface="宋体" panose="02010600030101010101" pitchFamily="2" charset="-122"/>
              </a:rPr>
              <a:t>），</a:t>
            </a:r>
            <a:r>
              <a:rPr lang="zh-CN" altLang="en-US" b="1" dirty="0">
                <a:solidFill>
                  <a:srgbClr val="FFFF00"/>
                </a:solidFill>
                <a:latin typeface="宋体" panose="02010600030101010101" pitchFamily="2" charset="-122"/>
                <a:ea typeface="宋体" panose="02010600030101010101" pitchFamily="2" charset="-122"/>
              </a:rPr>
              <a:t>两门任选一门即</a:t>
            </a:r>
            <a:r>
              <a:rPr lang="zh-CN" altLang="en-US" b="1" dirty="0" smtClean="0">
                <a:solidFill>
                  <a:srgbClr val="FFFF00"/>
                </a:solidFill>
                <a:latin typeface="宋体" panose="02010600030101010101" pitchFamily="2" charset="-122"/>
                <a:ea typeface="宋体" panose="02010600030101010101" pitchFamily="2" charset="-122"/>
              </a:rPr>
              <a:t>可</a:t>
            </a:r>
            <a:r>
              <a:rPr lang="zh-CN" altLang="en-US" b="1" dirty="0" smtClean="0">
                <a:solidFill>
                  <a:schemeClr val="bg1"/>
                </a:solidFill>
                <a:latin typeface="宋体" panose="02010600030101010101" pitchFamily="2" charset="-122"/>
                <a:ea typeface="宋体" panose="02010600030101010101" pitchFamily="2" charset="-122"/>
              </a:rPr>
              <a:t>。</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 </a:t>
            </a:r>
            <a:r>
              <a:rPr lang="zh-CN" altLang="en-US" sz="2000" b="1" dirty="0" smtClean="0">
                <a:solidFill>
                  <a:schemeClr val="bg1"/>
                </a:solidFill>
                <a:latin typeface="宋体" panose="02010600030101010101" pitchFamily="2" charset="-122"/>
                <a:ea typeface="宋体" panose="02010600030101010101" pitchFamily="2" charset="-122"/>
              </a:rPr>
              <a:t>（</a:t>
            </a:r>
            <a:r>
              <a:rPr lang="en-US" altLang="zh-CN" sz="2000" b="1" dirty="0" smtClean="0">
                <a:solidFill>
                  <a:schemeClr val="bg1"/>
                </a:solidFill>
                <a:latin typeface="宋体" panose="02010600030101010101" pitchFamily="2" charset="-122"/>
                <a:ea typeface="宋体" panose="02010600030101010101" pitchFamily="2" charset="-122"/>
              </a:rPr>
              <a:t>2</a:t>
            </a:r>
            <a:r>
              <a:rPr lang="zh-CN" altLang="en-US" sz="2000" b="1" dirty="0" smtClean="0">
                <a:solidFill>
                  <a:schemeClr val="bg1"/>
                </a:solidFill>
                <a:latin typeface="宋体" panose="02010600030101010101" pitchFamily="2" charset="-122"/>
                <a:ea typeface="宋体" panose="02010600030101010101" pitchFamily="2" charset="-122"/>
              </a:rPr>
              <a:t>）专业必修课 </a:t>
            </a:r>
            <a:r>
              <a:rPr lang="en-US" altLang="zh-CN" sz="2000" b="1" dirty="0" smtClean="0">
                <a:solidFill>
                  <a:schemeClr val="bg1"/>
                </a:solidFill>
                <a:latin typeface="宋体" panose="02010600030101010101" pitchFamily="2" charset="-122"/>
                <a:ea typeface="宋体" panose="02010600030101010101" pitchFamily="2" charset="-122"/>
              </a:rPr>
              <a:t>+ </a:t>
            </a:r>
            <a:r>
              <a:rPr lang="zh-CN" altLang="en-US" sz="2000" b="1" dirty="0" smtClean="0">
                <a:solidFill>
                  <a:schemeClr val="bg1"/>
                </a:solidFill>
                <a:latin typeface="宋体" panose="02010600030101010101" pitchFamily="2" charset="-122"/>
                <a:ea typeface="宋体" panose="02010600030101010101" pitchFamily="2" charset="-122"/>
              </a:rPr>
              <a:t>专业限选课：法学前沿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rgbClr val="FFFF00"/>
                </a:solidFill>
                <a:latin typeface="宋体" panose="02010600030101010101" pitchFamily="2" charset="-122"/>
                <a:ea typeface="宋体" panose="02010600030101010101" pitchFamily="2" charset="-122"/>
              </a:rPr>
              <a:t>法学</a:t>
            </a:r>
            <a:r>
              <a:rPr lang="zh-CN" altLang="en-US" b="1" dirty="0">
                <a:solidFill>
                  <a:srgbClr val="FFFF00"/>
                </a:solidFill>
                <a:latin typeface="宋体" panose="02010600030101010101" pitchFamily="2" charset="-122"/>
                <a:ea typeface="宋体" panose="02010600030101010101" pitchFamily="2" charset="-122"/>
              </a:rPr>
              <a:t>专题</a:t>
            </a:r>
            <a:r>
              <a:rPr lang="zh-CN" altLang="en-US" b="1" dirty="0" smtClean="0">
                <a:solidFill>
                  <a:srgbClr val="FFFF00"/>
                </a:solidFill>
                <a:latin typeface="宋体" panose="02010600030101010101" pitchFamily="2" charset="-122"/>
                <a:ea typeface="宋体" panose="02010600030101010101" pitchFamily="2" charset="-122"/>
              </a:rPr>
              <a:t>研究 </a:t>
            </a:r>
            <a:r>
              <a:rPr lang="en-US" altLang="zh-CN" b="1" dirty="0" smtClean="0">
                <a:solidFill>
                  <a:schemeClr val="bg1"/>
                </a:solidFill>
                <a:latin typeface="宋体" panose="02010600030101010101" pitchFamily="2" charset="-122"/>
                <a:ea typeface="宋体" panose="02010600030101010101" pitchFamily="2" charset="-122"/>
              </a:rPr>
              <a:t>+ </a:t>
            </a:r>
            <a:r>
              <a:rPr lang="en-US" altLang="zh-CN" sz="2000" b="1" dirty="0" smtClean="0">
                <a:solidFill>
                  <a:schemeClr val="bg1"/>
                </a:solidFill>
                <a:latin typeface="宋体" panose="02010600030101010101" pitchFamily="2" charset="-122"/>
                <a:ea typeface="宋体" panose="02010600030101010101" pitchFamily="2" charset="-122"/>
              </a:rPr>
              <a:t>6</a:t>
            </a:r>
            <a:r>
              <a:rPr lang="zh-CN" altLang="en-US" sz="2000" b="1" dirty="0" smtClean="0">
                <a:solidFill>
                  <a:schemeClr val="bg1"/>
                </a:solidFill>
                <a:latin typeface="宋体" panose="02010600030101010101" pitchFamily="2" charset="-122"/>
                <a:ea typeface="宋体" panose="02010600030101010101" pitchFamily="2" charset="-122"/>
              </a:rPr>
              <a:t>学分限选课</a:t>
            </a:r>
            <a:endParaRPr lang="en-US" altLang="zh-CN" b="1" dirty="0">
              <a:solidFill>
                <a:srgbClr val="FFFF00"/>
              </a:solidFill>
              <a:latin typeface="宋体" panose="02010600030101010101" pitchFamily="2" charset="-122"/>
              <a:ea typeface="宋体" panose="02010600030101010101" pitchFamily="2" charset="-122"/>
            </a:endParaRPr>
          </a:p>
          <a:p>
            <a:pPr marL="0" indent="0">
              <a:buNone/>
            </a:pPr>
            <a:r>
              <a:rPr lang="en-US" altLang="zh-CN" b="1" dirty="0" smtClean="0">
                <a:solidFill>
                  <a:schemeClr val="bg1"/>
                </a:solidFill>
                <a:latin typeface="宋体" panose="02010600030101010101" pitchFamily="2" charset="-122"/>
                <a:ea typeface="宋体" panose="02010600030101010101" pitchFamily="2" charset="-122"/>
              </a:rPr>
              <a:t>2.</a:t>
            </a:r>
            <a:r>
              <a:rPr lang="zh-CN" altLang="en-US" b="1" dirty="0">
                <a:solidFill>
                  <a:srgbClr val="FFFF00"/>
                </a:solidFill>
                <a:latin typeface="宋体" panose="02010600030101010101" pitchFamily="2" charset="-122"/>
                <a:ea typeface="宋体" panose="02010600030101010101" pitchFamily="2" charset="-122"/>
              </a:rPr>
              <a:t>教学实践</a:t>
            </a:r>
            <a:r>
              <a:rPr lang="zh-CN" altLang="en-US" b="1" dirty="0">
                <a:solidFill>
                  <a:schemeClr val="bg1"/>
                </a:solidFill>
                <a:latin typeface="宋体" panose="02010600030101010101" pitchFamily="2" charset="-122"/>
                <a:ea typeface="宋体" panose="02010600030101010101" pitchFamily="2" charset="-122"/>
              </a:rPr>
              <a:t>（原则上在入学后第一年内</a:t>
            </a:r>
            <a:r>
              <a:rPr lang="zh-CN" altLang="en-US" b="1" dirty="0" smtClean="0">
                <a:solidFill>
                  <a:schemeClr val="bg1"/>
                </a:solidFill>
                <a:latin typeface="宋体" panose="02010600030101010101" pitchFamily="2" charset="-122"/>
                <a:ea typeface="宋体" panose="02010600030101010101" pitchFamily="2" charset="-122"/>
              </a:rPr>
              <a:t>完成，最晚不迟于第</a:t>
            </a:r>
            <a:r>
              <a:rPr lang="en-US" altLang="zh-CN" b="1" dirty="0" smtClean="0">
                <a:solidFill>
                  <a:schemeClr val="bg1"/>
                </a:solidFill>
                <a:latin typeface="宋体" panose="02010600030101010101" pitchFamily="2" charset="-122"/>
                <a:ea typeface="宋体" panose="02010600030101010101" pitchFamily="2" charset="-122"/>
              </a:rPr>
              <a:t>4</a:t>
            </a:r>
            <a:r>
              <a:rPr lang="zh-CN" altLang="en-US" b="1" dirty="0" smtClean="0">
                <a:solidFill>
                  <a:schemeClr val="bg1"/>
                </a:solidFill>
                <a:latin typeface="宋体" panose="02010600030101010101" pitchFamily="2" charset="-122"/>
                <a:ea typeface="宋体" panose="02010600030101010101" pitchFamily="2" charset="-122"/>
              </a:rPr>
              <a:t>学期）</a:t>
            </a:r>
            <a:endParaRPr lang="en-US" altLang="zh-CN" b="1" dirty="0">
              <a:solidFill>
                <a:schemeClr val="bg1"/>
              </a:solidFill>
              <a:latin typeface="宋体" panose="02010600030101010101" pitchFamily="2" charset="-122"/>
              <a:ea typeface="宋体" panose="02010600030101010101" pitchFamily="2" charset="-122"/>
            </a:endParaRP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3.</a:t>
            </a:r>
            <a:r>
              <a:rPr lang="zh-CN" altLang="en-US" sz="2000" b="1" dirty="0" smtClean="0">
                <a:solidFill>
                  <a:schemeClr val="bg1"/>
                </a:solidFill>
                <a:latin typeface="宋体" panose="02010600030101010101" pitchFamily="2" charset="-122"/>
                <a:ea typeface="宋体" panose="02010600030101010101" pitchFamily="2" charset="-122"/>
              </a:rPr>
              <a:t>综合考试、两篇读书报告（第</a:t>
            </a:r>
            <a:r>
              <a:rPr lang="en-US" altLang="zh-CN" sz="2000" b="1" dirty="0" smtClean="0">
                <a:solidFill>
                  <a:schemeClr val="bg1"/>
                </a:solidFill>
                <a:latin typeface="宋体" panose="02010600030101010101" pitchFamily="2" charset="-122"/>
                <a:ea typeface="宋体" panose="02010600030101010101" pitchFamily="2" charset="-122"/>
              </a:rPr>
              <a:t>3</a:t>
            </a:r>
            <a:r>
              <a:rPr lang="zh-CN" altLang="en-US" sz="2000" b="1" dirty="0" smtClean="0">
                <a:solidFill>
                  <a:schemeClr val="bg1"/>
                </a:solidFill>
                <a:latin typeface="宋体" panose="02010600030101010101" pitchFamily="2" charset="-122"/>
                <a:ea typeface="宋体" panose="02010600030101010101" pitchFamily="2" charset="-122"/>
              </a:rPr>
              <a:t>学期末前）</a:t>
            </a:r>
            <a:r>
              <a:rPr lang="en-US" altLang="zh-CN" sz="2000" b="1" dirty="0" smtClean="0">
                <a:solidFill>
                  <a:schemeClr val="bg1"/>
                </a:solidFill>
                <a:latin typeface="宋体" panose="02010600030101010101" pitchFamily="2" charset="-122"/>
                <a:ea typeface="宋体" panose="02010600030101010101" pitchFamily="2" charset="-122"/>
              </a:rPr>
              <a:t>    </a:t>
            </a: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4.</a:t>
            </a:r>
            <a:r>
              <a:rPr lang="zh-CN" altLang="en-US" sz="2000" b="1" dirty="0" smtClean="0">
                <a:solidFill>
                  <a:schemeClr val="bg1"/>
                </a:solidFill>
                <a:latin typeface="宋体" panose="02010600030101010101" pitchFamily="2" charset="-122"/>
                <a:ea typeface="宋体" panose="02010600030101010101" pitchFamily="2" charset="-122"/>
              </a:rPr>
              <a:t>开题报告（第</a:t>
            </a:r>
            <a:r>
              <a:rPr lang="en-US" altLang="zh-CN" sz="2000" b="1" dirty="0" smtClean="0">
                <a:solidFill>
                  <a:schemeClr val="bg1"/>
                </a:solidFill>
                <a:latin typeface="宋体" panose="02010600030101010101" pitchFamily="2" charset="-122"/>
                <a:ea typeface="宋体" panose="02010600030101010101" pitchFamily="2" charset="-122"/>
              </a:rPr>
              <a:t>4</a:t>
            </a:r>
            <a:r>
              <a:rPr lang="zh-CN" altLang="en-US" sz="2000" b="1" dirty="0" smtClean="0">
                <a:solidFill>
                  <a:schemeClr val="bg1"/>
                </a:solidFill>
                <a:latin typeface="宋体" panose="02010600030101010101" pitchFamily="2" charset="-122"/>
                <a:ea typeface="宋体" panose="02010600030101010101" pitchFamily="2" charset="-122"/>
              </a:rPr>
              <a:t>学期末前）</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5.</a:t>
            </a:r>
            <a:r>
              <a:rPr lang="zh-CN" altLang="en-US" sz="2000" b="1" dirty="0" smtClean="0">
                <a:solidFill>
                  <a:schemeClr val="bg1"/>
                </a:solidFill>
                <a:latin typeface="宋体" panose="02010600030101010101" pitchFamily="2" charset="-122"/>
                <a:ea typeface="宋体" panose="02010600030101010101" pitchFamily="2" charset="-122"/>
              </a:rPr>
              <a:t>预答辩 （第</a:t>
            </a:r>
            <a:r>
              <a:rPr lang="en-US" altLang="zh-CN" sz="2000" b="1" dirty="0" smtClean="0">
                <a:solidFill>
                  <a:schemeClr val="bg1"/>
                </a:solidFill>
                <a:latin typeface="宋体" panose="02010600030101010101" pitchFamily="2" charset="-122"/>
                <a:ea typeface="宋体" panose="02010600030101010101" pitchFamily="2" charset="-122"/>
              </a:rPr>
              <a:t>7</a:t>
            </a:r>
            <a:r>
              <a:rPr lang="zh-CN" altLang="en-US" sz="2000" b="1" dirty="0" smtClean="0">
                <a:solidFill>
                  <a:schemeClr val="bg1"/>
                </a:solidFill>
                <a:latin typeface="宋体" panose="02010600030101010101" pitchFamily="2" charset="-122"/>
                <a:ea typeface="宋体" panose="02010600030101010101" pitchFamily="2" charset="-122"/>
              </a:rPr>
              <a:t>学期末前）                                    </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6.</a:t>
            </a:r>
            <a:r>
              <a:rPr lang="zh-CN" altLang="en-US" b="1" dirty="0">
                <a:solidFill>
                  <a:srgbClr val="FFFF00"/>
                </a:solidFill>
                <a:latin typeface="宋体" panose="02010600030101010101" pitchFamily="2" charset="-122"/>
                <a:ea typeface="宋体" panose="02010600030101010101" pitchFamily="2" charset="-122"/>
              </a:rPr>
              <a:t>两篇核心期刊</a:t>
            </a:r>
            <a:r>
              <a:rPr lang="zh-CN" altLang="en-US" b="1" dirty="0">
                <a:solidFill>
                  <a:schemeClr val="bg1"/>
                </a:solidFill>
                <a:latin typeface="宋体" panose="02010600030101010101" pitchFamily="2" charset="-122"/>
                <a:ea typeface="宋体" panose="02010600030101010101" pitchFamily="2" charset="-122"/>
              </a:rPr>
              <a:t>（第</a:t>
            </a:r>
            <a:r>
              <a:rPr lang="en-US" altLang="zh-CN" b="1" dirty="0">
                <a:solidFill>
                  <a:schemeClr val="bg1"/>
                </a:solidFill>
                <a:latin typeface="宋体" panose="02010600030101010101" pitchFamily="2" charset="-122"/>
                <a:ea typeface="宋体" panose="02010600030101010101" pitchFamily="2" charset="-122"/>
              </a:rPr>
              <a:t>8</a:t>
            </a:r>
            <a:r>
              <a:rPr lang="zh-CN" altLang="en-US" b="1" dirty="0">
                <a:solidFill>
                  <a:schemeClr val="bg1"/>
                </a:solidFill>
                <a:latin typeface="宋体" panose="02010600030101010101" pitchFamily="2" charset="-122"/>
                <a:ea typeface="宋体" panose="02010600030101010101" pitchFamily="2" charset="-122"/>
              </a:rPr>
              <a:t>学期</a:t>
            </a:r>
            <a:r>
              <a:rPr lang="en-US" altLang="zh-CN" b="1" dirty="0">
                <a:solidFill>
                  <a:schemeClr val="bg1"/>
                </a:solidFill>
                <a:latin typeface="宋体" panose="02010600030101010101" pitchFamily="2" charset="-122"/>
                <a:ea typeface="宋体" panose="02010600030101010101" pitchFamily="2" charset="-122"/>
              </a:rPr>
              <a:t>3</a:t>
            </a:r>
            <a:r>
              <a:rPr lang="zh-CN" altLang="en-US" b="1" dirty="0">
                <a:solidFill>
                  <a:schemeClr val="bg1"/>
                </a:solidFill>
                <a:latin typeface="宋体" panose="02010600030101010101" pitchFamily="2" charset="-122"/>
                <a:ea typeface="宋体" panose="02010600030101010101" pitchFamily="2" charset="-122"/>
              </a:rPr>
              <a:t>月</a:t>
            </a:r>
            <a:r>
              <a:rPr lang="en-US" altLang="zh-CN" b="1" dirty="0">
                <a:solidFill>
                  <a:schemeClr val="bg1"/>
                </a:solidFill>
                <a:latin typeface="宋体" panose="02010600030101010101" pitchFamily="2" charset="-122"/>
                <a:ea typeface="宋体" panose="02010600030101010101" pitchFamily="2" charset="-122"/>
              </a:rPr>
              <a:t>20</a:t>
            </a:r>
            <a:r>
              <a:rPr lang="zh-CN" altLang="en-US" b="1" dirty="0">
                <a:solidFill>
                  <a:schemeClr val="bg1"/>
                </a:solidFill>
                <a:latin typeface="宋体" panose="02010600030101010101" pitchFamily="2" charset="-122"/>
                <a:ea typeface="宋体" panose="02010600030101010101" pitchFamily="2" charset="-122"/>
              </a:rPr>
              <a:t>日前</a:t>
            </a:r>
            <a:r>
              <a:rPr lang="zh-CN" altLang="en-US"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rgbClr val="FF0000"/>
                </a:solidFill>
                <a:latin typeface="宋体" panose="02010600030101010101" pitchFamily="2" charset="-122"/>
                <a:ea typeface="宋体" panose="02010600030101010101" pitchFamily="2" charset="-122"/>
              </a:rPr>
              <a:t>作为必修课</a:t>
            </a:r>
            <a:r>
              <a:rPr lang="en-US" altLang="zh-CN" b="1" dirty="0" smtClean="0">
                <a:solidFill>
                  <a:srgbClr val="FF0000"/>
                </a:solidFill>
                <a:latin typeface="宋体" panose="02010600030101010101" pitchFamily="2" charset="-122"/>
                <a:ea typeface="宋体" panose="02010600030101010101" pitchFamily="2" charset="-122"/>
              </a:rPr>
              <a:t>《</a:t>
            </a:r>
            <a:r>
              <a:rPr lang="zh-CN" altLang="en-US" b="1" dirty="0" smtClean="0">
                <a:solidFill>
                  <a:srgbClr val="FF0000"/>
                </a:solidFill>
                <a:latin typeface="宋体" panose="02010600030101010101" pitchFamily="2" charset="-122"/>
                <a:ea typeface="宋体" panose="02010600030101010101" pitchFamily="2" charset="-122"/>
              </a:rPr>
              <a:t>法学专题研究</a:t>
            </a:r>
            <a:r>
              <a:rPr lang="en-US" altLang="zh-CN" b="1" dirty="0" smtClean="0">
                <a:solidFill>
                  <a:srgbClr val="FF0000"/>
                </a:solidFill>
                <a:latin typeface="宋体" panose="02010600030101010101" pitchFamily="2" charset="-122"/>
                <a:ea typeface="宋体" panose="02010600030101010101" pitchFamily="2" charset="-122"/>
              </a:rPr>
              <a:t>》</a:t>
            </a:r>
            <a:r>
              <a:rPr lang="zh-CN" altLang="en-US" b="1" dirty="0" smtClean="0">
                <a:solidFill>
                  <a:srgbClr val="FF0000"/>
                </a:solidFill>
                <a:latin typeface="宋体" panose="02010600030101010101" pitchFamily="2" charset="-122"/>
                <a:ea typeface="宋体" panose="02010600030101010101" pitchFamily="2" charset="-122"/>
              </a:rPr>
              <a:t>的考核内容，逾期提交将不能获得必修课学分。</a:t>
            </a:r>
            <a:endParaRPr lang="en-US" altLang="zh-CN" b="1" dirty="0">
              <a:solidFill>
                <a:srgbClr val="FF0000"/>
              </a:solidFill>
              <a:latin typeface="宋体" panose="02010600030101010101" pitchFamily="2" charset="-122"/>
              <a:ea typeface="宋体" panose="02010600030101010101" pitchFamily="2" charset="-122"/>
            </a:endParaRP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7.</a:t>
            </a:r>
            <a:r>
              <a:rPr lang="zh-CN" altLang="en-US" sz="2000" b="1" dirty="0" smtClean="0">
                <a:solidFill>
                  <a:schemeClr val="bg1"/>
                </a:solidFill>
                <a:latin typeface="宋体" panose="02010600030101010101" pitchFamily="2" charset="-122"/>
                <a:ea typeface="宋体" panose="02010600030101010101" pitchFamily="2" charset="-122"/>
              </a:rPr>
              <a:t>毕业论文（第</a:t>
            </a:r>
            <a:r>
              <a:rPr lang="en-US" altLang="zh-CN" sz="2000" b="1" dirty="0" smtClean="0">
                <a:solidFill>
                  <a:schemeClr val="bg1"/>
                </a:solidFill>
                <a:latin typeface="宋体" panose="02010600030101010101" pitchFamily="2" charset="-122"/>
                <a:ea typeface="宋体" panose="02010600030101010101" pitchFamily="2" charset="-122"/>
              </a:rPr>
              <a:t>8</a:t>
            </a:r>
            <a:r>
              <a:rPr lang="zh-CN" altLang="en-US" sz="2000" b="1" dirty="0" smtClean="0">
                <a:solidFill>
                  <a:schemeClr val="bg1"/>
                </a:solidFill>
                <a:latin typeface="宋体" panose="02010600030101010101" pitchFamily="2" charset="-122"/>
                <a:ea typeface="宋体" panose="02010600030101010101" pitchFamily="2" charset="-122"/>
              </a:rPr>
              <a:t>学期</a:t>
            </a:r>
            <a:r>
              <a:rPr lang="en-US" altLang="zh-CN" sz="2000" b="1" dirty="0" smtClean="0">
                <a:solidFill>
                  <a:schemeClr val="bg1"/>
                </a:solidFill>
                <a:latin typeface="宋体" panose="02010600030101010101" pitchFamily="2" charset="-122"/>
                <a:ea typeface="宋体" panose="02010600030101010101" pitchFamily="2" charset="-122"/>
              </a:rPr>
              <a:t>3</a:t>
            </a:r>
            <a:r>
              <a:rPr lang="zh-CN" altLang="en-US" sz="2000" b="1" dirty="0" smtClean="0">
                <a:solidFill>
                  <a:schemeClr val="bg1"/>
                </a:solidFill>
                <a:latin typeface="宋体" panose="02010600030101010101" pitchFamily="2" charset="-122"/>
                <a:ea typeface="宋体" panose="02010600030101010101" pitchFamily="2" charset="-122"/>
              </a:rPr>
              <a:t>月</a:t>
            </a:r>
            <a:r>
              <a:rPr lang="en-US" altLang="zh-CN" sz="2000" b="1" dirty="0" smtClean="0">
                <a:solidFill>
                  <a:schemeClr val="bg1"/>
                </a:solidFill>
                <a:latin typeface="宋体" panose="02010600030101010101" pitchFamily="2" charset="-122"/>
                <a:ea typeface="宋体" panose="02010600030101010101" pitchFamily="2" charset="-122"/>
              </a:rPr>
              <a:t>20</a:t>
            </a:r>
            <a:r>
              <a:rPr lang="zh-CN" altLang="en-US" sz="2000" b="1" dirty="0" smtClean="0">
                <a:solidFill>
                  <a:schemeClr val="bg1"/>
                </a:solidFill>
                <a:latin typeface="宋体" panose="02010600030101010101" pitchFamily="2" charset="-122"/>
                <a:ea typeface="宋体" panose="02010600030101010101" pitchFamily="2" charset="-122"/>
              </a:rPr>
              <a:t>日前）</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smtClean="0">
                <a:solidFill>
                  <a:schemeClr val="bg1"/>
                </a:solidFill>
                <a:latin typeface="宋体" panose="02010600030101010101" pitchFamily="2" charset="-122"/>
                <a:ea typeface="宋体" panose="02010600030101010101" pitchFamily="2" charset="-122"/>
              </a:rPr>
              <a:t>8.</a:t>
            </a:r>
            <a:r>
              <a:rPr lang="zh-CN" altLang="en-US" sz="2000" b="1" dirty="0" smtClean="0">
                <a:solidFill>
                  <a:schemeClr val="bg1"/>
                </a:solidFill>
                <a:latin typeface="宋体" panose="02010600030101010101" pitchFamily="2" charset="-122"/>
                <a:ea typeface="宋体" panose="02010600030101010101" pitchFamily="2" charset="-122"/>
              </a:rPr>
              <a:t>答辩（第</a:t>
            </a:r>
            <a:r>
              <a:rPr lang="en-US" altLang="zh-CN" sz="2000" b="1" dirty="0" smtClean="0">
                <a:solidFill>
                  <a:schemeClr val="bg1"/>
                </a:solidFill>
                <a:latin typeface="宋体" panose="02010600030101010101" pitchFamily="2" charset="-122"/>
                <a:ea typeface="宋体" panose="02010600030101010101" pitchFamily="2" charset="-122"/>
              </a:rPr>
              <a:t>8</a:t>
            </a:r>
            <a:r>
              <a:rPr lang="zh-CN" altLang="en-US" sz="2000" b="1" dirty="0" smtClean="0">
                <a:solidFill>
                  <a:schemeClr val="bg1"/>
                </a:solidFill>
                <a:latin typeface="宋体" panose="02010600030101010101" pitchFamily="2" charset="-122"/>
                <a:ea typeface="宋体" panose="02010600030101010101" pitchFamily="2" charset="-122"/>
              </a:rPr>
              <a:t>学期</a:t>
            </a:r>
            <a:r>
              <a:rPr lang="en-US" altLang="zh-CN" sz="2000" b="1" dirty="0" smtClean="0">
                <a:solidFill>
                  <a:schemeClr val="bg1"/>
                </a:solidFill>
                <a:latin typeface="宋体" panose="02010600030101010101" pitchFamily="2" charset="-122"/>
                <a:ea typeface="宋体" panose="02010600030101010101" pitchFamily="2" charset="-122"/>
              </a:rPr>
              <a:t>5</a:t>
            </a:r>
            <a:r>
              <a:rPr lang="zh-CN" altLang="en-US" sz="2000" b="1" dirty="0" smtClean="0">
                <a:solidFill>
                  <a:schemeClr val="bg1"/>
                </a:solidFill>
                <a:latin typeface="宋体" panose="02010600030101010101" pitchFamily="2" charset="-122"/>
                <a:ea typeface="宋体" panose="02010600030101010101" pitchFamily="2" charset="-122"/>
              </a:rPr>
              <a:t>月份）</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9.</a:t>
            </a:r>
            <a:r>
              <a:rPr lang="zh-CN" altLang="en-US" sz="2000" b="1" dirty="0" smtClean="0">
                <a:solidFill>
                  <a:schemeClr val="bg1"/>
                </a:solidFill>
                <a:latin typeface="宋体" panose="02010600030101010101" pitchFamily="2" charset="-122"/>
                <a:ea typeface="宋体" panose="02010600030101010101" pitchFamily="2" charset="-122"/>
              </a:rPr>
              <a:t>重点提示：</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000" b="1" dirty="0" smtClean="0">
                <a:solidFill>
                  <a:schemeClr val="bg1"/>
                </a:solidFill>
                <a:latin typeface="宋体" panose="02010600030101010101" pitchFamily="2" charset="-122"/>
                <a:ea typeface="宋体" panose="02010600030101010101" pitchFamily="2" charset="-122"/>
              </a:rPr>
              <a:t> </a:t>
            </a:r>
            <a:r>
              <a:rPr lang="zh-CN" altLang="en-US" sz="2000" b="1" dirty="0" smtClean="0">
                <a:solidFill>
                  <a:schemeClr val="bg1"/>
                </a:solidFill>
                <a:latin typeface="宋体" panose="02010600030101010101" pitchFamily="2" charset="-122"/>
                <a:ea typeface="宋体" panose="02010600030101010101" pitchFamily="2" charset="-122"/>
              </a:rPr>
              <a:t>（</a:t>
            </a:r>
            <a:r>
              <a:rPr lang="en-US" altLang="zh-CN" sz="2000" b="1" dirty="0" smtClean="0">
                <a:solidFill>
                  <a:schemeClr val="bg1"/>
                </a:solidFill>
                <a:latin typeface="宋体" panose="02010600030101010101" pitchFamily="2" charset="-122"/>
                <a:ea typeface="宋体" panose="02010600030101010101" pitchFamily="2" charset="-122"/>
              </a:rPr>
              <a:t>1</a:t>
            </a:r>
            <a:r>
              <a:rPr lang="zh-CN" altLang="en-US" sz="2000" b="1" dirty="0" smtClean="0">
                <a:solidFill>
                  <a:schemeClr val="bg1"/>
                </a:solidFill>
                <a:latin typeface="宋体" panose="02010600030101010101" pitchFamily="2" charset="-122"/>
                <a:ea typeface="宋体" panose="02010600030101010101" pitchFamily="2" charset="-122"/>
              </a:rPr>
              <a:t>）注意培养进度，时刻进行网录</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 （</a:t>
            </a:r>
            <a:r>
              <a:rPr lang="en-US" altLang="zh-CN" sz="2000" b="1" dirty="0" smtClean="0">
                <a:solidFill>
                  <a:schemeClr val="bg1"/>
                </a:solidFill>
                <a:latin typeface="宋体" panose="02010600030101010101" pitchFamily="2" charset="-122"/>
                <a:ea typeface="宋体" panose="02010600030101010101" pitchFamily="2" charset="-122"/>
              </a:rPr>
              <a:t>2</a:t>
            </a:r>
            <a:r>
              <a:rPr lang="zh-CN" altLang="en-US" sz="2000" b="1" dirty="0" smtClean="0">
                <a:solidFill>
                  <a:schemeClr val="bg1"/>
                </a:solidFill>
                <a:latin typeface="宋体" panose="02010600030101010101" pitchFamily="2" charset="-122"/>
                <a:ea typeface="宋体" panose="02010600030101010101" pitchFamily="2" charset="-122"/>
              </a:rPr>
              <a:t>）延期博士生的资助方案</a:t>
            </a:r>
            <a:endParaRPr lang="zh-CN" altLang="en-US" sz="2000" b="1" dirty="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2764169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556792"/>
            <a:ext cx="8215064" cy="1524000"/>
          </a:xfrm>
        </p:spPr>
        <p:txBody>
          <a:bodyPr>
            <a:normAutofit/>
          </a:bodyPr>
          <a:lstStyle/>
          <a:p>
            <a:pPr algn="ctr"/>
            <a:r>
              <a:rPr lang="zh-CN" altLang="en-US" sz="5400" b="1" dirty="0">
                <a:solidFill>
                  <a:schemeClr val="bg1"/>
                </a:solidFill>
                <a:latin typeface="宋体" panose="02010600030101010101" pitchFamily="2" charset="-122"/>
                <a:ea typeface="宋体" panose="02010600030101010101" pitchFamily="2" charset="-122"/>
              </a:rPr>
              <a:t>其他教学培养</a:t>
            </a:r>
            <a:r>
              <a:rPr lang="zh-CN" altLang="en-US" sz="5400" b="1" dirty="0" smtClean="0">
                <a:solidFill>
                  <a:schemeClr val="bg1"/>
                </a:solidFill>
                <a:latin typeface="宋体" panose="02010600030101010101" pitchFamily="2" charset="-122"/>
                <a:ea typeface="宋体" panose="02010600030101010101" pitchFamily="2" charset="-122"/>
              </a:rPr>
              <a:t>环节</a:t>
            </a:r>
            <a:endParaRPr lang="zh-CN" altLang="en-US" sz="5400" b="1" dirty="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2272191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0"/>
            <a:ext cx="8568952" cy="6858000"/>
          </a:xfrm>
        </p:spPr>
        <p:txBody>
          <a:bodyPr>
            <a:noAutofit/>
          </a:bodyPr>
          <a:lstStyle/>
          <a:p>
            <a:pPr marL="0" indent="0">
              <a:buNone/>
            </a:pPr>
            <a:r>
              <a:rPr lang="en-US" altLang="zh-CN" sz="2800" b="1" dirty="0" smtClean="0">
                <a:solidFill>
                  <a:schemeClr val="bg1"/>
                </a:solidFill>
                <a:latin typeface="宋体" panose="02010600030101010101" pitchFamily="2" charset="-122"/>
                <a:ea typeface="宋体" panose="02010600030101010101" pitchFamily="2" charset="-122"/>
              </a:rPr>
              <a:t>1.</a:t>
            </a:r>
            <a:r>
              <a:rPr lang="zh-CN" altLang="en-US" sz="2800" b="1" dirty="0" smtClean="0">
                <a:solidFill>
                  <a:schemeClr val="bg1"/>
                </a:solidFill>
                <a:latin typeface="宋体" panose="02010600030101010101" pitchFamily="2" charset="-122"/>
                <a:ea typeface="宋体" panose="02010600030101010101" pitchFamily="2" charset="-122"/>
              </a:rPr>
              <a:t>注册</a:t>
            </a:r>
            <a:endParaRPr lang="en-US" altLang="zh-CN" sz="2800"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每学期正式行课第一周（工作日）</a:t>
            </a:r>
            <a:endParaRPr lang="en-US" altLang="zh-CN" b="1" dirty="0" smtClean="0">
              <a:solidFill>
                <a:srgbClr val="FFFF00"/>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sz="1400" b="1" dirty="0" smtClean="0">
                <a:solidFill>
                  <a:schemeClr val="bg1"/>
                </a:solidFill>
                <a:latin typeface="宋体" panose="02010600030101010101" pitchFamily="2" charset="-122"/>
                <a:ea typeface="宋体" panose="02010600030101010101" pitchFamily="2" charset="-122"/>
              </a:rPr>
              <a:t>在</a:t>
            </a:r>
            <a:r>
              <a:rPr lang="zh-CN" altLang="en-US" sz="1400" b="1" dirty="0">
                <a:solidFill>
                  <a:schemeClr val="bg1"/>
                </a:solidFill>
                <a:latin typeface="宋体" panose="02010600030101010101" pitchFamily="2" charset="-122"/>
                <a:ea typeface="宋体" panose="02010600030101010101" pitchFamily="2" charset="-122"/>
              </a:rPr>
              <a:t>校研究生均须</a:t>
            </a:r>
            <a:r>
              <a:rPr lang="zh-CN" altLang="en-US" sz="1400" b="1" dirty="0">
                <a:solidFill>
                  <a:srgbClr val="FFFF00"/>
                </a:solidFill>
                <a:latin typeface="宋体" panose="02010600030101010101" pitchFamily="2" charset="-122"/>
                <a:ea typeface="宋体" panose="02010600030101010101" pitchFamily="2" charset="-122"/>
              </a:rPr>
              <a:t>本人亲自</a:t>
            </a:r>
            <a:r>
              <a:rPr lang="zh-CN" altLang="en-US" sz="1400" b="1" dirty="0">
                <a:solidFill>
                  <a:schemeClr val="bg1"/>
                </a:solidFill>
                <a:latin typeface="宋体" panose="02010600030101010101" pitchFamily="2" charset="-122"/>
                <a:ea typeface="宋体" panose="02010600030101010101" pitchFamily="2" charset="-122"/>
              </a:rPr>
              <a:t>持</a:t>
            </a:r>
            <a:r>
              <a:rPr lang="zh-CN" altLang="en-US" sz="1400" b="1" dirty="0">
                <a:solidFill>
                  <a:srgbClr val="FFFF00"/>
                </a:solidFill>
                <a:latin typeface="宋体" panose="02010600030101010101" pitchFamily="2" charset="-122"/>
                <a:ea typeface="宋体" panose="02010600030101010101" pitchFamily="2" charset="-122"/>
              </a:rPr>
              <a:t>研究生证</a:t>
            </a:r>
            <a:r>
              <a:rPr lang="zh-CN" altLang="en-US" sz="1400" b="1" dirty="0">
                <a:solidFill>
                  <a:schemeClr val="bg1"/>
                </a:solidFill>
                <a:latin typeface="宋体" panose="02010600030101010101" pitchFamily="2" charset="-122"/>
                <a:ea typeface="宋体" panose="02010600030101010101" pitchFamily="2" charset="-122"/>
              </a:rPr>
              <a:t>到学院教务办公室办理注册手续，一般不能由同学或他人代替</a:t>
            </a:r>
            <a:r>
              <a:rPr lang="zh-CN" altLang="en-US" sz="1400" b="1" dirty="0" smtClean="0">
                <a:solidFill>
                  <a:schemeClr val="bg1"/>
                </a:solidFill>
                <a:latin typeface="宋体" panose="02010600030101010101" pitchFamily="2" charset="-122"/>
                <a:ea typeface="宋体" panose="02010600030101010101" pitchFamily="2" charset="-122"/>
              </a:rPr>
              <a:t>。</a:t>
            </a:r>
            <a:endParaRPr lang="en-US" altLang="zh-CN" sz="1400"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sz="1400" b="1" dirty="0">
                <a:solidFill>
                  <a:schemeClr val="bg1"/>
                </a:solidFill>
                <a:latin typeface="宋体" panose="02010600030101010101" pitchFamily="2" charset="-122"/>
                <a:ea typeface="宋体" panose="02010600030101010101" pitchFamily="2" charset="-122"/>
              </a:rPr>
              <a:t>在学研究生不能按时返校注册者，除不可抗力因素外（一般需持当地证明），均须事先向所在学院教务办公室请假，并同时报告导师或教研室主任。</a:t>
            </a:r>
            <a:r>
              <a:rPr lang="zh-CN" altLang="en-US" sz="1400" b="1" dirty="0">
                <a:solidFill>
                  <a:srgbClr val="FFFF00"/>
                </a:solidFill>
                <a:latin typeface="宋体" panose="02010600030101010101" pitchFamily="2" charset="-122"/>
                <a:ea typeface="宋体" panose="02010600030101010101" pitchFamily="2" charset="-122"/>
              </a:rPr>
              <a:t>不请假或请假未获批准逾期两周不注册者，视为放弃学籍。</a:t>
            </a:r>
            <a:endParaRPr lang="en-US" altLang="zh-CN" sz="1400" b="1" dirty="0" smtClean="0">
              <a:solidFill>
                <a:srgbClr val="FFFF00"/>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sz="1400" b="1" dirty="0" smtClean="0">
                <a:solidFill>
                  <a:srgbClr val="FFFF00"/>
                </a:solidFill>
                <a:latin typeface="宋体" panose="02010600030101010101" pitchFamily="2" charset="-122"/>
                <a:ea typeface="宋体" panose="02010600030101010101" pitchFamily="2" charset="-122"/>
              </a:rPr>
              <a:t>注册</a:t>
            </a:r>
            <a:r>
              <a:rPr lang="zh-CN" altLang="en-US" sz="1400" b="1" dirty="0">
                <a:solidFill>
                  <a:srgbClr val="FFFF00"/>
                </a:solidFill>
                <a:latin typeface="宋体" panose="02010600030101010101" pitchFamily="2" charset="-122"/>
                <a:ea typeface="宋体" panose="02010600030101010101" pitchFamily="2" charset="-122"/>
              </a:rPr>
              <a:t>状况与学业奖学金是否发放、选课和其他学业活动密切相关</a:t>
            </a:r>
            <a:r>
              <a:rPr lang="zh-CN" altLang="en-US" sz="1400" b="1" dirty="0">
                <a:solidFill>
                  <a:schemeClr val="bg1"/>
                </a:solidFill>
                <a:latin typeface="宋体" panose="02010600030101010101" pitchFamily="2" charset="-122"/>
                <a:ea typeface="宋体" panose="02010600030101010101" pitchFamily="2" charset="-122"/>
              </a:rPr>
              <a:t>，因此，请特别</a:t>
            </a:r>
            <a:r>
              <a:rPr lang="zh-CN" altLang="en-US" sz="1400" b="1" dirty="0">
                <a:solidFill>
                  <a:srgbClr val="FFFF00"/>
                </a:solidFill>
                <a:latin typeface="宋体" panose="02010600030101010101" pitchFamily="2" charset="-122"/>
                <a:ea typeface="宋体" panose="02010600030101010101" pitchFamily="2" charset="-122"/>
              </a:rPr>
              <a:t>注意</a:t>
            </a:r>
            <a:r>
              <a:rPr lang="zh-CN" altLang="en-US" sz="1400" b="1" dirty="0">
                <a:solidFill>
                  <a:schemeClr val="bg1"/>
                </a:solidFill>
                <a:latin typeface="宋体" panose="02010600030101010101" pitchFamily="2" charset="-122"/>
                <a:ea typeface="宋体" panose="02010600030101010101" pitchFamily="2" charset="-122"/>
              </a:rPr>
              <a:t>以下事项</a:t>
            </a:r>
            <a:r>
              <a:rPr lang="zh-CN" altLang="en-US" sz="1400" b="1" dirty="0" smtClean="0">
                <a:solidFill>
                  <a:schemeClr val="bg1"/>
                </a:solidFill>
                <a:latin typeface="宋体" panose="02010600030101010101" pitchFamily="2" charset="-122"/>
                <a:ea typeface="宋体" panose="02010600030101010101" pitchFamily="2" charset="-122"/>
              </a:rPr>
              <a:t>：</a:t>
            </a:r>
            <a:endParaRPr lang="zh-CN" altLang="en-US" sz="1400" b="1" dirty="0">
              <a:solidFill>
                <a:schemeClr val="bg1"/>
              </a:solidFill>
              <a:latin typeface="宋体" panose="02010600030101010101" pitchFamily="2" charset="-122"/>
              <a:ea typeface="宋体" panose="02010600030101010101" pitchFamily="2" charset="-122"/>
            </a:endParaRPr>
          </a:p>
          <a:p>
            <a:pPr marL="0" indent="0">
              <a:buNone/>
            </a:pPr>
            <a:r>
              <a:rPr lang="zh-CN" altLang="en-US" sz="1400" b="1" dirty="0" smtClean="0">
                <a:solidFill>
                  <a:schemeClr val="bg1"/>
                </a:solidFill>
                <a:latin typeface="宋体" panose="02010600030101010101" pitchFamily="2" charset="-122"/>
                <a:ea typeface="宋体" panose="02010600030101010101" pitchFamily="2" charset="-122"/>
              </a:rPr>
              <a:t>   （</a:t>
            </a:r>
            <a:r>
              <a:rPr lang="en-US" altLang="zh-CN" sz="1400" b="1" dirty="0">
                <a:solidFill>
                  <a:schemeClr val="bg1"/>
                </a:solidFill>
                <a:latin typeface="宋体" panose="02010600030101010101" pitchFamily="2" charset="-122"/>
                <a:ea typeface="宋体" panose="02010600030101010101" pitchFamily="2" charset="-122"/>
              </a:rPr>
              <a:t>1</a:t>
            </a:r>
            <a:r>
              <a:rPr lang="zh-CN" altLang="en-US" sz="1400" b="1" dirty="0" smtClean="0">
                <a:solidFill>
                  <a:schemeClr val="bg1"/>
                </a:solidFill>
                <a:latin typeface="宋体" panose="02010600030101010101" pitchFamily="2" charset="-122"/>
                <a:ea typeface="宋体" panose="02010600030101010101" pitchFamily="2" charset="-122"/>
              </a:rPr>
              <a:t>）达到</a:t>
            </a:r>
            <a:r>
              <a:rPr lang="zh-CN" altLang="en-US" sz="1400" b="1" dirty="0">
                <a:solidFill>
                  <a:schemeClr val="bg1"/>
                </a:solidFill>
                <a:latin typeface="宋体" panose="02010600030101010101" pitchFamily="2" charset="-122"/>
                <a:ea typeface="宋体" panose="02010600030101010101" pitchFamily="2" charset="-122"/>
              </a:rPr>
              <a:t>退学条件的研究生（如，一学期同时</a:t>
            </a:r>
            <a:r>
              <a:rPr lang="en-US" altLang="zh-CN" sz="1400" b="1" dirty="0">
                <a:solidFill>
                  <a:schemeClr val="bg1"/>
                </a:solidFill>
                <a:latin typeface="宋体" panose="02010600030101010101" pitchFamily="2" charset="-122"/>
                <a:ea typeface="宋体" panose="02010600030101010101" pitchFamily="2" charset="-122"/>
              </a:rPr>
              <a:t>3</a:t>
            </a:r>
            <a:r>
              <a:rPr lang="zh-CN" altLang="en-US" sz="1400" b="1" dirty="0">
                <a:solidFill>
                  <a:schemeClr val="bg1"/>
                </a:solidFill>
                <a:latin typeface="宋体" panose="02010600030101010101" pitchFamily="2" charset="-122"/>
                <a:ea typeface="宋体" panose="02010600030101010101" pitchFamily="2" charset="-122"/>
              </a:rPr>
              <a:t>门或以上必修、限选课不及格；经重修后累计两门次仍不合格者），不予注册。</a:t>
            </a:r>
          </a:p>
          <a:p>
            <a:pPr marL="0" indent="0">
              <a:buNone/>
            </a:pPr>
            <a:r>
              <a:rPr lang="zh-CN" altLang="en-US" sz="1400" b="1" dirty="0" smtClean="0">
                <a:solidFill>
                  <a:schemeClr val="bg1"/>
                </a:solidFill>
                <a:latin typeface="宋体" panose="02010600030101010101" pitchFamily="2" charset="-122"/>
                <a:ea typeface="宋体" panose="02010600030101010101" pitchFamily="2" charset="-122"/>
              </a:rPr>
              <a:t>   （</a:t>
            </a:r>
            <a:r>
              <a:rPr lang="en-US" altLang="zh-CN" sz="1400" b="1" dirty="0">
                <a:solidFill>
                  <a:schemeClr val="bg1"/>
                </a:solidFill>
                <a:latin typeface="宋体" panose="02010600030101010101" pitchFamily="2" charset="-122"/>
                <a:ea typeface="宋体" panose="02010600030101010101" pitchFamily="2" charset="-122"/>
              </a:rPr>
              <a:t>2</a:t>
            </a:r>
            <a:r>
              <a:rPr lang="zh-CN" altLang="en-US" sz="1400" b="1" dirty="0" smtClean="0">
                <a:solidFill>
                  <a:schemeClr val="bg1"/>
                </a:solidFill>
                <a:latin typeface="宋体" panose="02010600030101010101" pitchFamily="2" charset="-122"/>
                <a:ea typeface="宋体" panose="02010600030101010101" pitchFamily="2" charset="-122"/>
              </a:rPr>
              <a:t>）对于</a:t>
            </a:r>
            <a:r>
              <a:rPr lang="zh-CN" altLang="en-US" sz="1400" b="1" dirty="0">
                <a:solidFill>
                  <a:schemeClr val="bg1"/>
                </a:solidFill>
                <a:latin typeface="宋体" panose="02010600030101010101" pitchFamily="2" charset="-122"/>
                <a:ea typeface="宋体" panose="02010600030101010101" pitchFamily="2" charset="-122"/>
              </a:rPr>
              <a:t>因出国不在校的研究生，一律先不注册，待研究生回国报到后再由院系教务老师进行补注册</a:t>
            </a:r>
            <a:r>
              <a:rPr lang="zh-CN" altLang="en-US" sz="1400" b="1" dirty="0" smtClean="0">
                <a:solidFill>
                  <a:schemeClr val="bg1"/>
                </a:solidFill>
                <a:latin typeface="宋体" panose="02010600030101010101" pitchFamily="2" charset="-122"/>
                <a:ea typeface="宋体" panose="02010600030101010101" pitchFamily="2" charset="-122"/>
              </a:rPr>
              <a:t>。</a:t>
            </a:r>
            <a:endParaRPr lang="zh-CN" altLang="en-US" sz="1400" b="1" dirty="0">
              <a:solidFill>
                <a:schemeClr val="bg1"/>
              </a:solidFill>
              <a:latin typeface="宋体" panose="02010600030101010101" pitchFamily="2" charset="-122"/>
              <a:ea typeface="宋体" panose="02010600030101010101" pitchFamily="2" charset="-122"/>
            </a:endParaRPr>
          </a:p>
          <a:p>
            <a:pPr marL="0" indent="0">
              <a:buNone/>
            </a:pPr>
            <a:r>
              <a:rPr lang="zh-CN" altLang="en-US" sz="1400" b="1" dirty="0" smtClean="0">
                <a:solidFill>
                  <a:schemeClr val="bg1"/>
                </a:solidFill>
                <a:latin typeface="宋体" panose="02010600030101010101" pitchFamily="2" charset="-122"/>
                <a:ea typeface="宋体" panose="02010600030101010101" pitchFamily="2" charset="-122"/>
              </a:rPr>
              <a:t>   （</a:t>
            </a:r>
            <a:r>
              <a:rPr lang="en-US" altLang="zh-CN" sz="1400" b="1" dirty="0">
                <a:solidFill>
                  <a:schemeClr val="bg1"/>
                </a:solidFill>
                <a:latin typeface="宋体" panose="02010600030101010101" pitchFamily="2" charset="-122"/>
                <a:ea typeface="宋体" panose="02010600030101010101" pitchFamily="2" charset="-122"/>
              </a:rPr>
              <a:t>3</a:t>
            </a:r>
            <a:r>
              <a:rPr lang="zh-CN" altLang="en-US" sz="1400" b="1" dirty="0" smtClean="0">
                <a:solidFill>
                  <a:schemeClr val="bg1"/>
                </a:solidFill>
                <a:latin typeface="宋体" panose="02010600030101010101" pitchFamily="2" charset="-122"/>
                <a:ea typeface="宋体" panose="02010600030101010101" pitchFamily="2" charset="-122"/>
              </a:rPr>
              <a:t>）经</a:t>
            </a:r>
            <a:r>
              <a:rPr lang="zh-CN" altLang="en-US" sz="1400" b="1" dirty="0">
                <a:solidFill>
                  <a:schemeClr val="bg1"/>
                </a:solidFill>
                <a:latin typeface="宋体" panose="02010600030101010101" pitchFamily="2" charset="-122"/>
                <a:ea typeface="宋体" panose="02010600030101010101" pitchFamily="2" charset="-122"/>
              </a:rPr>
              <a:t>导师安排在国内其它省市实习或参与项目的，暂不注册，待研究生回校后由院系教务老师进行补注册</a:t>
            </a:r>
            <a:r>
              <a:rPr lang="zh-CN" altLang="en-US" sz="1400" b="1" dirty="0" smtClean="0">
                <a:solidFill>
                  <a:schemeClr val="bg1"/>
                </a:solidFill>
                <a:latin typeface="宋体" panose="02010600030101010101" pitchFamily="2" charset="-122"/>
                <a:ea typeface="宋体" panose="02010600030101010101" pitchFamily="2" charset="-122"/>
              </a:rPr>
              <a:t>。</a:t>
            </a:r>
            <a:endParaRPr lang="zh-CN" altLang="en-US" sz="1400" b="1" dirty="0">
              <a:solidFill>
                <a:schemeClr val="bg1"/>
              </a:solidFill>
              <a:latin typeface="宋体" panose="02010600030101010101" pitchFamily="2" charset="-122"/>
              <a:ea typeface="宋体" panose="02010600030101010101" pitchFamily="2" charset="-122"/>
            </a:endParaRPr>
          </a:p>
          <a:p>
            <a:pPr marL="0" indent="0">
              <a:buNone/>
            </a:pPr>
            <a:r>
              <a:rPr lang="zh-CN" altLang="en-US" sz="1400" b="1" dirty="0" smtClean="0">
                <a:solidFill>
                  <a:schemeClr val="bg1"/>
                </a:solidFill>
                <a:latin typeface="宋体" panose="02010600030101010101" pitchFamily="2" charset="-122"/>
                <a:ea typeface="宋体" panose="02010600030101010101" pitchFamily="2" charset="-122"/>
              </a:rPr>
              <a:t>   （</a:t>
            </a:r>
            <a:r>
              <a:rPr lang="en-US" altLang="zh-CN" sz="1400" b="1" dirty="0">
                <a:solidFill>
                  <a:schemeClr val="bg1"/>
                </a:solidFill>
                <a:latin typeface="宋体" panose="02010600030101010101" pitchFamily="2" charset="-122"/>
                <a:ea typeface="宋体" panose="02010600030101010101" pitchFamily="2" charset="-122"/>
              </a:rPr>
              <a:t>4</a:t>
            </a:r>
            <a:r>
              <a:rPr lang="zh-CN" altLang="en-US" sz="1400" b="1" dirty="0" smtClean="0">
                <a:solidFill>
                  <a:schemeClr val="bg1"/>
                </a:solidFill>
                <a:latin typeface="宋体" panose="02010600030101010101" pitchFamily="2" charset="-122"/>
                <a:ea typeface="宋体" panose="02010600030101010101" pitchFamily="2" charset="-122"/>
              </a:rPr>
              <a:t>）档案</a:t>
            </a:r>
            <a:r>
              <a:rPr lang="zh-CN" altLang="en-US" sz="1400" b="1" dirty="0">
                <a:solidFill>
                  <a:schemeClr val="bg1"/>
                </a:solidFill>
                <a:latin typeface="宋体" panose="02010600030101010101" pitchFamily="2" charset="-122"/>
                <a:ea typeface="宋体" panose="02010600030101010101" pitchFamily="2" charset="-122"/>
              </a:rPr>
              <a:t>不在我校的在职研究生，因工作需要出差等，应事先与导师沟通，经同意后通知院系教务老师，回校后进行补注册。</a:t>
            </a:r>
          </a:p>
          <a:p>
            <a:pPr marL="0" indent="0">
              <a:buNone/>
            </a:pPr>
            <a:r>
              <a:rPr lang="zh-CN" altLang="en-US" sz="1400" b="1" dirty="0" smtClean="0">
                <a:solidFill>
                  <a:schemeClr val="bg1"/>
                </a:solidFill>
                <a:latin typeface="宋体" panose="02010600030101010101" pitchFamily="2" charset="-122"/>
                <a:ea typeface="宋体" panose="02010600030101010101" pitchFamily="2" charset="-122"/>
              </a:rPr>
              <a:t>   （</a:t>
            </a:r>
            <a:r>
              <a:rPr lang="en-US" altLang="zh-CN" sz="1400" b="1" dirty="0">
                <a:solidFill>
                  <a:schemeClr val="bg1"/>
                </a:solidFill>
                <a:latin typeface="宋体" panose="02010600030101010101" pitchFamily="2" charset="-122"/>
                <a:ea typeface="宋体" panose="02010600030101010101" pitchFamily="2" charset="-122"/>
              </a:rPr>
              <a:t>5</a:t>
            </a:r>
            <a:r>
              <a:rPr lang="zh-CN" altLang="en-US" sz="1400" b="1" dirty="0" smtClean="0">
                <a:solidFill>
                  <a:schemeClr val="bg1"/>
                </a:solidFill>
                <a:latin typeface="宋体" panose="02010600030101010101" pitchFamily="2" charset="-122"/>
                <a:ea typeface="宋体" panose="02010600030101010101" pitchFamily="2" charset="-122"/>
              </a:rPr>
              <a:t>）未</a:t>
            </a:r>
            <a:r>
              <a:rPr lang="zh-CN" altLang="en-US" sz="1400" b="1" dirty="0">
                <a:solidFill>
                  <a:schemeClr val="bg1"/>
                </a:solidFill>
                <a:latin typeface="宋体" panose="02010600030101010101" pitchFamily="2" charset="-122"/>
                <a:ea typeface="宋体" panose="02010600030101010101" pitchFamily="2" charset="-122"/>
              </a:rPr>
              <a:t>按规定交纳培养费等相关费用者，不予注册。</a:t>
            </a:r>
          </a:p>
          <a:p>
            <a:pPr marL="0" indent="0">
              <a:buNone/>
            </a:pPr>
            <a:r>
              <a:rPr lang="zh-CN" altLang="en-US" sz="1400" b="1" dirty="0" smtClean="0">
                <a:solidFill>
                  <a:schemeClr val="bg1"/>
                </a:solidFill>
                <a:latin typeface="宋体" panose="02010600030101010101" pitchFamily="2" charset="-122"/>
                <a:ea typeface="宋体" panose="02010600030101010101" pitchFamily="2" charset="-122"/>
              </a:rPr>
              <a:t>   （</a:t>
            </a:r>
            <a:r>
              <a:rPr lang="en-US" altLang="zh-CN" sz="1400" b="1" dirty="0">
                <a:solidFill>
                  <a:schemeClr val="bg1"/>
                </a:solidFill>
                <a:latin typeface="宋体" panose="02010600030101010101" pitchFamily="2" charset="-122"/>
                <a:ea typeface="宋体" panose="02010600030101010101" pitchFamily="2" charset="-122"/>
              </a:rPr>
              <a:t>6</a:t>
            </a:r>
            <a:r>
              <a:rPr lang="zh-CN" altLang="en-US" sz="1400" b="1" dirty="0" smtClean="0">
                <a:solidFill>
                  <a:schemeClr val="bg1"/>
                </a:solidFill>
                <a:latin typeface="宋体" panose="02010600030101010101" pitchFamily="2" charset="-122"/>
                <a:ea typeface="宋体" panose="02010600030101010101" pitchFamily="2" charset="-122"/>
              </a:rPr>
              <a:t>）未</a:t>
            </a:r>
            <a:r>
              <a:rPr lang="zh-CN" altLang="en-US" sz="1400" b="1" dirty="0">
                <a:solidFill>
                  <a:schemeClr val="bg1"/>
                </a:solidFill>
                <a:latin typeface="宋体" panose="02010600030101010101" pitchFamily="2" charset="-122"/>
                <a:ea typeface="宋体" panose="02010600030101010101" pitchFamily="2" charset="-122"/>
              </a:rPr>
              <a:t>按时交费但之后按规定补交费的研究生在院系教务老师处进行补注册</a:t>
            </a:r>
            <a:r>
              <a:rPr lang="zh-CN" altLang="en-US" sz="1400" b="1" dirty="0" smtClean="0">
                <a:solidFill>
                  <a:schemeClr val="bg1"/>
                </a:solidFill>
                <a:latin typeface="宋体" panose="02010600030101010101" pitchFamily="2" charset="-122"/>
                <a:ea typeface="宋体" panose="02010600030101010101" pitchFamily="2" charset="-122"/>
              </a:rPr>
              <a:t>。</a:t>
            </a:r>
            <a:endParaRPr lang="zh-CN" altLang="en-US" sz="1400" b="1" dirty="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sz="1400" b="1" dirty="0" smtClean="0">
                <a:solidFill>
                  <a:schemeClr val="bg1"/>
                </a:solidFill>
                <a:latin typeface="宋体" panose="02010600030101010101" pitchFamily="2" charset="-122"/>
                <a:ea typeface="宋体" panose="02010600030101010101" pitchFamily="2" charset="-122"/>
              </a:rPr>
              <a:t>所有</a:t>
            </a:r>
            <a:r>
              <a:rPr lang="zh-CN" altLang="en-US" sz="1400" b="1" dirty="0">
                <a:solidFill>
                  <a:schemeClr val="bg1"/>
                </a:solidFill>
                <a:latin typeface="宋体" panose="02010600030101010101" pitchFamily="2" charset="-122"/>
                <a:ea typeface="宋体" panose="02010600030101010101" pitchFamily="2" charset="-122"/>
              </a:rPr>
              <a:t>学生（包括延长学习年限者）必须将本年度学费等相关费用交清后，才能注册。凡</a:t>
            </a:r>
            <a:r>
              <a:rPr lang="zh-CN" altLang="en-US" sz="1400" b="1" dirty="0">
                <a:solidFill>
                  <a:srgbClr val="FFFF00"/>
                </a:solidFill>
                <a:latin typeface="宋体" panose="02010600030101010101" pitchFamily="2" charset="-122"/>
                <a:ea typeface="宋体" panose="02010600030101010101" pitchFamily="2" charset="-122"/>
              </a:rPr>
              <a:t>未交费者，不予注册，且选课结果无效。</a:t>
            </a:r>
            <a:r>
              <a:rPr lang="zh-CN" altLang="en-US" sz="1400" b="1" dirty="0">
                <a:solidFill>
                  <a:schemeClr val="bg1"/>
                </a:solidFill>
                <a:latin typeface="宋体" panose="02010600030101010101" pitchFamily="2" charset="-122"/>
                <a:ea typeface="宋体" panose="02010600030101010101" pitchFamily="2" charset="-122"/>
              </a:rPr>
              <a:t>财务部对交费的相关要求如下</a:t>
            </a:r>
            <a:r>
              <a:rPr lang="zh-CN" altLang="en-US" sz="1400" b="1" dirty="0" smtClean="0">
                <a:solidFill>
                  <a:schemeClr val="bg1"/>
                </a:solidFill>
                <a:latin typeface="宋体" panose="02010600030101010101" pitchFamily="2" charset="-122"/>
                <a:ea typeface="宋体" panose="02010600030101010101" pitchFamily="2" charset="-122"/>
              </a:rPr>
              <a:t>：</a:t>
            </a:r>
            <a:endParaRPr lang="zh-CN" altLang="en-US" sz="1400" b="1" dirty="0">
              <a:solidFill>
                <a:schemeClr val="bg1"/>
              </a:solidFill>
              <a:latin typeface="宋体" panose="02010600030101010101" pitchFamily="2" charset="-122"/>
              <a:ea typeface="宋体" panose="02010600030101010101" pitchFamily="2" charset="-122"/>
            </a:endParaRPr>
          </a:p>
          <a:p>
            <a:pPr marL="0" indent="0">
              <a:buNone/>
            </a:pPr>
            <a:r>
              <a:rPr lang="zh-CN" altLang="en-US" sz="1400" b="1" dirty="0" smtClean="0">
                <a:solidFill>
                  <a:schemeClr val="bg1"/>
                </a:solidFill>
                <a:latin typeface="宋体" panose="02010600030101010101" pitchFamily="2" charset="-122"/>
                <a:ea typeface="宋体" panose="02010600030101010101" pitchFamily="2" charset="-122"/>
              </a:rPr>
              <a:t>    选择</a:t>
            </a:r>
            <a:r>
              <a:rPr lang="zh-CN" altLang="en-US" sz="1400" b="1" dirty="0">
                <a:solidFill>
                  <a:srgbClr val="FFFF00"/>
                </a:solidFill>
                <a:latin typeface="宋体" panose="02010600030101010101" pitchFamily="2" charset="-122"/>
                <a:ea typeface="宋体" panose="02010600030101010101" pitchFamily="2" charset="-122"/>
              </a:rPr>
              <a:t>银行划款</a:t>
            </a:r>
            <a:r>
              <a:rPr lang="zh-CN" altLang="en-US" sz="1400" b="1" dirty="0" smtClean="0">
                <a:solidFill>
                  <a:srgbClr val="FFFF00"/>
                </a:solidFill>
                <a:latin typeface="宋体" panose="02010600030101010101" pitchFamily="2" charset="-122"/>
                <a:ea typeface="宋体" panose="02010600030101010101" pitchFamily="2" charset="-122"/>
              </a:rPr>
              <a:t>交费：</a:t>
            </a:r>
            <a:r>
              <a:rPr lang="zh-CN" altLang="en-US" sz="1400" b="1" dirty="0" smtClean="0">
                <a:solidFill>
                  <a:schemeClr val="bg1"/>
                </a:solidFill>
                <a:latin typeface="宋体" panose="02010600030101010101" pitchFamily="2" charset="-122"/>
                <a:ea typeface="宋体" panose="02010600030101010101" pitchFamily="2" charset="-122"/>
              </a:rPr>
              <a:t>请于规定日期之前</a:t>
            </a:r>
            <a:r>
              <a:rPr lang="zh-CN" altLang="en-US" sz="1400" b="1" dirty="0">
                <a:solidFill>
                  <a:schemeClr val="bg1"/>
                </a:solidFill>
                <a:latin typeface="宋体" panose="02010600030101010101" pitchFamily="2" charset="-122"/>
                <a:ea typeface="宋体" panose="02010600030101010101" pitchFamily="2" charset="-122"/>
              </a:rPr>
              <a:t>将应交费用存入校园金穗卡内，学校将通过银行进行划款</a:t>
            </a:r>
            <a:r>
              <a:rPr lang="zh-CN" altLang="en-US" sz="1400" b="1" dirty="0" smtClean="0">
                <a:solidFill>
                  <a:schemeClr val="bg1"/>
                </a:solidFill>
                <a:latin typeface="宋体" panose="02010600030101010101" pitchFamily="2" charset="-122"/>
                <a:ea typeface="宋体" panose="02010600030101010101" pitchFamily="2" charset="-122"/>
              </a:rPr>
              <a:t>。</a:t>
            </a:r>
            <a:r>
              <a:rPr lang="en-US" altLang="zh-CN" sz="1400" b="1" dirty="0" smtClean="0">
                <a:solidFill>
                  <a:schemeClr val="bg1"/>
                </a:solidFill>
                <a:latin typeface="宋体" panose="02010600030101010101" pitchFamily="2" charset="-122"/>
                <a:ea typeface="宋体" panose="02010600030101010101" pitchFamily="2" charset="-122"/>
              </a:rPr>
              <a:t/>
            </a:r>
            <a:br>
              <a:rPr lang="en-US" altLang="zh-CN" sz="1400" b="1" dirty="0" smtClean="0">
                <a:solidFill>
                  <a:schemeClr val="bg1"/>
                </a:solidFill>
                <a:latin typeface="宋体" panose="02010600030101010101" pitchFamily="2" charset="-122"/>
                <a:ea typeface="宋体" panose="02010600030101010101" pitchFamily="2" charset="-122"/>
              </a:rPr>
            </a:br>
            <a:r>
              <a:rPr lang="en-US" altLang="zh-CN" sz="1400" b="1" dirty="0" smtClean="0">
                <a:solidFill>
                  <a:schemeClr val="bg1"/>
                </a:solidFill>
                <a:latin typeface="宋体" panose="02010600030101010101" pitchFamily="2" charset="-122"/>
                <a:ea typeface="宋体" panose="02010600030101010101" pitchFamily="2" charset="-122"/>
              </a:rPr>
              <a:t>    </a:t>
            </a:r>
            <a:r>
              <a:rPr lang="zh-CN" altLang="en-US" sz="1400" b="1" dirty="0" smtClean="0">
                <a:solidFill>
                  <a:schemeClr val="bg1"/>
                </a:solidFill>
                <a:latin typeface="宋体" panose="02010600030101010101" pitchFamily="2" charset="-122"/>
                <a:ea typeface="宋体" panose="02010600030101010101" pitchFamily="2" charset="-122"/>
              </a:rPr>
              <a:t>选择</a:t>
            </a:r>
            <a:r>
              <a:rPr lang="zh-CN" altLang="en-US" sz="1400" b="1" dirty="0">
                <a:solidFill>
                  <a:srgbClr val="FFFF00"/>
                </a:solidFill>
                <a:latin typeface="宋体" panose="02010600030101010101" pitchFamily="2" charset="-122"/>
                <a:ea typeface="宋体" panose="02010600030101010101" pitchFamily="2" charset="-122"/>
              </a:rPr>
              <a:t>现场</a:t>
            </a:r>
            <a:r>
              <a:rPr lang="zh-CN" altLang="en-US" sz="1400" b="1" dirty="0" smtClean="0">
                <a:solidFill>
                  <a:srgbClr val="FFFF00"/>
                </a:solidFill>
                <a:latin typeface="宋体" panose="02010600030101010101" pitchFamily="2" charset="-122"/>
                <a:ea typeface="宋体" panose="02010600030101010101" pitchFamily="2" charset="-122"/>
              </a:rPr>
              <a:t>交费</a:t>
            </a:r>
            <a:r>
              <a:rPr lang="zh-CN" altLang="en-US" sz="1400" b="1" dirty="0" smtClean="0">
                <a:solidFill>
                  <a:schemeClr val="bg1"/>
                </a:solidFill>
                <a:latin typeface="宋体" panose="02010600030101010101" pitchFamily="2" charset="-122"/>
                <a:ea typeface="宋体" panose="02010600030101010101" pitchFamily="2" charset="-122"/>
              </a:rPr>
              <a:t>：请</a:t>
            </a:r>
            <a:r>
              <a:rPr lang="zh-CN" altLang="en-US" sz="1400" b="1" dirty="0">
                <a:solidFill>
                  <a:schemeClr val="bg1"/>
                </a:solidFill>
                <a:latin typeface="宋体" panose="02010600030101010101" pitchFamily="2" charset="-122"/>
                <a:ea typeface="宋体" panose="02010600030101010101" pitchFamily="2" charset="-122"/>
              </a:rPr>
              <a:t>于学校规定的注册日或注册日之前</a:t>
            </a:r>
            <a:r>
              <a:rPr lang="en-US" altLang="zh-CN" sz="1400" b="1" dirty="0">
                <a:solidFill>
                  <a:schemeClr val="bg1"/>
                </a:solidFill>
                <a:latin typeface="宋体" panose="02010600030101010101" pitchFamily="2" charset="-122"/>
                <a:ea typeface="宋体" panose="02010600030101010101" pitchFamily="2" charset="-122"/>
              </a:rPr>
              <a:t>(</a:t>
            </a:r>
            <a:r>
              <a:rPr lang="zh-CN" altLang="en-US" sz="1400" b="1" dirty="0">
                <a:solidFill>
                  <a:schemeClr val="bg1"/>
                </a:solidFill>
                <a:latin typeface="宋体" panose="02010600030101010101" pitchFamily="2" charset="-122"/>
                <a:ea typeface="宋体" panose="02010600030101010101" pitchFamily="2" charset="-122"/>
              </a:rPr>
              <a:t>工作日</a:t>
            </a:r>
            <a:r>
              <a:rPr lang="en-US" altLang="zh-CN" sz="1400" b="1" dirty="0">
                <a:solidFill>
                  <a:schemeClr val="bg1"/>
                </a:solidFill>
                <a:latin typeface="宋体" panose="02010600030101010101" pitchFamily="2" charset="-122"/>
                <a:ea typeface="宋体" panose="02010600030101010101" pitchFamily="2" charset="-122"/>
              </a:rPr>
              <a:t>)</a:t>
            </a:r>
            <a:r>
              <a:rPr lang="zh-CN" altLang="en-US" sz="1400" b="1" dirty="0">
                <a:solidFill>
                  <a:schemeClr val="bg1"/>
                </a:solidFill>
                <a:latin typeface="宋体" panose="02010600030101010101" pitchFamily="2" charset="-122"/>
                <a:ea typeface="宋体" panose="02010600030101010101" pitchFamily="2" charset="-122"/>
              </a:rPr>
              <a:t>，到学校财务部交费</a:t>
            </a:r>
            <a:r>
              <a:rPr lang="zh-CN" altLang="en-US" sz="1400" b="1" dirty="0" smtClean="0">
                <a:solidFill>
                  <a:schemeClr val="bg1"/>
                </a:solidFill>
                <a:latin typeface="宋体" panose="02010600030101010101" pitchFamily="2" charset="-122"/>
                <a:ea typeface="宋体" panose="02010600030101010101" pitchFamily="2" charset="-122"/>
              </a:rPr>
              <a:t>。</a:t>
            </a:r>
            <a:endParaRPr lang="en-US" altLang="zh-CN" sz="14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1400" b="1" dirty="0" smtClean="0">
                <a:solidFill>
                  <a:schemeClr val="bg1"/>
                </a:solidFill>
                <a:latin typeface="宋体" panose="02010600030101010101" pitchFamily="2" charset="-122"/>
                <a:ea typeface="宋体" panose="02010600030101010101" pitchFamily="2" charset="-122"/>
              </a:rPr>
              <a:t>    交费</a:t>
            </a:r>
            <a:r>
              <a:rPr lang="zh-CN" altLang="en-US" sz="1400" b="1" dirty="0">
                <a:solidFill>
                  <a:schemeClr val="bg1"/>
                </a:solidFill>
                <a:latin typeface="宋体" panose="02010600030101010101" pitchFamily="2" charset="-122"/>
                <a:ea typeface="宋体" panose="02010600030101010101" pitchFamily="2" charset="-122"/>
              </a:rPr>
              <a:t>时间：上午</a:t>
            </a:r>
            <a:r>
              <a:rPr lang="en-US" altLang="zh-CN" sz="1400" b="1" dirty="0">
                <a:solidFill>
                  <a:schemeClr val="bg1"/>
                </a:solidFill>
                <a:latin typeface="宋体" panose="02010600030101010101" pitchFamily="2" charset="-122"/>
                <a:ea typeface="宋体" panose="02010600030101010101" pitchFamily="2" charset="-122"/>
              </a:rPr>
              <a:t>8:15-11:15</a:t>
            </a:r>
            <a:r>
              <a:rPr lang="zh-CN" altLang="en-US" sz="1400" b="1" dirty="0">
                <a:solidFill>
                  <a:schemeClr val="bg1"/>
                </a:solidFill>
                <a:latin typeface="宋体" panose="02010600030101010101" pitchFamily="2" charset="-122"/>
                <a:ea typeface="宋体" panose="02010600030101010101" pitchFamily="2" charset="-122"/>
              </a:rPr>
              <a:t>；下午</a:t>
            </a:r>
            <a:r>
              <a:rPr lang="en-US" altLang="zh-CN" sz="1400" b="1" dirty="0" smtClean="0">
                <a:solidFill>
                  <a:schemeClr val="bg1"/>
                </a:solidFill>
                <a:latin typeface="宋体" panose="02010600030101010101" pitchFamily="2" charset="-122"/>
                <a:ea typeface="宋体" panose="02010600030101010101" pitchFamily="2" charset="-122"/>
              </a:rPr>
              <a:t>13:15-16:15</a:t>
            </a:r>
            <a:r>
              <a:rPr lang="zh-CN" altLang="en-US" sz="1400" b="1" dirty="0">
                <a:solidFill>
                  <a:schemeClr val="bg1"/>
                </a:solidFill>
                <a:latin typeface="宋体" panose="02010600030101010101" pitchFamily="2" charset="-122"/>
                <a:ea typeface="宋体" panose="02010600030101010101" pitchFamily="2" charset="-122"/>
              </a:rPr>
              <a:t> </a:t>
            </a:r>
            <a:r>
              <a:rPr lang="zh-CN" altLang="en-US" sz="1400" b="1" dirty="0" smtClean="0">
                <a:solidFill>
                  <a:schemeClr val="bg1"/>
                </a:solidFill>
                <a:latin typeface="宋体" panose="02010600030101010101" pitchFamily="2" charset="-122"/>
                <a:ea typeface="宋体" panose="02010600030101010101" pitchFamily="2" charset="-122"/>
              </a:rPr>
              <a:t>   </a:t>
            </a:r>
            <a:r>
              <a:rPr lang="en-US" altLang="zh-CN" sz="1400" b="1" dirty="0" smtClean="0">
                <a:solidFill>
                  <a:schemeClr val="bg1"/>
                </a:solidFill>
                <a:latin typeface="宋体" panose="02010600030101010101" pitchFamily="2" charset="-122"/>
                <a:ea typeface="宋体" panose="02010600030101010101" pitchFamily="2" charset="-122"/>
              </a:rPr>
              <a:t>  </a:t>
            </a:r>
            <a:r>
              <a:rPr lang="zh-CN" altLang="en-US" sz="1400" b="1" dirty="0" smtClean="0">
                <a:solidFill>
                  <a:schemeClr val="bg1"/>
                </a:solidFill>
                <a:latin typeface="宋体" panose="02010600030101010101" pitchFamily="2" charset="-122"/>
                <a:ea typeface="宋体" panose="02010600030101010101" pitchFamily="2" charset="-122"/>
              </a:rPr>
              <a:t>交费</a:t>
            </a:r>
            <a:r>
              <a:rPr lang="zh-CN" altLang="en-US" sz="1400" b="1" dirty="0">
                <a:solidFill>
                  <a:schemeClr val="bg1"/>
                </a:solidFill>
                <a:latin typeface="宋体" panose="02010600030101010101" pitchFamily="2" charset="-122"/>
                <a:ea typeface="宋体" panose="02010600030101010101" pitchFamily="2" charset="-122"/>
              </a:rPr>
              <a:t>地点：财务部（化学南楼）</a:t>
            </a:r>
            <a:r>
              <a:rPr lang="en-US" altLang="zh-CN" sz="1400" b="1" dirty="0">
                <a:solidFill>
                  <a:schemeClr val="bg1"/>
                </a:solidFill>
                <a:latin typeface="宋体" panose="02010600030101010101" pitchFamily="2" charset="-122"/>
                <a:ea typeface="宋体" panose="02010600030101010101" pitchFamily="2" charset="-122"/>
              </a:rPr>
              <a:t>108</a:t>
            </a:r>
            <a:r>
              <a:rPr lang="zh-CN" altLang="en-US" sz="1400" b="1" dirty="0" smtClean="0">
                <a:solidFill>
                  <a:schemeClr val="bg1"/>
                </a:solidFill>
                <a:latin typeface="宋体" panose="02010600030101010101" pitchFamily="2" charset="-122"/>
                <a:ea typeface="宋体" panose="02010600030101010101" pitchFamily="2" charset="-122"/>
              </a:rPr>
              <a:t>室</a:t>
            </a:r>
            <a:endParaRPr lang="en-US" altLang="zh-CN" sz="1400" b="1" dirty="0" smtClean="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42680677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980728"/>
            <a:ext cx="8568952" cy="6048672"/>
          </a:xfrm>
        </p:spPr>
        <p:txBody>
          <a:bodyPr>
            <a:normAutofit fontScale="92500" lnSpcReduction="20000"/>
          </a:bodyPr>
          <a:lstStyle/>
          <a:p>
            <a:pPr marL="0" indent="0">
              <a:buNone/>
            </a:pPr>
            <a:r>
              <a:rPr lang="en-US" altLang="zh-CN" sz="3200" b="1" dirty="0" smtClean="0">
                <a:solidFill>
                  <a:schemeClr val="bg1"/>
                </a:solidFill>
                <a:latin typeface="宋体" panose="02010600030101010101" pitchFamily="2" charset="-122"/>
                <a:ea typeface="宋体" panose="02010600030101010101" pitchFamily="2" charset="-122"/>
              </a:rPr>
              <a:t>2.</a:t>
            </a:r>
            <a:r>
              <a:rPr lang="zh-CN" altLang="en-US" sz="3200" b="1" dirty="0" smtClean="0">
                <a:solidFill>
                  <a:schemeClr val="bg1"/>
                </a:solidFill>
                <a:latin typeface="宋体" panose="02010600030101010101" pitchFamily="2" charset="-122"/>
                <a:ea typeface="宋体" panose="02010600030101010101" pitchFamily="2" charset="-122"/>
              </a:rPr>
              <a:t>课程相关</a:t>
            </a:r>
            <a:endParaRPr lang="en-US" altLang="zh-CN" sz="3200"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课程类型</a:t>
            </a: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必修、限选：</a:t>
            </a:r>
            <a:r>
              <a:rPr lang="en-US" altLang="zh-CN" b="1" dirty="0" smtClean="0">
                <a:solidFill>
                  <a:schemeClr val="bg1"/>
                </a:solidFill>
                <a:latin typeface="宋体" panose="02010600030101010101" pitchFamily="2" charset="-122"/>
                <a:ea typeface="宋体" panose="02010600030101010101" pitchFamily="2" charset="-122"/>
              </a:rPr>
              <a:t>70</a:t>
            </a:r>
            <a:r>
              <a:rPr lang="zh-CN" altLang="en-US" b="1" dirty="0" smtClean="0">
                <a:solidFill>
                  <a:schemeClr val="bg1"/>
                </a:solidFill>
                <a:latin typeface="宋体" panose="02010600030101010101" pitchFamily="2" charset="-122"/>
                <a:ea typeface="宋体" panose="02010600030101010101" pitchFamily="2" charset="-122"/>
              </a:rPr>
              <a:t>分及格</a:t>
            </a: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选修：</a:t>
            </a:r>
            <a:r>
              <a:rPr lang="en-US" altLang="zh-CN" b="1" dirty="0" smtClean="0">
                <a:solidFill>
                  <a:schemeClr val="bg1"/>
                </a:solidFill>
                <a:latin typeface="宋体" panose="02010600030101010101" pitchFamily="2" charset="-122"/>
                <a:ea typeface="宋体" panose="02010600030101010101" pitchFamily="2" charset="-122"/>
              </a:rPr>
              <a:t>60</a:t>
            </a:r>
            <a:r>
              <a:rPr lang="zh-CN" altLang="en-US" b="1" dirty="0" smtClean="0">
                <a:solidFill>
                  <a:schemeClr val="bg1"/>
                </a:solidFill>
                <a:latin typeface="宋体" panose="02010600030101010101" pitchFamily="2" charset="-122"/>
                <a:ea typeface="宋体" panose="02010600030101010101" pitchFamily="2" charset="-122"/>
              </a:rPr>
              <a:t>分及格</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硕士：高级别课程多修学分可抵低级别课程学分，但</a:t>
            </a:r>
            <a:r>
              <a:rPr lang="zh-CN" altLang="en-US" b="1" dirty="0" smtClean="0">
                <a:solidFill>
                  <a:srgbClr val="FFFF00"/>
                </a:solidFill>
                <a:latin typeface="宋体" panose="02010600030101010101" pitchFamily="2" charset="-122"/>
                <a:ea typeface="宋体" panose="02010600030101010101" pitchFamily="2" charset="-122"/>
              </a:rPr>
              <a:t>一门课程学分不能两用。</a:t>
            </a:r>
            <a:endParaRPr lang="en-US" altLang="zh-CN" b="1" dirty="0" smtClean="0">
              <a:solidFill>
                <a:srgbClr val="FFFF00"/>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zh-CN" sz="2100" b="1" dirty="0">
                <a:solidFill>
                  <a:srgbClr val="FFFF00"/>
                </a:solidFill>
                <a:latin typeface="宋体" panose="02010600030101010101" pitchFamily="2" charset="-122"/>
                <a:ea typeface="宋体" panose="02010600030101010101" pitchFamily="2" charset="-122"/>
              </a:rPr>
              <a:t>注意</a:t>
            </a:r>
            <a:r>
              <a:rPr lang="zh-CN" altLang="en-US" sz="2100" b="1" dirty="0">
                <a:solidFill>
                  <a:srgbClr val="FFFF00"/>
                </a:solidFill>
                <a:latin typeface="宋体" panose="02010600030101010101" pitchFamily="2" charset="-122"/>
                <a:ea typeface="宋体" panose="02010600030101010101" pitchFamily="2" charset="-122"/>
              </a:rPr>
              <a:t>事项</a:t>
            </a:r>
            <a:endParaRPr lang="en-US" altLang="zh-CN" sz="2100" b="1" dirty="0">
              <a:solidFill>
                <a:srgbClr val="FFFF00"/>
              </a:solidFill>
              <a:latin typeface="宋体" panose="02010600030101010101" pitchFamily="2" charset="-122"/>
              <a:ea typeface="宋体" panose="02010600030101010101" pitchFamily="2" charset="-122"/>
            </a:endParaRPr>
          </a:p>
          <a:p>
            <a:pPr marL="0" indent="0">
              <a:buNone/>
            </a:pPr>
            <a:r>
              <a:rPr lang="en-US" altLang="zh-CN" b="1" dirty="0">
                <a:solidFill>
                  <a:srgbClr val="FFFF00"/>
                </a:solidFill>
                <a:latin typeface="宋体" panose="02010600030101010101" pitchFamily="2" charset="-122"/>
                <a:ea typeface="宋体" panose="02010600030101010101" pitchFamily="2" charset="-122"/>
              </a:rPr>
              <a:t> </a:t>
            </a:r>
            <a:r>
              <a:rPr lang="en-US" altLang="zh-CN" b="1" dirty="0" smtClean="0">
                <a:solidFill>
                  <a:srgbClr val="FFFF00"/>
                </a:solidFill>
                <a:latin typeface="宋体" panose="02010600030101010101" pitchFamily="2" charset="-122"/>
                <a:ea typeface="宋体" panose="02010600030101010101" pitchFamily="2" charset="-122"/>
              </a:rPr>
              <a:t> </a:t>
            </a:r>
            <a:r>
              <a:rPr lang="en-US" altLang="zh-CN" b="1" dirty="0">
                <a:solidFill>
                  <a:srgbClr val="FFFF00"/>
                </a:solidFill>
                <a:latin typeface="宋体" panose="02010600030101010101" pitchFamily="2" charset="-122"/>
                <a:ea typeface="宋体" panose="02010600030101010101" pitchFamily="2" charset="-122"/>
              </a:rPr>
              <a:t>00</a:t>
            </a:r>
            <a:r>
              <a:rPr lang="zh-CN" altLang="en-US" b="1" dirty="0">
                <a:solidFill>
                  <a:srgbClr val="FFFF00"/>
                </a:solidFill>
                <a:latin typeface="宋体" panose="02010600030101010101" pitchFamily="2" charset="-122"/>
                <a:ea typeface="宋体" panose="02010600030101010101" pitchFamily="2" charset="-122"/>
              </a:rPr>
              <a:t>、</a:t>
            </a:r>
            <a:r>
              <a:rPr lang="en-US" altLang="zh-CN" b="1" dirty="0">
                <a:solidFill>
                  <a:srgbClr val="FFFF00"/>
                </a:solidFill>
                <a:latin typeface="宋体" panose="02010600030101010101" pitchFamily="2" charset="-122"/>
                <a:ea typeface="宋体" panose="02010600030101010101" pitchFamily="2" charset="-122"/>
              </a:rPr>
              <a:t>01</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a:solidFill>
                  <a:schemeClr val="bg1"/>
                </a:solidFill>
                <a:latin typeface="宋体" panose="02010600030101010101" pitchFamily="2" charset="-122"/>
                <a:ea typeface="宋体" panose="02010600030101010101" pitchFamily="2" charset="-122"/>
              </a:rPr>
              <a:t>02</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a:solidFill>
                  <a:schemeClr val="bg1"/>
                </a:solidFill>
                <a:latin typeface="宋体" panose="02010600030101010101" pitchFamily="2" charset="-122"/>
                <a:ea typeface="宋体" panose="02010600030101010101" pitchFamily="2" charset="-122"/>
              </a:rPr>
              <a:t>03</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a:solidFill>
                  <a:srgbClr val="FFFF00"/>
                </a:solidFill>
                <a:latin typeface="宋体" panose="02010600030101010101" pitchFamily="2" charset="-122"/>
                <a:ea typeface="宋体" panose="02010600030101010101" pitchFamily="2" charset="-122"/>
              </a:rPr>
              <a:t>04</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05</a:t>
            </a: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en-US" altLang="zh-CN" b="1" dirty="0">
                <a:solidFill>
                  <a:srgbClr val="FFFF00"/>
                </a:solidFill>
                <a:latin typeface="宋体" panose="02010600030101010101" pitchFamily="2" charset="-122"/>
                <a:ea typeface="宋体" panose="02010600030101010101" pitchFamily="2" charset="-122"/>
              </a:rPr>
              <a:t> </a:t>
            </a:r>
            <a:r>
              <a:rPr lang="en-US" altLang="zh-CN" b="1" dirty="0" smtClean="0">
                <a:solidFill>
                  <a:srgbClr val="FFFF00"/>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课程学分，以纸质教学计划中为准！</a:t>
            </a:r>
            <a:endParaRPr lang="zh-CN" altLang="zh-CN" b="1" dirty="0">
              <a:solidFill>
                <a:schemeClr val="bg1"/>
              </a:solidFill>
              <a:latin typeface="宋体" panose="02010600030101010101" pitchFamily="2" charset="-122"/>
              <a:ea typeface="宋体" panose="02010600030101010101" pitchFamily="2" charset="-122"/>
            </a:endParaRPr>
          </a:p>
          <a:p>
            <a:pPr marL="0" lvl="0" indent="0">
              <a:buNone/>
            </a:pPr>
            <a:r>
              <a:rPr lang="en-US" altLang="zh-CN" b="1" dirty="0">
                <a:solidFill>
                  <a:schemeClr val="bg1"/>
                </a:solidFill>
                <a:latin typeface="宋体" panose="02010600030101010101" pitchFamily="2" charset="-122"/>
                <a:ea typeface="宋体" panose="02010600030101010101" pitchFamily="2" charset="-122"/>
              </a:rPr>
              <a:t>  </a:t>
            </a:r>
            <a:r>
              <a:rPr lang="zh-CN" altLang="zh-CN" b="1" dirty="0" smtClean="0">
                <a:solidFill>
                  <a:schemeClr val="bg1"/>
                </a:solidFill>
                <a:latin typeface="宋体" panose="02010600030101010101" pitchFamily="2" charset="-122"/>
                <a:ea typeface="宋体" panose="02010600030101010101" pitchFamily="2" charset="-122"/>
              </a:rPr>
              <a:t>研究生</a:t>
            </a:r>
            <a:r>
              <a:rPr lang="zh-CN" altLang="zh-CN" b="1" dirty="0">
                <a:solidFill>
                  <a:schemeClr val="bg1"/>
                </a:solidFill>
                <a:latin typeface="宋体" panose="02010600030101010101" pitchFamily="2" charset="-122"/>
                <a:ea typeface="宋体" panose="02010600030101010101" pitchFamily="2" charset="-122"/>
              </a:rPr>
              <a:t>一学期</a:t>
            </a:r>
            <a:r>
              <a:rPr lang="zh-CN" altLang="zh-CN" b="1" dirty="0">
                <a:solidFill>
                  <a:srgbClr val="FFFF00"/>
                </a:solidFill>
                <a:latin typeface="宋体" panose="02010600030101010101" pitchFamily="2" charset="-122"/>
                <a:ea typeface="宋体" panose="02010600030101010101" pitchFamily="2" charset="-122"/>
              </a:rPr>
              <a:t>缺课三分之一以上</a:t>
            </a:r>
            <a:r>
              <a:rPr lang="zh-CN" altLang="zh-CN" b="1" dirty="0">
                <a:solidFill>
                  <a:schemeClr val="bg1"/>
                </a:solidFill>
                <a:latin typeface="宋体" panose="02010600030101010101" pitchFamily="2" charset="-122"/>
                <a:ea typeface="宋体" panose="02010600030101010101" pitchFamily="2" charset="-122"/>
              </a:rPr>
              <a:t>不能参加该课程的考核，</a:t>
            </a:r>
            <a:r>
              <a:rPr lang="zh-CN" altLang="zh-CN" b="1" dirty="0">
                <a:solidFill>
                  <a:srgbClr val="FFFF00"/>
                </a:solidFill>
                <a:latin typeface="宋体" panose="02010600030101010101" pitchFamily="2" charset="-122"/>
                <a:ea typeface="宋体" panose="02010600030101010101" pitchFamily="2" charset="-122"/>
              </a:rPr>
              <a:t>该门课程成绩以</a:t>
            </a:r>
            <a:r>
              <a:rPr lang="en-US" altLang="zh-CN" b="1" dirty="0">
                <a:solidFill>
                  <a:srgbClr val="FFFF00"/>
                </a:solidFill>
                <a:latin typeface="宋体" panose="02010600030101010101" pitchFamily="2" charset="-122"/>
                <a:ea typeface="宋体" panose="02010600030101010101" pitchFamily="2" charset="-122"/>
              </a:rPr>
              <a:t>0</a:t>
            </a:r>
            <a:r>
              <a:rPr lang="zh-CN" altLang="zh-CN" b="1" dirty="0">
                <a:solidFill>
                  <a:srgbClr val="FFFF00"/>
                </a:solidFill>
                <a:latin typeface="宋体" panose="02010600030101010101" pitchFamily="2" charset="-122"/>
                <a:ea typeface="宋体" panose="02010600030101010101" pitchFamily="2" charset="-122"/>
              </a:rPr>
              <a:t>分计</a:t>
            </a:r>
            <a:r>
              <a:rPr lang="zh-CN" altLang="zh-CN" b="1" dirty="0">
                <a:solidFill>
                  <a:schemeClr val="bg1"/>
                </a:solidFill>
                <a:latin typeface="宋体" panose="02010600030101010101" pitchFamily="2" charset="-122"/>
                <a:ea typeface="宋体" panose="02010600030101010101" pitchFamily="2" charset="-122"/>
              </a:rPr>
              <a:t>。研究生因故不能参加课程考核，应在考试前填写《北京大学研究生课程缓考申请表》。</a:t>
            </a:r>
            <a:r>
              <a:rPr lang="zh-CN" altLang="zh-CN" b="1" dirty="0">
                <a:solidFill>
                  <a:srgbClr val="FFFF00"/>
                </a:solidFill>
                <a:latin typeface="宋体" panose="02010600030101010101" pitchFamily="2" charset="-122"/>
                <a:ea typeface="宋体" panose="02010600030101010101" pitchFamily="2" charset="-122"/>
              </a:rPr>
              <a:t>因病申请缓考须另附校医院证明，因事一般不能申请缓考</a:t>
            </a:r>
            <a:r>
              <a:rPr lang="zh-CN" altLang="zh-CN" b="1" dirty="0">
                <a:solidFill>
                  <a:schemeClr val="bg1"/>
                </a:solidFill>
                <a:latin typeface="宋体" panose="02010600030101010101" pitchFamily="2" charset="-122"/>
                <a:ea typeface="宋体" panose="02010600030101010101" pitchFamily="2" charset="-122"/>
              </a:rPr>
              <a:t>。缓考申请必须在考核前提交，并经任课老师同意和学生所在学院主管负责人批准；全校性公共课经研究生院培养办公室批准。</a:t>
            </a:r>
            <a:r>
              <a:rPr lang="zh-CN" altLang="zh-CN" b="1" dirty="0">
                <a:solidFill>
                  <a:srgbClr val="FFFF00"/>
                </a:solidFill>
                <a:latin typeface="宋体" panose="02010600030101010101" pitchFamily="2" charset="-122"/>
                <a:ea typeface="宋体" panose="02010600030101010101" pitchFamily="2" charset="-122"/>
              </a:rPr>
              <a:t>获准缓考的研究生只能参加下一次该门课程的考核。</a:t>
            </a:r>
            <a:r>
              <a:rPr lang="zh-CN" altLang="zh-CN" b="1" dirty="0">
                <a:solidFill>
                  <a:schemeClr val="bg1"/>
                </a:solidFill>
                <a:latin typeface="宋体" panose="02010600030101010101" pitchFamily="2" charset="-122"/>
                <a:ea typeface="宋体" panose="02010600030101010101" pitchFamily="2" charset="-122"/>
              </a:rPr>
              <a:t>学校不另行安排研究生补考和缓考事宜。</a:t>
            </a:r>
          </a:p>
          <a:p>
            <a:pPr marL="0" lv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zh-CN" b="1" dirty="0" smtClean="0">
                <a:solidFill>
                  <a:schemeClr val="bg1"/>
                </a:solidFill>
                <a:latin typeface="宋体" panose="02010600030101010101" pitchFamily="2" charset="-122"/>
                <a:ea typeface="宋体" panose="02010600030101010101" pitchFamily="2" charset="-122"/>
              </a:rPr>
              <a:t>研究生</a:t>
            </a:r>
            <a:r>
              <a:rPr lang="zh-CN" altLang="zh-CN" b="1" dirty="0">
                <a:solidFill>
                  <a:schemeClr val="bg1"/>
                </a:solidFill>
                <a:latin typeface="宋体" panose="02010600030101010101" pitchFamily="2" charset="-122"/>
                <a:ea typeface="宋体" panose="02010600030101010101" pitchFamily="2" charset="-122"/>
              </a:rPr>
              <a:t>课程考核成绩不合格，必修课必须重新学习，选修课一般应重新学习，经导师同意，也可改修其他选修课程</a:t>
            </a:r>
            <a:r>
              <a:rPr lang="zh-CN" altLang="zh-CN" b="1" dirty="0" smtClean="0">
                <a:solidFill>
                  <a:schemeClr val="bg1"/>
                </a:solidFill>
                <a:latin typeface="宋体" panose="02010600030101010101" pitchFamily="2" charset="-122"/>
                <a:ea typeface="宋体" panose="02010600030101010101" pitchFamily="2" charset="-122"/>
              </a:rPr>
              <a:t>。</a:t>
            </a:r>
            <a:endParaRPr lang="en-US" altLang="zh-CN" b="1" dirty="0" smtClean="0">
              <a:solidFill>
                <a:schemeClr val="bg1"/>
              </a:solidFill>
              <a:latin typeface="宋体" panose="02010600030101010101" pitchFamily="2" charset="-122"/>
              <a:ea typeface="宋体" panose="02010600030101010101" pitchFamily="2" charset="-122"/>
            </a:endParaRPr>
          </a:p>
          <a:p>
            <a:pPr marL="0" lvl="0" indent="0">
              <a:buNone/>
            </a:pPr>
            <a:r>
              <a:rPr lang="zh-CN" altLang="en-US"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rgbClr val="FFFF00"/>
                </a:solidFill>
                <a:latin typeface="宋体" panose="02010600030101010101" pitchFamily="2" charset="-122"/>
                <a:ea typeface="宋体" panose="02010600030101010101" pitchFamily="2" charset="-122"/>
              </a:rPr>
              <a:t>研究生</a:t>
            </a:r>
            <a:r>
              <a:rPr lang="zh-CN" altLang="en-US" b="1" dirty="0">
                <a:solidFill>
                  <a:srgbClr val="FFFF00"/>
                </a:solidFill>
                <a:latin typeface="宋体" panose="02010600030101010101" pitchFamily="2" charset="-122"/>
                <a:ea typeface="宋体" panose="02010600030101010101" pitchFamily="2" charset="-122"/>
              </a:rPr>
              <a:t>已选的课程，未按教师要求完成教学环节或未参加考试的，成绩以“</a:t>
            </a:r>
            <a:r>
              <a:rPr lang="en-US" altLang="zh-CN" b="1" dirty="0">
                <a:solidFill>
                  <a:srgbClr val="FFFF00"/>
                </a:solidFill>
                <a:latin typeface="宋体" panose="02010600030101010101" pitchFamily="2" charset="-122"/>
                <a:ea typeface="宋体" panose="02010600030101010101" pitchFamily="2" charset="-122"/>
              </a:rPr>
              <a:t>0”</a:t>
            </a:r>
            <a:r>
              <a:rPr lang="zh-CN" altLang="en-US" b="1" dirty="0">
                <a:solidFill>
                  <a:srgbClr val="FFFF00"/>
                </a:solidFill>
                <a:latin typeface="宋体" panose="02010600030101010101" pitchFamily="2" charset="-122"/>
                <a:ea typeface="宋体" panose="02010600030101010101" pitchFamily="2" charset="-122"/>
              </a:rPr>
              <a:t>分记；未选上而参加旁听的课程，成绩不予登录。</a:t>
            </a:r>
            <a:endParaRPr lang="zh-CN" altLang="zh-CN" b="1" dirty="0">
              <a:solidFill>
                <a:srgbClr val="FFFF00"/>
              </a:solidFill>
              <a:latin typeface="宋体" panose="02010600030101010101" pitchFamily="2" charset="-122"/>
              <a:ea typeface="宋体" panose="02010600030101010101" pitchFamily="2" charset="-122"/>
            </a:endParaRPr>
          </a:p>
          <a:p>
            <a:pPr marL="0" lvl="0" indent="0">
              <a:buNone/>
            </a:pPr>
            <a:r>
              <a:rPr lang="en-US" altLang="zh-CN" b="1" dirty="0" smtClean="0">
                <a:solidFill>
                  <a:schemeClr val="bg1"/>
                </a:solidFill>
                <a:latin typeface="宋体" panose="02010600030101010101" pitchFamily="2" charset="-122"/>
                <a:ea typeface="宋体" panose="02010600030101010101" pitchFamily="2" charset="-122"/>
              </a:rPr>
              <a:t>  </a:t>
            </a:r>
            <a:r>
              <a:rPr lang="zh-CN" altLang="zh-CN" b="1" dirty="0" smtClean="0">
                <a:solidFill>
                  <a:srgbClr val="FFFF00"/>
                </a:solidFill>
                <a:latin typeface="宋体" panose="02010600030101010101" pitchFamily="2" charset="-122"/>
                <a:ea typeface="宋体" panose="02010600030101010101" pitchFamily="2" charset="-122"/>
              </a:rPr>
              <a:t>学术</a:t>
            </a:r>
            <a:r>
              <a:rPr lang="zh-CN" altLang="zh-CN" b="1" dirty="0">
                <a:solidFill>
                  <a:srgbClr val="FFFF00"/>
                </a:solidFill>
                <a:latin typeface="宋体" panose="02010600030101010101" pitchFamily="2" charset="-122"/>
                <a:ea typeface="宋体" panose="02010600030101010101" pitchFamily="2" charset="-122"/>
              </a:rPr>
              <a:t>规范</a:t>
            </a:r>
            <a:r>
              <a:rPr lang="zh-CN" altLang="zh-CN" b="1" dirty="0">
                <a:solidFill>
                  <a:schemeClr val="bg1"/>
                </a:solidFill>
                <a:latin typeface="宋体" panose="02010600030101010101" pitchFamily="2" charset="-122"/>
                <a:ea typeface="宋体" panose="02010600030101010101" pitchFamily="2" charset="-122"/>
              </a:rPr>
              <a:t>：期末论文一稿二投。按规定：平时作业或期末论文有剽窃、抄袭行为的，视情节轻重，给予记过及记过以上</a:t>
            </a:r>
            <a:r>
              <a:rPr lang="zh-CN" altLang="zh-CN" b="1" dirty="0" smtClean="0">
                <a:solidFill>
                  <a:schemeClr val="bg1"/>
                </a:solidFill>
                <a:latin typeface="宋体" panose="02010600030101010101" pitchFamily="2" charset="-122"/>
                <a:ea typeface="宋体" panose="02010600030101010101" pitchFamily="2" charset="-122"/>
              </a:rPr>
              <a:t>处分</a:t>
            </a:r>
            <a:r>
              <a:rPr lang="zh-CN" altLang="en-US" b="1" dirty="0" smtClean="0">
                <a:solidFill>
                  <a:schemeClr val="bg1"/>
                </a:solidFill>
                <a:latin typeface="宋体" panose="02010600030101010101" pitchFamily="2" charset="-122"/>
                <a:ea typeface="宋体" panose="02010600030101010101" pitchFamily="2" charset="-122"/>
              </a:rPr>
              <a:t>，该门课程以“</a:t>
            </a:r>
            <a:r>
              <a:rPr lang="en-US" altLang="zh-CN" b="1" dirty="0" smtClean="0">
                <a:solidFill>
                  <a:schemeClr val="bg1"/>
                </a:solidFill>
                <a:latin typeface="宋体" panose="02010600030101010101" pitchFamily="2" charset="-122"/>
                <a:ea typeface="宋体" panose="02010600030101010101" pitchFamily="2" charset="-122"/>
              </a:rPr>
              <a:t>0</a:t>
            </a:r>
            <a:r>
              <a:rPr lang="zh-CN" altLang="en-US" b="1" dirty="0" smtClean="0">
                <a:solidFill>
                  <a:schemeClr val="bg1"/>
                </a:solidFill>
                <a:latin typeface="宋体" panose="02010600030101010101" pitchFamily="2" charset="-122"/>
                <a:ea typeface="宋体" panose="02010600030101010101" pitchFamily="2" charset="-122"/>
              </a:rPr>
              <a:t>”分计</a:t>
            </a:r>
            <a:r>
              <a:rPr lang="zh-CN" altLang="zh-CN" b="1" dirty="0" smtClean="0">
                <a:solidFill>
                  <a:schemeClr val="bg1"/>
                </a:solidFill>
                <a:latin typeface="宋体" panose="02010600030101010101" pitchFamily="2" charset="-122"/>
                <a:ea typeface="宋体" panose="02010600030101010101" pitchFamily="2" charset="-122"/>
              </a:rPr>
              <a:t>。</a:t>
            </a:r>
            <a:endParaRPr lang="zh-CN" altLang="zh-CN" b="1" dirty="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endParaRPr lang="en-US" altLang="zh-CN" b="1" dirty="0">
              <a:solidFill>
                <a:schemeClr val="bg1"/>
              </a:solidFill>
              <a:latin typeface="宋体" panose="02010600030101010101" pitchFamily="2" charset="-122"/>
              <a:ea typeface="宋体" panose="02010600030101010101" pitchFamily="2" charset="-122"/>
            </a:endParaRPr>
          </a:p>
          <a:p>
            <a:endParaRPr lang="zh-CN" altLang="en-US" dirty="0"/>
          </a:p>
        </p:txBody>
      </p:sp>
    </p:spTree>
    <p:extLst>
      <p:ext uri="{BB962C8B-B14F-4D97-AF65-F5344CB8AC3E}">
        <p14:creationId xmlns:p14="http://schemas.microsoft.com/office/powerpoint/2010/main" val="23452862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9552" y="332656"/>
            <a:ext cx="8215064" cy="6207968"/>
          </a:xfrm>
        </p:spPr>
        <p:txBody>
          <a:bodyPr>
            <a:normAutofit/>
          </a:bodyPr>
          <a:lstStyle/>
          <a:p>
            <a:pPr marL="0" indent="0">
              <a:buNone/>
            </a:pPr>
            <a:r>
              <a:rPr lang="en-US" altLang="zh-CN" sz="3200" b="1" dirty="0" smtClean="0">
                <a:solidFill>
                  <a:schemeClr val="bg1"/>
                </a:solidFill>
                <a:latin typeface="宋体" panose="02010600030101010101" pitchFamily="2" charset="-122"/>
                <a:ea typeface="宋体" panose="02010600030101010101" pitchFamily="2" charset="-122"/>
              </a:rPr>
              <a:t>3.</a:t>
            </a:r>
            <a:r>
              <a:rPr lang="zh-CN" altLang="en-US" sz="3200" b="1" dirty="0" smtClean="0">
                <a:solidFill>
                  <a:schemeClr val="bg1"/>
                </a:solidFill>
                <a:latin typeface="宋体" panose="02010600030101010101" pitchFamily="2" charset="-122"/>
                <a:ea typeface="宋体" panose="02010600030101010101" pitchFamily="2" charset="-122"/>
              </a:rPr>
              <a:t>学籍异动</a:t>
            </a:r>
            <a:endParaRPr lang="en-US" altLang="zh-CN" sz="3200"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异</a:t>
            </a:r>
            <a:r>
              <a:rPr lang="zh-CN" altLang="en-US" b="1" dirty="0">
                <a:solidFill>
                  <a:srgbClr val="FFFF00"/>
                </a:solidFill>
                <a:latin typeface="宋体" panose="02010600030101010101" pitchFamily="2" charset="-122"/>
                <a:ea typeface="宋体" panose="02010600030101010101" pitchFamily="2" charset="-122"/>
              </a:rPr>
              <a:t>动</a:t>
            </a:r>
            <a:r>
              <a:rPr lang="zh-CN" altLang="en-US" b="1" dirty="0" smtClean="0">
                <a:solidFill>
                  <a:srgbClr val="FFFF00"/>
                </a:solidFill>
                <a:latin typeface="宋体" panose="02010600030101010101" pitchFamily="2" charset="-122"/>
                <a:ea typeface="宋体" panose="02010600030101010101" pitchFamily="2" charset="-122"/>
              </a:rPr>
              <a:t>类型</a:t>
            </a: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保留入学、恢复入学、休学、停学、复学、自动退学、延长学习年限、提前毕业、硕转博等。</a:t>
            </a:r>
            <a:endParaRPr lang="en-US" altLang="zh-CN" b="1" dirty="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办理程序</a:t>
            </a: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登录“校内门户”→点击“业务办理” →选择“研究生院” → 在“培养办学籍”栏内找到“填写学籍异动申请” → 根据实际情况，选择异动类型 → 填写相关信息 → 提交申请 →</a:t>
            </a:r>
            <a:r>
              <a:rPr lang="zh-CN" altLang="en-US" b="1" dirty="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打印审批表 → 按顺序办理各项签字、盖章 → 到研究生院（新太阳学生中心</a:t>
            </a:r>
            <a:r>
              <a:rPr lang="en-US" altLang="zh-CN" b="1" dirty="0" smtClean="0">
                <a:solidFill>
                  <a:schemeClr val="bg1"/>
                </a:solidFill>
                <a:latin typeface="宋体" panose="02010600030101010101" pitchFamily="2" charset="-122"/>
                <a:ea typeface="宋体" panose="02010600030101010101" pitchFamily="2" charset="-122"/>
              </a:rPr>
              <a:t>419</a:t>
            </a:r>
            <a:r>
              <a:rPr lang="zh-CN" altLang="en-US" b="1" dirty="0" smtClean="0">
                <a:solidFill>
                  <a:schemeClr val="bg1"/>
                </a:solidFill>
                <a:latin typeface="宋体" panose="02010600030101010101" pitchFamily="2" charset="-122"/>
                <a:ea typeface="宋体" panose="02010600030101010101" pitchFamily="2" charset="-122"/>
              </a:rPr>
              <a:t>）办理相关手续。</a:t>
            </a: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适用情况及注意事项</a:t>
            </a: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详见</a:t>
            </a:r>
            <a:r>
              <a:rPr lang="en-US" altLang="zh-CN" b="1" dirty="0" smtClean="0">
                <a:solidFill>
                  <a:schemeClr val="bg1"/>
                </a:solidFill>
                <a:latin typeface="宋体" panose="02010600030101010101" pitchFamily="2" charset="-122"/>
                <a:ea typeface="宋体" panose="02010600030101010101" pitchFamily="2" charset="-122"/>
              </a:rPr>
              <a:t>《</a:t>
            </a:r>
            <a:r>
              <a:rPr lang="zh-CN" altLang="en-US" b="1" dirty="0" smtClean="0">
                <a:solidFill>
                  <a:schemeClr val="bg1"/>
                </a:solidFill>
                <a:latin typeface="宋体" panose="02010600030101010101" pitchFamily="2" charset="-122"/>
                <a:ea typeface="宋体" panose="02010600030101010101" pitchFamily="2" charset="-122"/>
              </a:rPr>
              <a:t>北京大学研究生学籍事务办理指南</a:t>
            </a:r>
            <a:r>
              <a:rPr lang="en-US" altLang="zh-CN" b="1" dirty="0" smtClean="0">
                <a:solidFill>
                  <a:schemeClr val="bg1"/>
                </a:solidFill>
                <a:latin typeface="宋体" panose="02010600030101010101" pitchFamily="2" charset="-122"/>
                <a:ea typeface="宋体" panose="02010600030101010101" pitchFamily="2" charset="-122"/>
              </a:rPr>
              <a:t>》</a:t>
            </a: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2016</a:t>
            </a:r>
            <a:r>
              <a:rPr lang="zh-CN" altLang="en-US" b="1" dirty="0" smtClean="0">
                <a:solidFill>
                  <a:schemeClr val="bg1"/>
                </a:solidFill>
                <a:latin typeface="宋体" panose="02010600030101010101" pitchFamily="2" charset="-122"/>
                <a:ea typeface="宋体" panose="02010600030101010101" pitchFamily="2" charset="-122"/>
              </a:rPr>
              <a:t>版）</a:t>
            </a:r>
            <a:r>
              <a:rPr lang="en-US" altLang="zh-CN" b="1" dirty="0" smtClean="0">
                <a:solidFill>
                  <a:schemeClr val="bg1"/>
                </a:solidFill>
                <a:latin typeface="宋体" panose="02010600030101010101" pitchFamily="2" charset="-122"/>
                <a:ea typeface="宋体" panose="02010600030101010101" pitchFamily="2" charset="-122"/>
              </a:rPr>
              <a:t>P11-14</a:t>
            </a: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endParaRPr lang="en-US" altLang="zh-CN" b="1" dirty="0">
              <a:solidFill>
                <a:schemeClr val="bg1"/>
              </a:solidFill>
              <a:latin typeface="宋体" panose="02010600030101010101" pitchFamily="2" charset="-122"/>
              <a:ea typeface="宋体" panose="02010600030101010101" pitchFamily="2" charset="-122"/>
            </a:endParaRPr>
          </a:p>
          <a:p>
            <a:endParaRPr lang="zh-CN" altLang="en-US" dirty="0"/>
          </a:p>
        </p:txBody>
      </p:sp>
    </p:spTree>
    <p:extLst>
      <p:ext uri="{BB962C8B-B14F-4D97-AF65-F5344CB8AC3E}">
        <p14:creationId xmlns:p14="http://schemas.microsoft.com/office/powerpoint/2010/main" val="2255674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332656"/>
            <a:ext cx="7123080" cy="864096"/>
          </a:xfrm>
        </p:spPr>
        <p:txBody>
          <a:bodyPr>
            <a:normAutofit/>
          </a:bodyPr>
          <a:lstStyle/>
          <a:p>
            <a:pPr algn="ctr"/>
            <a:r>
              <a:rPr lang="zh-CN" altLang="en-US" sz="4800" b="1" dirty="0" smtClean="0">
                <a:solidFill>
                  <a:schemeClr val="bg1"/>
                </a:solidFill>
                <a:latin typeface="华文彩云" panose="02010800040101010101" pitchFamily="2" charset="-122"/>
                <a:ea typeface="华文彩云" panose="02010800040101010101" pitchFamily="2" charset="-122"/>
              </a:rPr>
              <a:t>袋中材料</a:t>
            </a:r>
            <a:endParaRPr lang="zh-CN" altLang="en-US" sz="4800" b="1" dirty="0">
              <a:solidFill>
                <a:schemeClr val="bg1"/>
              </a:solidFill>
              <a:latin typeface="华文彩云" panose="02010800040101010101" pitchFamily="2" charset="-122"/>
              <a:ea typeface="华文彩云" panose="02010800040101010101" pitchFamily="2" charset="-122"/>
            </a:endParaRPr>
          </a:p>
        </p:txBody>
      </p:sp>
      <p:sp>
        <p:nvSpPr>
          <p:cNvPr id="4" name="内容占位符 3"/>
          <p:cNvSpPr>
            <a:spLocks noGrp="1"/>
          </p:cNvSpPr>
          <p:nvPr>
            <p:ph sz="half" idx="13"/>
          </p:nvPr>
        </p:nvSpPr>
        <p:spPr>
          <a:xfrm>
            <a:off x="5004048" y="1285993"/>
            <a:ext cx="3653135" cy="5400600"/>
          </a:xfrm>
        </p:spPr>
        <p:txBody>
          <a:bodyPr>
            <a:normAutofit/>
          </a:bodyPr>
          <a:lstStyle/>
          <a:p>
            <a:pPr marL="0" indent="0" algn="ctr">
              <a:buNone/>
            </a:pPr>
            <a:r>
              <a:rPr lang="zh-CN" altLang="en-US" sz="4000" b="1" dirty="0" smtClean="0">
                <a:solidFill>
                  <a:schemeClr val="bg1"/>
                </a:solidFill>
                <a:latin typeface="宋体" panose="02010600030101010101" pitchFamily="2" charset="-122"/>
                <a:ea typeface="宋体" panose="02010600030101010101" pitchFamily="2" charset="-122"/>
              </a:rPr>
              <a:t>法学博士</a:t>
            </a:r>
            <a:endParaRPr lang="en-US" altLang="zh-CN" sz="3200" b="1" dirty="0" smtClean="0">
              <a:solidFill>
                <a:schemeClr val="bg1"/>
              </a:solidFill>
              <a:latin typeface="宋体" panose="02010600030101010101" pitchFamily="2" charset="-122"/>
              <a:ea typeface="宋体" panose="02010600030101010101" pitchFamily="2" charset="-122"/>
            </a:endParaRPr>
          </a:p>
          <a:p>
            <a:r>
              <a:rPr lang="en-US" altLang="zh-CN"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1.</a:t>
            </a:r>
            <a:r>
              <a:rPr lang="zh-CN" altLang="en-US"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北京大学研究生手册</a:t>
            </a:r>
            <a:r>
              <a:rPr lang="en-US" altLang="zh-CN"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2016</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年</a:t>
            </a:r>
            <a:r>
              <a:rPr lang="zh-CN" altLang="en-US"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版</a:t>
            </a:r>
            <a:r>
              <a:rPr lang="en-US" altLang="zh-CN"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2.</a:t>
            </a:r>
            <a:r>
              <a:rPr lang="zh-CN" altLang="en-US"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北京大学研究生学籍事务办理指南</a:t>
            </a:r>
            <a:r>
              <a:rPr lang="en-US" altLang="zh-CN"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2016</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年</a:t>
            </a:r>
            <a:r>
              <a:rPr lang="zh-CN" altLang="en-US"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版</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3.</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北京大学法学院法学博士</a:t>
            </a:r>
            <a:r>
              <a:rPr lang="zh-CN" altLang="en-US"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教学指导手册</a:t>
            </a:r>
            <a:r>
              <a:rPr lang="en-US" altLang="zh-CN"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2016</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级</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4.</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学生证</a:t>
            </a:r>
            <a:r>
              <a:rPr lang="en-US" altLang="zh-CN"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5.</a:t>
            </a:r>
            <a:r>
              <a:rPr lang="zh-CN" altLang="en-US" sz="2000" b="1" dirty="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校徽</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endPar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endParaRPr>
          </a:p>
          <a:p>
            <a:pPr marL="0" indent="0">
              <a:buNone/>
            </a:pPr>
            <a:endParaRPr lang="en-US" altLang="zh-CN" sz="2000" dirty="0" smtClean="0"/>
          </a:p>
          <a:p>
            <a:endParaRPr lang="en-US" altLang="zh-CN" dirty="0"/>
          </a:p>
          <a:p>
            <a:endParaRPr lang="zh-CN" altLang="en-US" dirty="0"/>
          </a:p>
        </p:txBody>
      </p:sp>
      <p:sp>
        <p:nvSpPr>
          <p:cNvPr id="3" name="内容占位符 2"/>
          <p:cNvSpPr>
            <a:spLocks noGrp="1"/>
          </p:cNvSpPr>
          <p:nvPr>
            <p:ph sz="quarter" idx="4"/>
          </p:nvPr>
        </p:nvSpPr>
        <p:spPr>
          <a:xfrm>
            <a:off x="755576" y="1285993"/>
            <a:ext cx="3672408" cy="5184576"/>
          </a:xfrm>
        </p:spPr>
        <p:txBody>
          <a:bodyPr>
            <a:normAutofit/>
          </a:bodyPr>
          <a:lstStyle/>
          <a:p>
            <a:pPr marL="0" indent="0" algn="ctr">
              <a:buNone/>
            </a:pPr>
            <a:r>
              <a:rPr lang="zh-CN" altLang="en-US" sz="4000" b="1" dirty="0">
                <a:solidFill>
                  <a:schemeClr val="bg1"/>
                </a:solidFill>
                <a:latin typeface="宋体" panose="02010600030101010101" pitchFamily="2" charset="-122"/>
                <a:ea typeface="宋体" panose="02010600030101010101" pitchFamily="2" charset="-122"/>
              </a:rPr>
              <a:t>法学硕士</a:t>
            </a:r>
            <a:endParaRPr lang="en-US" altLang="zh-CN" sz="4000" b="1" dirty="0">
              <a:solidFill>
                <a:schemeClr val="bg1"/>
              </a:solidFill>
              <a:latin typeface="宋体" panose="02010600030101010101" pitchFamily="2" charset="-122"/>
              <a:ea typeface="宋体" panose="02010600030101010101" pitchFamily="2" charset="-122"/>
            </a:endParaRP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1.</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北京大学研究生手册</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(2016</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年版</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2.</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北京大学研究生学籍事务办理指南</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(2016</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年版</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3.</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北京大学法学院法学硕士教学指导手册</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(2016</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级</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4.</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北京大学法学院法学硕士学习计划表</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5.</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学生证</a:t>
            </a:r>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a:t>
            </a:r>
          </a:p>
          <a:p>
            <a:r>
              <a:rPr lang="en-US" altLang="zh-CN"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6.</a:t>
            </a:r>
            <a:r>
              <a:rPr lang="zh-CN" altLang="en-US" sz="2000"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rPr>
              <a:t>校徽。</a:t>
            </a:r>
            <a:endParaRPr lang="en-US" altLang="zh-CN" b="1" dirty="0" smtClean="0">
              <a:solidFill>
                <a:schemeClr val="bg1"/>
              </a:solidFill>
              <a:effectLst>
                <a:outerShdw blurRad="38100" dist="38100" dir="2700000" algn="tl">
                  <a:srgbClr val="000000">
                    <a:alpha val="43137"/>
                  </a:srgbClr>
                </a:outerShdw>
              </a:effectLst>
              <a:latin typeface="仿宋" panose="02010609060101010101" pitchFamily="49" charset="-122"/>
              <a:ea typeface="仿宋" panose="02010609060101010101" pitchFamily="49" charset="-122"/>
            </a:endParaRPr>
          </a:p>
          <a:p>
            <a:pPr marL="0" indent="0">
              <a:buNone/>
            </a:pPr>
            <a:endParaRPr lang="en-US" altLang="zh-CN" sz="2000" dirty="0" smtClean="0">
              <a:solidFill>
                <a:schemeClr val="bg1"/>
              </a:solidFill>
            </a:endParaRPr>
          </a:p>
        </p:txBody>
      </p:sp>
    </p:spTree>
    <p:extLst>
      <p:ext uri="{BB962C8B-B14F-4D97-AF65-F5344CB8AC3E}">
        <p14:creationId xmlns:p14="http://schemas.microsoft.com/office/powerpoint/2010/main" val="1062750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533400"/>
            <a:ext cx="8496944" cy="4767808"/>
          </a:xfrm>
        </p:spPr>
        <p:txBody>
          <a:bodyPr/>
          <a:lstStyle/>
          <a:p>
            <a:pPr marL="0" indent="0">
              <a:buNone/>
            </a:pPr>
            <a:r>
              <a:rPr lang="en-US" altLang="zh-CN" sz="3200" b="1" dirty="0" smtClean="0">
                <a:solidFill>
                  <a:schemeClr val="bg1"/>
                </a:solidFill>
                <a:latin typeface="宋体" panose="02010600030101010101" pitchFamily="2" charset="-122"/>
                <a:ea typeface="宋体" panose="02010600030101010101" pitchFamily="2" charset="-122"/>
              </a:rPr>
              <a:t>4.</a:t>
            </a:r>
            <a:r>
              <a:rPr lang="zh-CN" altLang="en-US" sz="3200" b="1" dirty="0" smtClean="0">
                <a:solidFill>
                  <a:schemeClr val="bg1"/>
                </a:solidFill>
                <a:latin typeface="宋体" panose="02010600030101010101" pitchFamily="2" charset="-122"/>
                <a:ea typeface="宋体" panose="02010600030101010101" pitchFamily="2" charset="-122"/>
              </a:rPr>
              <a:t>奖助项目</a:t>
            </a:r>
            <a:endParaRPr lang="en-US" altLang="zh-CN" sz="3200"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种类</a:t>
            </a: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北大</a:t>
            </a:r>
            <a:r>
              <a:rPr lang="zh-CN" altLang="en-US" b="1" dirty="0">
                <a:solidFill>
                  <a:schemeClr val="bg1"/>
                </a:solidFill>
                <a:latin typeface="宋体" panose="02010600030101010101" pitchFamily="2" charset="-122"/>
                <a:ea typeface="宋体" panose="02010600030101010101" pitchFamily="2" charset="-122"/>
              </a:rPr>
              <a:t>学业奖学金、专项学业</a:t>
            </a:r>
            <a:r>
              <a:rPr lang="zh-CN" altLang="en-US" b="1" dirty="0" smtClean="0">
                <a:solidFill>
                  <a:schemeClr val="bg1"/>
                </a:solidFill>
                <a:latin typeface="宋体" panose="02010600030101010101" pitchFamily="2" charset="-122"/>
                <a:ea typeface="宋体" panose="02010600030101010101" pitchFamily="2" charset="-122"/>
              </a:rPr>
              <a:t>奖学金、校长奖学金、才斋奖学金、翁洪武原创科研基金、</a:t>
            </a:r>
            <a:r>
              <a:rPr lang="zh-CN" altLang="en-US" b="1" u="sng" dirty="0" smtClean="0">
                <a:solidFill>
                  <a:schemeClr val="bg1"/>
                </a:solidFill>
                <a:latin typeface="宋体" panose="02010600030101010101" pitchFamily="2" charset="-122"/>
                <a:ea typeface="宋体" panose="02010600030101010101" pitchFamily="2" charset="-122"/>
              </a:rPr>
              <a:t>王文忠</a:t>
            </a:r>
            <a:r>
              <a:rPr lang="en-US" altLang="zh-CN" b="1" u="sng" dirty="0" smtClean="0">
                <a:solidFill>
                  <a:schemeClr val="bg1"/>
                </a:solidFill>
                <a:latin typeface="宋体" panose="02010600030101010101" pitchFamily="2" charset="-122"/>
                <a:ea typeface="宋体" panose="02010600030101010101" pitchFamily="2" charset="-122"/>
              </a:rPr>
              <a:t>-</a:t>
            </a:r>
            <a:r>
              <a:rPr lang="zh-CN" altLang="en-US" b="1" u="sng" dirty="0" smtClean="0">
                <a:solidFill>
                  <a:schemeClr val="bg1"/>
                </a:solidFill>
                <a:latin typeface="宋体" panose="02010600030101010101" pitchFamily="2" charset="-122"/>
                <a:ea typeface="宋体" panose="02010600030101010101" pitchFamily="2" charset="-122"/>
              </a:rPr>
              <a:t>王天成奖学金、闳材奖学金、科学实践创新奖</a:t>
            </a:r>
            <a:endParaRPr lang="en-US" altLang="zh-CN" b="1" u="sng"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助教、学术交流基金</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国家公派留学、博士生短期出国（境）研究项目</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评选规则</a:t>
            </a: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en-US" altLang="zh-CN" b="1" dirty="0" smtClean="0">
                <a:solidFill>
                  <a:srgbClr val="FFFF00"/>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关注研究生院、法学院、校内门户通知</a:t>
            </a:r>
            <a:endParaRPr lang="en-US" altLang="zh-CN" b="1" dirty="0">
              <a:solidFill>
                <a:schemeClr val="bg1"/>
              </a:solidFill>
              <a:latin typeface="宋体" panose="02010600030101010101" pitchFamily="2" charset="-122"/>
              <a:ea typeface="宋体" panose="02010600030101010101" pitchFamily="2" charset="-122"/>
            </a:endParaRPr>
          </a:p>
          <a:p>
            <a:endParaRPr lang="zh-CN" altLang="en-US" dirty="0"/>
          </a:p>
        </p:txBody>
      </p:sp>
    </p:spTree>
    <p:extLst>
      <p:ext uri="{BB962C8B-B14F-4D97-AF65-F5344CB8AC3E}">
        <p14:creationId xmlns:p14="http://schemas.microsoft.com/office/powerpoint/2010/main" val="5506988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3400" y="533400"/>
            <a:ext cx="8215064" cy="5919936"/>
          </a:xfrm>
        </p:spPr>
        <p:txBody>
          <a:bodyPr>
            <a:normAutofit/>
          </a:bodyPr>
          <a:lstStyle/>
          <a:p>
            <a:pPr marL="0" indent="0">
              <a:buNone/>
            </a:pPr>
            <a:r>
              <a:rPr lang="en-US" altLang="zh-CN" sz="3200" b="1" dirty="0" smtClean="0">
                <a:solidFill>
                  <a:schemeClr val="bg1"/>
                </a:solidFill>
                <a:latin typeface="宋体" panose="02010600030101010101" pitchFamily="2" charset="-122"/>
                <a:ea typeface="宋体" panose="02010600030101010101" pitchFamily="2" charset="-122"/>
              </a:rPr>
              <a:t>5.</a:t>
            </a:r>
            <a:r>
              <a:rPr lang="zh-CN" altLang="en-US" sz="3200" b="1" dirty="0" smtClean="0">
                <a:solidFill>
                  <a:schemeClr val="bg1"/>
                </a:solidFill>
                <a:latin typeface="宋体" panose="02010600030101010101" pitchFamily="2" charset="-122"/>
                <a:ea typeface="宋体" panose="02010600030101010101" pitchFamily="2" charset="-122"/>
              </a:rPr>
              <a:t>出访交流</a:t>
            </a:r>
            <a:endParaRPr lang="en-US" altLang="zh-CN" sz="3200" b="1" dirty="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chemeClr val="bg1"/>
                </a:solidFill>
                <a:latin typeface="宋体" panose="02010600030101010101" pitchFamily="2" charset="-122"/>
                <a:ea typeface="宋体" panose="02010600030101010101" pitchFamily="2" charset="-122"/>
              </a:rPr>
              <a:t>在校研究生到国（境）外参加学术活动和进行学术访问，无论经费来源，均须于出访前办理北京大学研究生出访手续，该项手续</a:t>
            </a:r>
            <a:r>
              <a:rPr lang="zh-CN" altLang="en-US" b="1" dirty="0" smtClean="0">
                <a:solidFill>
                  <a:srgbClr val="FFFF00"/>
                </a:solidFill>
                <a:latin typeface="宋体" panose="02010600030101010101" pitchFamily="2" charset="-122"/>
                <a:ea typeface="宋体" panose="02010600030101010101" pitchFamily="2" charset="-122"/>
              </a:rPr>
              <a:t>不予补办</a:t>
            </a:r>
            <a:r>
              <a:rPr lang="zh-CN" altLang="en-US" b="1" dirty="0" smtClean="0">
                <a:solidFill>
                  <a:schemeClr val="bg1"/>
                </a:solidFill>
                <a:latin typeface="宋体" panose="02010600030101010101" pitchFamily="2" charset="-122"/>
                <a:ea typeface="宋体" panose="02010600030101010101" pitchFamily="2" charset="-122"/>
              </a:rPr>
              <a:t>。</a:t>
            </a: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a:solidFill>
                  <a:srgbClr val="FFFF00"/>
                </a:solidFill>
                <a:latin typeface="宋体" panose="02010600030101010101" pitchFamily="2" charset="-122"/>
                <a:ea typeface="宋体" panose="02010600030101010101" pitchFamily="2" charset="-122"/>
              </a:rPr>
              <a:t>除</a:t>
            </a:r>
            <a:r>
              <a:rPr lang="zh-CN" altLang="en-US" b="1" dirty="0">
                <a:solidFill>
                  <a:schemeClr val="bg1"/>
                </a:solidFill>
                <a:latin typeface="宋体" panose="02010600030101010101" pitchFamily="2" charset="-122"/>
                <a:ea typeface="宋体" panose="02010600030101010101" pitchFamily="2" charset="-122"/>
              </a:rPr>
              <a:t>学院、学校已备案项目，研究生在学期间</a:t>
            </a:r>
            <a:r>
              <a:rPr lang="zh-CN" altLang="en-US" b="1" dirty="0">
                <a:solidFill>
                  <a:srgbClr val="FFFF00"/>
                </a:solidFill>
                <a:latin typeface="宋体" panose="02010600030101010101" pitchFamily="2" charset="-122"/>
                <a:ea typeface="宋体" panose="02010600030101010101" pitchFamily="2" charset="-122"/>
              </a:rPr>
              <a:t>不得出国攻读学位</a:t>
            </a:r>
            <a:r>
              <a:rPr lang="zh-CN" altLang="en-US" b="1" dirty="0">
                <a:solidFill>
                  <a:schemeClr val="bg1"/>
                </a:solidFill>
                <a:latin typeface="宋体" panose="02010600030101010101" pitchFamily="2" charset="-122"/>
                <a:ea typeface="宋体" panose="02010600030101010101" pitchFamily="2" charset="-122"/>
              </a:rPr>
              <a:t>。</a:t>
            </a:r>
            <a:r>
              <a:rPr lang="en-US" altLang="zh-CN" b="1" dirty="0">
                <a:solidFill>
                  <a:schemeClr val="bg1"/>
                </a:solidFill>
                <a:latin typeface="宋体" panose="02010600030101010101" pitchFamily="2" charset="-122"/>
                <a:ea typeface="宋体" panose="02010600030101010101" pitchFamily="2" charset="-122"/>
              </a:rPr>
              <a:t> </a:t>
            </a: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办理程序</a:t>
            </a:r>
            <a:endParaRPr lang="en-US" altLang="zh-CN" b="1" dirty="0">
              <a:solidFill>
                <a:srgbClr val="FFFF00"/>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登陆“校内门户”填写相关信息 → 打印</a:t>
            </a:r>
            <a:r>
              <a:rPr lang="en-US" altLang="zh-CN" b="1" dirty="0" smtClean="0">
                <a:solidFill>
                  <a:schemeClr val="bg1"/>
                </a:solidFill>
                <a:latin typeface="宋体" panose="02010600030101010101" pitchFamily="2" charset="-122"/>
                <a:ea typeface="宋体" panose="02010600030101010101" pitchFamily="2" charset="-122"/>
              </a:rPr>
              <a:t>《</a:t>
            </a:r>
            <a:r>
              <a:rPr lang="zh-CN" altLang="en-US" b="1" dirty="0" smtClean="0">
                <a:solidFill>
                  <a:schemeClr val="bg1"/>
                </a:solidFill>
                <a:latin typeface="宋体" panose="02010600030101010101" pitchFamily="2" charset="-122"/>
                <a:ea typeface="宋体" panose="02010600030101010101" pitchFamily="2" charset="-122"/>
              </a:rPr>
              <a:t>申请表</a:t>
            </a:r>
            <a:r>
              <a:rPr lang="en-US" altLang="zh-CN" b="1" dirty="0" smtClean="0">
                <a:solidFill>
                  <a:schemeClr val="bg1"/>
                </a:solidFill>
                <a:latin typeface="宋体" panose="02010600030101010101" pitchFamily="2" charset="-122"/>
                <a:ea typeface="宋体" panose="02010600030101010101" pitchFamily="2" charset="-122"/>
              </a:rPr>
              <a:t>》</a:t>
            </a:r>
            <a:r>
              <a:rPr lang="zh-CN" altLang="en-US" b="1" dirty="0" smtClean="0">
                <a:solidFill>
                  <a:schemeClr val="bg1"/>
                </a:solidFill>
                <a:latin typeface="宋体" panose="02010600030101010101" pitchFamily="2" charset="-122"/>
                <a:ea typeface="宋体" panose="02010600030101010101" pitchFamily="2" charset="-122"/>
              </a:rPr>
              <a:t>，按顺序办理各项签字签章 </a:t>
            </a:r>
            <a:r>
              <a:rPr lang="zh-CN" altLang="en-US" b="1" dirty="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学院审核通过后，学生自行登陆校内门户查看研究生院审核结果 → 审核通过，持出访申报表原件、复印件和邀请函复印件至新太阳中心</a:t>
            </a:r>
            <a:r>
              <a:rPr lang="en-US" altLang="zh-CN" b="1" dirty="0" smtClean="0">
                <a:solidFill>
                  <a:schemeClr val="bg1"/>
                </a:solidFill>
                <a:latin typeface="宋体" panose="02010600030101010101" pitchFamily="2" charset="-122"/>
                <a:ea typeface="宋体" panose="02010600030101010101" pitchFamily="2" charset="-122"/>
              </a:rPr>
              <a:t>105</a:t>
            </a:r>
            <a:r>
              <a:rPr lang="zh-CN" altLang="en-US" b="1" dirty="0" smtClean="0">
                <a:solidFill>
                  <a:schemeClr val="bg1"/>
                </a:solidFill>
                <a:latin typeface="宋体" panose="02010600030101010101" pitchFamily="2" charset="-122"/>
                <a:ea typeface="宋体" panose="02010600030101010101" pitchFamily="2" charset="-122"/>
              </a:rPr>
              <a:t>盖章，并完成后续手续。</a:t>
            </a: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出访</a:t>
            </a:r>
            <a:r>
              <a:rPr lang="en-US" altLang="zh-CN" b="1" dirty="0" smtClean="0">
                <a:solidFill>
                  <a:srgbClr val="FFFF00"/>
                </a:solidFill>
                <a:latin typeface="宋体" panose="02010600030101010101" pitchFamily="2" charset="-122"/>
                <a:ea typeface="宋体" panose="02010600030101010101" pitchFamily="2" charset="-122"/>
              </a:rPr>
              <a:t>3</a:t>
            </a:r>
            <a:r>
              <a:rPr lang="zh-CN" altLang="en-US" b="1" dirty="0">
                <a:solidFill>
                  <a:srgbClr val="FFFF00"/>
                </a:solidFill>
                <a:latin typeface="宋体" panose="02010600030101010101" pitchFamily="2" charset="-122"/>
                <a:ea typeface="宋体" panose="02010600030101010101" pitchFamily="2" charset="-122"/>
              </a:rPr>
              <a:t>个月</a:t>
            </a:r>
            <a:r>
              <a:rPr lang="zh-CN" altLang="en-US" b="1" dirty="0" smtClean="0">
                <a:solidFill>
                  <a:srgbClr val="FFFF00"/>
                </a:solidFill>
                <a:latin typeface="宋体" panose="02010600030101010101" pitchFamily="2" charset="-122"/>
                <a:ea typeface="宋体" panose="02010600030101010101" pitchFamily="2" charset="-122"/>
              </a:rPr>
              <a:t>以上，须</a:t>
            </a:r>
            <a:r>
              <a:rPr lang="zh-CN" altLang="en-US" b="1" dirty="0">
                <a:solidFill>
                  <a:srgbClr val="FFFF00"/>
                </a:solidFill>
                <a:latin typeface="宋体" panose="02010600030101010101" pitchFamily="2" charset="-122"/>
                <a:ea typeface="宋体" panose="02010600030101010101" pitchFamily="2" charset="-122"/>
              </a:rPr>
              <a:t>同时办理学院出访</a:t>
            </a:r>
            <a:r>
              <a:rPr lang="zh-CN" altLang="en-US" b="1" dirty="0" smtClean="0">
                <a:solidFill>
                  <a:srgbClr val="FFFF00"/>
                </a:solidFill>
                <a:latin typeface="宋体" panose="02010600030101010101" pitchFamily="2" charset="-122"/>
                <a:ea typeface="宋体" panose="02010600030101010101" pitchFamily="2" charset="-122"/>
              </a:rPr>
              <a:t>手续</a:t>
            </a:r>
            <a:r>
              <a:rPr lang="zh-CN" altLang="en-US" b="1" dirty="0" smtClean="0">
                <a:solidFill>
                  <a:schemeClr val="bg1"/>
                </a:solidFill>
                <a:latin typeface="宋体" panose="02010600030101010101" pitchFamily="2" charset="-122"/>
                <a:ea typeface="宋体" panose="02010600030101010101" pitchFamily="2" charset="-122"/>
              </a:rPr>
              <a:t>（学工网下载）。</a:t>
            </a:r>
            <a:endParaRPr lang="en-US" altLang="zh-CN" b="1" dirty="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rgbClr val="FFFF00"/>
                </a:solidFill>
                <a:latin typeface="宋体" panose="02010600030101010101" pitchFamily="2" charset="-122"/>
                <a:ea typeface="宋体" panose="02010600030101010101" pitchFamily="2" charset="-122"/>
              </a:rPr>
              <a:t>可</a:t>
            </a:r>
            <a:r>
              <a:rPr lang="zh-CN" altLang="en-US" b="1" dirty="0">
                <a:solidFill>
                  <a:srgbClr val="FFFF00"/>
                </a:solidFill>
                <a:latin typeface="宋体" panose="02010600030101010101" pitchFamily="2" charset="-122"/>
                <a:ea typeface="宋体" panose="02010600030101010101" pitchFamily="2" charset="-122"/>
              </a:rPr>
              <a:t>申请研究生学术交流基金</a:t>
            </a:r>
            <a:r>
              <a:rPr lang="zh-CN" altLang="en-US" b="1" dirty="0" smtClean="0">
                <a:solidFill>
                  <a:srgbClr val="FFFF00"/>
                </a:solidFill>
                <a:latin typeface="宋体" panose="02010600030101010101" pitchFamily="2" charset="-122"/>
                <a:ea typeface="宋体" panose="02010600030101010101" pitchFamily="2" charset="-122"/>
              </a:rPr>
              <a:t>资助</a:t>
            </a:r>
            <a:r>
              <a:rPr lang="zh-CN" altLang="en-US" b="1" dirty="0" smtClean="0">
                <a:solidFill>
                  <a:schemeClr val="bg1"/>
                </a:solidFill>
                <a:latin typeface="宋体" panose="02010600030101010101" pitchFamily="2" charset="-122"/>
                <a:ea typeface="宋体" panose="02010600030101010101" pitchFamily="2" charset="-122"/>
              </a:rPr>
              <a:t>（在学期期间原则</a:t>
            </a:r>
            <a:r>
              <a:rPr lang="zh-CN" altLang="en-US" b="1" dirty="0" smtClean="0">
                <a:solidFill>
                  <a:srgbClr val="FFFF00"/>
                </a:solidFill>
                <a:latin typeface="宋体" panose="02010600030101010101" pitchFamily="2" charset="-122"/>
                <a:ea typeface="宋体" panose="02010600030101010101" pitchFamily="2" charset="-122"/>
              </a:rPr>
              <a:t>资助一次</a:t>
            </a:r>
            <a:r>
              <a:rPr lang="zh-CN" altLang="en-US" b="1" dirty="0" smtClean="0">
                <a:solidFill>
                  <a:schemeClr val="bg1"/>
                </a:solidFill>
                <a:latin typeface="宋体" panose="02010600030101010101" pitchFamily="2" charset="-122"/>
                <a:ea typeface="宋体" panose="02010600030101010101" pitchFamily="2" charset="-122"/>
              </a:rPr>
              <a:t>）</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rgbClr val="FFFF00"/>
                </a:solidFill>
                <a:latin typeface="宋体" panose="02010600030101010101" pitchFamily="2" charset="-122"/>
                <a:ea typeface="宋体" panose="02010600030101010101" pitchFamily="2" charset="-122"/>
              </a:rPr>
              <a:t>类别</a:t>
            </a:r>
            <a:r>
              <a:rPr lang="zh-CN" altLang="en-US" b="1" dirty="0" smtClean="0">
                <a:solidFill>
                  <a:schemeClr val="bg1"/>
                </a:solidFill>
                <a:latin typeface="宋体" panose="02010600030101010101" pitchFamily="2" charset="-122"/>
                <a:ea typeface="宋体" panose="02010600030101010101" pitchFamily="2" charset="-122"/>
              </a:rPr>
              <a:t>：参加国（境）外举办的高水平国际学术会议、在国内召开的高水平国际学术会议、本专业领域内高水平国际暑期（冬季）学校</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rgbClr val="FFFF00"/>
                </a:solidFill>
                <a:latin typeface="宋体" panose="02010600030101010101" pitchFamily="2" charset="-122"/>
                <a:ea typeface="宋体" panose="02010600030101010101" pitchFamily="2" charset="-122"/>
              </a:rPr>
              <a:t>范围</a:t>
            </a:r>
            <a:r>
              <a:rPr lang="zh-CN" altLang="en-US" b="1" dirty="0" smtClean="0">
                <a:solidFill>
                  <a:schemeClr val="bg1"/>
                </a:solidFill>
                <a:latin typeface="宋体" panose="02010600030101010101" pitchFamily="2" charset="-122"/>
                <a:ea typeface="宋体" panose="02010600030101010101" pitchFamily="2" charset="-122"/>
              </a:rPr>
              <a:t>：机票费用、交通费用、会议注册费、签证（注）费</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endParaRPr lang="en-US" altLang="zh-CN" b="1" dirty="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984086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533400" y="533400"/>
            <a:ext cx="8215064" cy="6324600"/>
          </a:xfrm>
        </p:spPr>
        <p:txBody>
          <a:bodyPr>
            <a:normAutofit fontScale="92500" lnSpcReduction="10000"/>
          </a:bodyPr>
          <a:lstStyle/>
          <a:p>
            <a:pPr marL="0" indent="0">
              <a:buNone/>
            </a:pPr>
            <a:r>
              <a:rPr lang="en-US" altLang="zh-CN" sz="2600" b="1" dirty="0" smtClean="0">
                <a:solidFill>
                  <a:schemeClr val="bg1"/>
                </a:solidFill>
                <a:latin typeface="宋体" panose="02010600030101010101" pitchFamily="2" charset="-122"/>
                <a:ea typeface="宋体" panose="02010600030101010101" pitchFamily="2" charset="-122"/>
              </a:rPr>
              <a:t>6.</a:t>
            </a:r>
            <a:r>
              <a:rPr lang="zh-CN" altLang="en-US" sz="2600" b="1" dirty="0" smtClean="0">
                <a:solidFill>
                  <a:schemeClr val="bg1"/>
                </a:solidFill>
                <a:latin typeface="宋体" panose="02010600030101010101" pitchFamily="2" charset="-122"/>
                <a:ea typeface="宋体" panose="02010600030101010101" pitchFamily="2" charset="-122"/>
              </a:rPr>
              <a:t>火车票优惠卡</a:t>
            </a:r>
            <a:endParaRPr lang="en-US" altLang="zh-CN" sz="2600" b="1" dirty="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chemeClr val="bg1"/>
                </a:solidFill>
                <a:latin typeface="宋体" panose="02010600030101010101" pitchFamily="2" charset="-122"/>
                <a:ea typeface="宋体" panose="02010600030101010101" pitchFamily="2" charset="-122"/>
              </a:rPr>
              <a:t>一年</a:t>
            </a:r>
            <a:r>
              <a:rPr lang="en-US" altLang="zh-CN" b="1" dirty="0">
                <a:solidFill>
                  <a:schemeClr val="bg1"/>
                </a:solidFill>
                <a:latin typeface="宋体" panose="02010600030101010101" pitchFamily="2" charset="-122"/>
                <a:ea typeface="宋体" panose="02010600030101010101" pitchFamily="2" charset="-122"/>
              </a:rPr>
              <a:t>4</a:t>
            </a:r>
            <a:r>
              <a:rPr lang="zh-CN" altLang="en-US" b="1" dirty="0">
                <a:solidFill>
                  <a:schemeClr val="bg1"/>
                </a:solidFill>
                <a:latin typeface="宋体" panose="02010600030101010101" pitchFamily="2" charset="-122"/>
                <a:ea typeface="宋体" panose="02010600030101010101" pitchFamily="2" charset="-122"/>
              </a:rPr>
              <a:t>次，每年九月注册时充</a:t>
            </a:r>
            <a:r>
              <a:rPr lang="zh-CN" altLang="en-US" b="1" dirty="0" smtClean="0">
                <a:solidFill>
                  <a:schemeClr val="bg1"/>
                </a:solidFill>
                <a:latin typeface="宋体" panose="02010600030101010101" pitchFamily="2" charset="-122"/>
                <a:ea typeface="宋体" panose="02010600030101010101" pitchFamily="2" charset="-122"/>
              </a:rPr>
              <a:t>值</a:t>
            </a: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chemeClr val="bg1"/>
                </a:solidFill>
                <a:latin typeface="宋体" panose="02010600030101010101" pitchFamily="2" charset="-122"/>
                <a:ea typeface="宋体" panose="02010600030101010101" pitchFamily="2" charset="-122"/>
              </a:rPr>
              <a:t>消磁后，可至教务办公室补卡</a:t>
            </a: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chemeClr val="bg1"/>
                </a:solidFill>
                <a:latin typeface="宋体" panose="02010600030101010101" pitchFamily="2" charset="-122"/>
                <a:ea typeface="宋体" panose="02010600030101010101" pitchFamily="2" charset="-122"/>
              </a:rPr>
              <a:t>每年寒暑假放假前检查好，以免影响正常使用</a:t>
            </a: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chemeClr val="bg1"/>
                </a:solidFill>
                <a:latin typeface="宋体" panose="02010600030101010101" pitchFamily="2" charset="-122"/>
                <a:ea typeface="宋体" panose="02010600030101010101" pitchFamily="2" charset="-122"/>
              </a:rPr>
              <a:t>乘车区间变更</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endParaRPr lang="en-US" altLang="zh-CN" b="1" dirty="0">
              <a:solidFill>
                <a:schemeClr val="bg1"/>
              </a:solidFill>
              <a:latin typeface="宋体" panose="02010600030101010101" pitchFamily="2" charset="-122"/>
              <a:ea typeface="宋体" panose="02010600030101010101" pitchFamily="2" charset="-122"/>
            </a:endParaRPr>
          </a:p>
          <a:p>
            <a:pPr marL="0" indent="0">
              <a:buNone/>
            </a:pPr>
            <a:r>
              <a:rPr lang="en-US" altLang="zh-CN" sz="2600" b="1" dirty="0" smtClean="0">
                <a:solidFill>
                  <a:schemeClr val="bg1"/>
                </a:solidFill>
                <a:latin typeface="宋体" panose="02010600030101010101" pitchFamily="2" charset="-122"/>
                <a:ea typeface="宋体" panose="02010600030101010101" pitchFamily="2" charset="-122"/>
              </a:rPr>
              <a:t>7.</a:t>
            </a:r>
            <a:r>
              <a:rPr lang="zh-CN" altLang="en-US" sz="2600" b="1" dirty="0" smtClean="0">
                <a:solidFill>
                  <a:schemeClr val="bg1"/>
                </a:solidFill>
                <a:latin typeface="宋体" panose="02010600030101010101" pitchFamily="2" charset="-122"/>
                <a:ea typeface="宋体" panose="02010600030101010101" pitchFamily="2" charset="-122"/>
              </a:rPr>
              <a:t>办理各项证明</a:t>
            </a:r>
            <a:endParaRPr lang="en-US" altLang="zh-CN" sz="2600"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chemeClr val="bg1"/>
                </a:solidFill>
                <a:latin typeface="宋体" panose="02010600030101010101" pitchFamily="2" charset="-122"/>
                <a:ea typeface="宋体" panose="02010600030101010101" pitchFamily="2" charset="-122"/>
              </a:rPr>
              <a:t>中英文</a:t>
            </a:r>
            <a:r>
              <a:rPr lang="zh-CN" altLang="en-US" b="1" dirty="0">
                <a:solidFill>
                  <a:schemeClr val="bg1"/>
                </a:solidFill>
                <a:latin typeface="宋体" panose="02010600030101010101" pitchFamily="2" charset="-122"/>
                <a:ea typeface="宋体" panose="02010600030101010101" pitchFamily="2" charset="-122"/>
              </a:rPr>
              <a:t>成绩单、中英文在学证明、答辩通过</a:t>
            </a:r>
            <a:r>
              <a:rPr lang="zh-CN" altLang="en-US" b="1" dirty="0" smtClean="0">
                <a:solidFill>
                  <a:schemeClr val="bg1"/>
                </a:solidFill>
                <a:latin typeface="宋体" panose="02010600030101010101" pitchFamily="2" charset="-122"/>
                <a:ea typeface="宋体" panose="02010600030101010101" pitchFamily="2" charset="-122"/>
              </a:rPr>
              <a:t>证明等</a:t>
            </a:r>
            <a:endParaRPr lang="en-US" altLang="zh-CN" b="1" dirty="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en-US" altLang="zh-CN" b="1" dirty="0" smtClean="0">
                <a:solidFill>
                  <a:schemeClr val="bg1"/>
                </a:solidFill>
                <a:latin typeface="宋体" panose="02010600030101010101" pitchFamily="2" charset="-122"/>
                <a:ea typeface="宋体" panose="02010600030101010101" pitchFamily="2" charset="-122"/>
              </a:rPr>
              <a:t>7*24</a:t>
            </a:r>
            <a:r>
              <a:rPr lang="zh-CN" altLang="en-US" b="1" dirty="0">
                <a:solidFill>
                  <a:schemeClr val="bg1"/>
                </a:solidFill>
                <a:latin typeface="宋体" panose="02010600030101010101" pitchFamily="2" charset="-122"/>
                <a:ea typeface="宋体" panose="02010600030101010101" pitchFamily="2" charset="-122"/>
              </a:rPr>
              <a:t>，</a:t>
            </a:r>
            <a:r>
              <a:rPr lang="zh-CN" altLang="en-US" b="1" dirty="0" smtClean="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北京大学研究生自服务系统自助终端”上自助</a:t>
            </a:r>
            <a:r>
              <a:rPr lang="zh-CN" altLang="en-US" b="1" dirty="0" smtClean="0">
                <a:solidFill>
                  <a:schemeClr val="bg1"/>
                </a:solidFill>
                <a:latin typeface="宋体" panose="02010600030101010101" pitchFamily="2" charset="-122"/>
                <a:ea typeface="宋体" panose="02010600030101010101" pitchFamily="2" charset="-122"/>
              </a:rPr>
              <a:t>打印，收费</a:t>
            </a:r>
            <a:endParaRPr lang="en-US" altLang="zh-CN"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chemeClr val="bg1"/>
                </a:solidFill>
                <a:latin typeface="宋体" panose="02010600030101010101" pitchFamily="2" charset="-122"/>
                <a:ea typeface="宋体" panose="02010600030101010101" pitchFamily="2" charset="-122"/>
              </a:rPr>
              <a:t>目前：新太阳学生中心一</a:t>
            </a:r>
            <a:r>
              <a:rPr lang="zh-CN" altLang="en-US" b="1" dirty="0">
                <a:solidFill>
                  <a:schemeClr val="bg1"/>
                </a:solidFill>
                <a:latin typeface="宋体" panose="02010600030101010101" pitchFamily="2" charset="-122"/>
                <a:ea typeface="宋体" panose="02010600030101010101" pitchFamily="2" charset="-122"/>
              </a:rPr>
              <a:t>层阳光大厅</a:t>
            </a:r>
            <a:r>
              <a:rPr lang="zh-CN" altLang="en-US" b="1" dirty="0" smtClean="0">
                <a:solidFill>
                  <a:schemeClr val="bg1"/>
                </a:solidFill>
                <a:latin typeface="宋体" panose="02010600030101010101" pitchFamily="2" charset="-122"/>
                <a:ea typeface="宋体" panose="02010600030101010101" pitchFamily="2" charset="-122"/>
              </a:rPr>
              <a:t>、新太</a:t>
            </a:r>
            <a:r>
              <a:rPr lang="zh-CN" altLang="en-US" b="1" dirty="0">
                <a:solidFill>
                  <a:schemeClr val="bg1"/>
                </a:solidFill>
                <a:latin typeface="宋体" panose="02010600030101010101" pitchFamily="2" charset="-122"/>
                <a:ea typeface="宋体" panose="02010600030101010101" pitchFamily="2" charset="-122"/>
              </a:rPr>
              <a:t>阳学生中心</a:t>
            </a:r>
            <a:r>
              <a:rPr lang="en-US" altLang="zh-CN" b="1" dirty="0" smtClean="0">
                <a:solidFill>
                  <a:schemeClr val="bg1"/>
                </a:solidFill>
                <a:latin typeface="宋体" panose="02010600030101010101" pitchFamily="2" charset="-122"/>
                <a:ea typeface="宋体" panose="02010600030101010101" pitchFamily="2" charset="-122"/>
              </a:rPr>
              <a:t>105</a:t>
            </a:r>
            <a:r>
              <a:rPr lang="zh-CN" altLang="en-US" b="1" dirty="0" smtClean="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深圳研究生院校区、软件与微电子学院大兴校</a:t>
            </a:r>
            <a:r>
              <a:rPr lang="zh-CN" altLang="en-US" b="1" dirty="0" smtClean="0">
                <a:solidFill>
                  <a:schemeClr val="bg1"/>
                </a:solidFill>
                <a:latin typeface="宋体" panose="02010600030101010101" pitchFamily="2" charset="-122"/>
                <a:ea typeface="宋体" panose="02010600030101010101" pitchFamily="2" charset="-122"/>
              </a:rPr>
              <a:t>区</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未来：校本</a:t>
            </a:r>
            <a:r>
              <a:rPr lang="zh-CN" altLang="en-US" b="1" dirty="0">
                <a:solidFill>
                  <a:schemeClr val="bg1"/>
                </a:solidFill>
                <a:latin typeface="宋体" panose="02010600030101010101" pitchFamily="2" charset="-122"/>
                <a:ea typeface="宋体" panose="02010600030101010101" pitchFamily="2" charset="-122"/>
              </a:rPr>
              <a:t>部各教学楼、宿舍、图书馆</a:t>
            </a:r>
            <a:r>
              <a:rPr lang="zh-CN" altLang="en-US" b="1" dirty="0" smtClean="0">
                <a:solidFill>
                  <a:schemeClr val="bg1"/>
                </a:solidFill>
                <a:latin typeface="宋体" panose="02010600030101010101" pitchFamily="2" charset="-122"/>
                <a:ea typeface="宋体" panose="02010600030101010101" pitchFamily="2" charset="-122"/>
              </a:rPr>
              <a:t>等</a:t>
            </a:r>
            <a:endParaRPr lang="en-US" altLang="zh-CN" b="1" dirty="0">
              <a:solidFill>
                <a:schemeClr val="bg1"/>
              </a:solidFill>
              <a:latin typeface="宋体" panose="02010600030101010101" pitchFamily="2" charset="-122"/>
              <a:ea typeface="宋体" panose="02010600030101010101" pitchFamily="2" charset="-122"/>
            </a:endParaRPr>
          </a:p>
          <a:p>
            <a:pPr marL="0" indent="0">
              <a:buNone/>
            </a:pP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en-US" altLang="zh-CN" sz="2600" b="1" dirty="0" smtClean="0">
                <a:solidFill>
                  <a:schemeClr val="bg1"/>
                </a:solidFill>
                <a:latin typeface="宋体" panose="02010600030101010101" pitchFamily="2" charset="-122"/>
                <a:ea typeface="宋体" panose="02010600030101010101" pitchFamily="2" charset="-122"/>
              </a:rPr>
              <a:t>8.</a:t>
            </a:r>
            <a:r>
              <a:rPr lang="zh-CN" altLang="en-US" sz="2600" b="1" dirty="0" smtClean="0">
                <a:solidFill>
                  <a:schemeClr val="bg1"/>
                </a:solidFill>
                <a:latin typeface="宋体" panose="02010600030101010101" pitchFamily="2" charset="-122"/>
                <a:ea typeface="宋体" panose="02010600030101010101" pitchFamily="2" charset="-122"/>
              </a:rPr>
              <a:t>毕业相关</a:t>
            </a:r>
            <a:endParaRPr lang="en-US" altLang="zh-CN" sz="2600" b="1" dirty="0" smtClean="0">
              <a:solidFill>
                <a:schemeClr val="bg1"/>
              </a:solidFill>
              <a:latin typeface="宋体" panose="02010600030101010101" pitchFamily="2" charset="-122"/>
              <a:ea typeface="宋体" panose="02010600030101010101" pitchFamily="2" charset="-122"/>
            </a:endParaRPr>
          </a:p>
          <a:p>
            <a:pPr>
              <a:buFont typeface="Wingdings" panose="05000000000000000000" pitchFamily="2" charset="2"/>
              <a:buChar char="ü"/>
            </a:pPr>
            <a:r>
              <a:rPr lang="zh-CN" altLang="en-US" b="1" dirty="0" smtClean="0">
                <a:solidFill>
                  <a:schemeClr val="bg1"/>
                </a:solidFill>
                <a:latin typeface="宋体" panose="02010600030101010101" pitchFamily="2" charset="-122"/>
                <a:ea typeface="宋体" panose="02010600030101010101" pitchFamily="2" charset="-122"/>
              </a:rPr>
              <a:t>新增论文查重等环节，毕业生</a:t>
            </a:r>
            <a:r>
              <a:rPr lang="zh-CN" altLang="en-US" b="1" dirty="0">
                <a:solidFill>
                  <a:schemeClr val="bg1"/>
                </a:solidFill>
                <a:latin typeface="宋体" panose="02010600030101010101" pitchFamily="2" charset="-122"/>
                <a:ea typeface="宋体" panose="02010600030101010101" pitchFamily="2" charset="-122"/>
              </a:rPr>
              <a:t>大会上重点</a:t>
            </a:r>
            <a:r>
              <a:rPr lang="zh-CN" altLang="en-US" b="1" dirty="0" smtClean="0">
                <a:solidFill>
                  <a:schemeClr val="bg1"/>
                </a:solidFill>
                <a:latin typeface="宋体" panose="02010600030101010101" pitchFamily="2" charset="-122"/>
                <a:ea typeface="宋体" panose="02010600030101010101" pitchFamily="2" charset="-122"/>
              </a:rPr>
              <a:t>讲解</a:t>
            </a:r>
            <a:endParaRPr lang="en-US" altLang="zh-CN" b="1" dirty="0">
              <a:solidFill>
                <a:schemeClr val="bg1"/>
              </a:solidFill>
              <a:latin typeface="宋体" panose="02010600030101010101" pitchFamily="2" charset="-122"/>
              <a:ea typeface="宋体" panose="02010600030101010101" pitchFamily="2" charset="-122"/>
            </a:endParaRPr>
          </a:p>
          <a:p>
            <a:endParaRPr lang="zh-CN" altLang="en-US" dirty="0"/>
          </a:p>
        </p:txBody>
      </p:sp>
    </p:spTree>
    <p:extLst>
      <p:ext uri="{BB962C8B-B14F-4D97-AF65-F5344CB8AC3E}">
        <p14:creationId xmlns:p14="http://schemas.microsoft.com/office/powerpoint/2010/main" val="3701133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611560" y="332657"/>
            <a:ext cx="7920880" cy="5184575"/>
          </a:xfrm>
        </p:spPr>
        <p:txBody>
          <a:bodyPr>
            <a:normAutofit lnSpcReduction="10000"/>
          </a:bodyPr>
          <a:lstStyle/>
          <a:p>
            <a:pPr marL="0" indent="0">
              <a:buNone/>
            </a:pPr>
            <a:r>
              <a:rPr lang="en-US" altLang="zh-CN" sz="2800" b="1" dirty="0" smtClean="0">
                <a:solidFill>
                  <a:schemeClr val="bg1"/>
                </a:solidFill>
                <a:latin typeface="宋体" panose="02010600030101010101" pitchFamily="2" charset="-122"/>
                <a:ea typeface="宋体" panose="02010600030101010101" pitchFamily="2" charset="-122"/>
              </a:rPr>
              <a:t>9.</a:t>
            </a:r>
            <a:r>
              <a:rPr lang="zh-CN" altLang="en-US" sz="2800" b="1" dirty="0" smtClean="0">
                <a:solidFill>
                  <a:schemeClr val="bg1"/>
                </a:solidFill>
                <a:latin typeface="宋体" panose="02010600030101010101" pitchFamily="2" charset="-122"/>
                <a:ea typeface="宋体" panose="02010600030101010101" pitchFamily="2" charset="-122"/>
              </a:rPr>
              <a:t>教务办公室发布通知途径</a:t>
            </a:r>
            <a:endParaRPr lang="en-US" altLang="zh-CN" sz="28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800" b="1" dirty="0" smtClean="0">
                <a:solidFill>
                  <a:schemeClr val="bg1"/>
                </a:solidFill>
                <a:latin typeface="宋体" panose="02010600030101010101" pitchFamily="2" charset="-122"/>
                <a:ea typeface="宋体" panose="02010600030101010101" pitchFamily="2" charset="-122"/>
              </a:rPr>
              <a:t>（</a:t>
            </a:r>
            <a:r>
              <a:rPr lang="en-US" altLang="zh-CN" sz="2800" b="1" dirty="0" smtClean="0">
                <a:solidFill>
                  <a:schemeClr val="bg1"/>
                </a:solidFill>
                <a:latin typeface="宋体" panose="02010600030101010101" pitchFamily="2" charset="-122"/>
                <a:ea typeface="宋体" panose="02010600030101010101" pitchFamily="2" charset="-122"/>
              </a:rPr>
              <a:t>1</a:t>
            </a:r>
            <a:r>
              <a:rPr lang="zh-CN" altLang="en-US" sz="2800" b="1" dirty="0" smtClean="0">
                <a:solidFill>
                  <a:schemeClr val="bg1"/>
                </a:solidFill>
                <a:latin typeface="宋体" panose="02010600030101010101" pitchFamily="2" charset="-122"/>
                <a:ea typeface="宋体" panose="02010600030101010101" pitchFamily="2" charset="-122"/>
              </a:rPr>
              <a:t>）学院网站</a:t>
            </a:r>
            <a:endParaRPr lang="en-US" altLang="zh-CN" sz="28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800" b="1" dirty="0">
                <a:solidFill>
                  <a:schemeClr val="bg1"/>
                </a:solidFill>
                <a:latin typeface="宋体" panose="02010600030101010101" pitchFamily="2" charset="-122"/>
                <a:ea typeface="宋体" panose="02010600030101010101" pitchFamily="2" charset="-122"/>
              </a:rPr>
              <a:t> </a:t>
            </a:r>
            <a:r>
              <a:rPr lang="en-US" altLang="zh-CN" sz="2800" b="1" dirty="0" smtClean="0">
                <a:solidFill>
                  <a:schemeClr val="bg1"/>
                </a:solidFill>
                <a:latin typeface="宋体" panose="02010600030101010101" pitchFamily="2" charset="-122"/>
                <a:ea typeface="宋体" panose="02010600030101010101" pitchFamily="2" charset="-122"/>
              </a:rPr>
              <a:t>   </a:t>
            </a:r>
            <a:r>
              <a:rPr lang="zh-CN" altLang="en-US" sz="2800" b="1" dirty="0" smtClean="0">
                <a:solidFill>
                  <a:schemeClr val="bg1"/>
                </a:solidFill>
                <a:latin typeface="宋体" panose="02010600030101010101" pitchFamily="2" charset="-122"/>
                <a:ea typeface="宋体" panose="02010600030101010101" pitchFamily="2" charset="-122"/>
              </a:rPr>
              <a:t>“招生”、“教学”栏目</a:t>
            </a:r>
            <a:endParaRPr lang="en-US" altLang="zh-CN" sz="28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800" b="1" dirty="0" smtClean="0">
                <a:solidFill>
                  <a:schemeClr val="bg1"/>
                </a:solidFill>
                <a:latin typeface="宋体" panose="02010600030101010101" pitchFamily="2" charset="-122"/>
                <a:ea typeface="宋体" panose="02010600030101010101" pitchFamily="2" charset="-122"/>
              </a:rPr>
              <a:t>（</a:t>
            </a:r>
            <a:r>
              <a:rPr lang="en-US" altLang="zh-CN" sz="2800" b="1" dirty="0" smtClean="0">
                <a:solidFill>
                  <a:schemeClr val="bg1"/>
                </a:solidFill>
                <a:latin typeface="宋体" panose="02010600030101010101" pitchFamily="2" charset="-122"/>
                <a:ea typeface="宋体" panose="02010600030101010101" pitchFamily="2" charset="-122"/>
              </a:rPr>
              <a:t>2</a:t>
            </a:r>
            <a:r>
              <a:rPr lang="zh-CN" altLang="en-US" sz="2800" b="1" dirty="0" smtClean="0">
                <a:solidFill>
                  <a:schemeClr val="bg1"/>
                </a:solidFill>
                <a:latin typeface="宋体" panose="02010600030101010101" pitchFamily="2" charset="-122"/>
                <a:ea typeface="宋体" panose="02010600030101010101" pitchFamily="2" charset="-122"/>
              </a:rPr>
              <a:t>）公邮</a:t>
            </a:r>
            <a:endParaRPr lang="en-US" altLang="zh-CN" sz="28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800" b="1" dirty="0">
                <a:solidFill>
                  <a:schemeClr val="bg1"/>
                </a:solidFill>
                <a:latin typeface="宋体" panose="02010600030101010101" pitchFamily="2" charset="-122"/>
                <a:ea typeface="宋体" panose="02010600030101010101" pitchFamily="2" charset="-122"/>
              </a:rPr>
              <a:t> </a:t>
            </a:r>
            <a:r>
              <a:rPr lang="en-US" altLang="zh-CN" sz="2800" b="1" dirty="0" smtClean="0">
                <a:solidFill>
                  <a:schemeClr val="bg1"/>
                </a:solidFill>
                <a:latin typeface="宋体" panose="02010600030101010101" pitchFamily="2" charset="-122"/>
                <a:ea typeface="宋体" panose="02010600030101010101" pitchFamily="2" charset="-122"/>
              </a:rPr>
              <a:t>    </a:t>
            </a:r>
            <a:r>
              <a:rPr lang="zh-CN" altLang="en-US" sz="2800" b="1" dirty="0" smtClean="0">
                <a:solidFill>
                  <a:schemeClr val="bg1"/>
                </a:solidFill>
                <a:latin typeface="宋体" panose="02010600030101010101" pitchFamily="2" charset="-122"/>
                <a:ea typeface="宋体" panose="02010600030101010101" pitchFamily="2" charset="-122"/>
              </a:rPr>
              <a:t>法学硕士：</a:t>
            </a:r>
            <a:r>
              <a:rPr lang="en-US" altLang="zh-CN" sz="2800" b="1" dirty="0" smtClean="0">
                <a:solidFill>
                  <a:schemeClr val="bg1"/>
                </a:solidFill>
                <a:latin typeface="宋体" panose="02010600030101010101" pitchFamily="2" charset="-122"/>
                <a:ea typeface="宋体" panose="02010600030101010101" pitchFamily="2" charset="-122"/>
              </a:rPr>
              <a:t>lawmaster2016@163.com;</a:t>
            </a:r>
          </a:p>
          <a:p>
            <a:pPr marL="0" indent="0">
              <a:buNone/>
            </a:pPr>
            <a:r>
              <a:rPr lang="en-US" altLang="zh-CN" sz="2800" b="1" dirty="0">
                <a:solidFill>
                  <a:schemeClr val="bg1"/>
                </a:solidFill>
                <a:latin typeface="宋体" panose="02010600030101010101" pitchFamily="2" charset="-122"/>
                <a:ea typeface="宋体" panose="02010600030101010101" pitchFamily="2" charset="-122"/>
              </a:rPr>
              <a:t> </a:t>
            </a:r>
            <a:r>
              <a:rPr lang="en-US" altLang="zh-CN" sz="2800" b="1" dirty="0" smtClean="0">
                <a:solidFill>
                  <a:schemeClr val="bg1"/>
                </a:solidFill>
                <a:latin typeface="宋体" panose="02010600030101010101" pitchFamily="2" charset="-122"/>
                <a:ea typeface="宋体" panose="02010600030101010101" pitchFamily="2" charset="-122"/>
              </a:rPr>
              <a:t>   </a:t>
            </a:r>
            <a:r>
              <a:rPr lang="en-US" altLang="zh-CN" sz="2800" b="1" dirty="0">
                <a:solidFill>
                  <a:schemeClr val="bg1"/>
                </a:solidFill>
                <a:latin typeface="宋体" panose="02010600030101010101" pitchFamily="2" charset="-122"/>
                <a:ea typeface="宋体" panose="02010600030101010101" pitchFamily="2" charset="-122"/>
              </a:rPr>
              <a:t> </a:t>
            </a:r>
            <a:r>
              <a:rPr lang="zh-CN" altLang="en-US" sz="2800" b="1" dirty="0" smtClean="0">
                <a:solidFill>
                  <a:schemeClr val="bg1"/>
                </a:solidFill>
                <a:latin typeface="宋体" panose="02010600030101010101" pitchFamily="2" charset="-122"/>
                <a:ea typeface="宋体" panose="02010600030101010101" pitchFamily="2" charset="-122"/>
              </a:rPr>
              <a:t>法学博士：</a:t>
            </a:r>
            <a:r>
              <a:rPr lang="en-US" altLang="zh-CN" sz="2800" b="1" dirty="0" smtClean="0">
                <a:solidFill>
                  <a:schemeClr val="bg1"/>
                </a:solidFill>
                <a:latin typeface="宋体" panose="02010600030101010101" pitchFamily="2" charset="-122"/>
                <a:ea typeface="宋体" panose="02010600030101010101" pitchFamily="2" charset="-122"/>
              </a:rPr>
              <a:t>lawdoctor2016@163.com;</a:t>
            </a:r>
          </a:p>
          <a:p>
            <a:pPr marL="0" indent="0">
              <a:buNone/>
            </a:pPr>
            <a:r>
              <a:rPr lang="zh-CN" altLang="en-US" sz="2800" b="1" dirty="0" smtClean="0">
                <a:solidFill>
                  <a:schemeClr val="bg1"/>
                </a:solidFill>
                <a:latin typeface="宋体" panose="02010600030101010101" pitchFamily="2" charset="-122"/>
                <a:ea typeface="宋体" panose="02010600030101010101" pitchFamily="2" charset="-122"/>
              </a:rPr>
              <a:t>（</a:t>
            </a:r>
            <a:r>
              <a:rPr lang="en-US" altLang="zh-CN" sz="2800" b="1" dirty="0" smtClean="0">
                <a:solidFill>
                  <a:schemeClr val="bg1"/>
                </a:solidFill>
                <a:latin typeface="宋体" panose="02010600030101010101" pitchFamily="2" charset="-122"/>
                <a:ea typeface="宋体" panose="02010600030101010101" pitchFamily="2" charset="-122"/>
              </a:rPr>
              <a:t>3</a:t>
            </a:r>
            <a:r>
              <a:rPr lang="zh-CN" altLang="en-US" sz="2800" b="1" dirty="0" smtClean="0">
                <a:solidFill>
                  <a:schemeClr val="bg1"/>
                </a:solidFill>
                <a:latin typeface="宋体" panose="02010600030101010101" pitchFamily="2" charset="-122"/>
                <a:ea typeface="宋体" panose="02010600030101010101" pitchFamily="2" charset="-122"/>
              </a:rPr>
              <a:t>）班委</a:t>
            </a:r>
            <a:endParaRPr lang="en-US" altLang="zh-CN" sz="2800" b="1" dirty="0" smtClean="0">
              <a:solidFill>
                <a:schemeClr val="bg1"/>
              </a:solidFill>
              <a:latin typeface="宋体" panose="02010600030101010101" pitchFamily="2" charset="-122"/>
              <a:ea typeface="宋体" panose="02010600030101010101" pitchFamily="2" charset="-122"/>
            </a:endParaRPr>
          </a:p>
          <a:p>
            <a:pPr marL="0" indent="0">
              <a:buNone/>
            </a:pPr>
            <a:endParaRPr lang="en-US" altLang="zh-CN" sz="28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800" b="1" dirty="0" smtClean="0">
                <a:solidFill>
                  <a:schemeClr val="bg1"/>
                </a:solidFill>
                <a:latin typeface="宋体" panose="02010600030101010101" pitchFamily="2" charset="-122"/>
                <a:ea typeface="宋体" panose="02010600030101010101" pitchFamily="2" charset="-122"/>
              </a:rPr>
              <a:t>10.</a:t>
            </a:r>
            <a:r>
              <a:rPr lang="zh-CN" altLang="en-US" sz="2800" b="1" dirty="0" smtClean="0">
                <a:solidFill>
                  <a:schemeClr val="bg1"/>
                </a:solidFill>
                <a:latin typeface="宋体" panose="02010600030101010101" pitchFamily="2" charset="-122"/>
                <a:ea typeface="宋体" panose="02010600030101010101" pitchFamily="2" charset="-122"/>
              </a:rPr>
              <a:t>请大家认真阅读学校规章制度并严格遵守！</a:t>
            </a:r>
            <a:endParaRPr lang="en-US" altLang="zh-CN" sz="2800" b="1" dirty="0" smtClean="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152431309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331640" y="1772816"/>
            <a:ext cx="6554867" cy="1524000"/>
          </a:xfrm>
        </p:spPr>
        <p:txBody>
          <a:bodyPr>
            <a:normAutofit/>
          </a:bodyPr>
          <a:lstStyle/>
          <a:p>
            <a:pPr algn="ctr"/>
            <a:r>
              <a:rPr lang="zh-CN" altLang="en-US" sz="5400" b="1" dirty="0" smtClean="0">
                <a:solidFill>
                  <a:schemeClr val="bg1"/>
                </a:solidFill>
                <a:latin typeface="宋体" panose="02010600030101010101" pitchFamily="2" charset="-122"/>
                <a:ea typeface="宋体" panose="02010600030101010101" pitchFamily="2" charset="-122"/>
              </a:rPr>
              <a:t>填写学生证</a:t>
            </a:r>
            <a:endParaRPr lang="zh-CN" altLang="en-US" sz="5400" b="1" dirty="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41720782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843808" y="288032"/>
            <a:ext cx="2016224" cy="476672"/>
          </a:xfrm>
        </p:spPr>
        <p:txBody>
          <a:bodyPr>
            <a:normAutofit fontScale="90000"/>
          </a:bodyPr>
          <a:lstStyle/>
          <a:p>
            <a:pPr algn="ctr"/>
            <a:r>
              <a:rPr lang="zh-CN" altLang="en-US" dirty="0" smtClean="0">
                <a:solidFill>
                  <a:schemeClr val="bg1"/>
                </a:solidFill>
                <a:latin typeface="宋体" panose="02010600030101010101" pitchFamily="2" charset="-122"/>
                <a:ea typeface="宋体" panose="02010600030101010101" pitchFamily="2" charset="-122"/>
              </a:rPr>
              <a:t>专业名称 </a:t>
            </a:r>
            <a:endParaRPr lang="zh-CN" altLang="en-US" dirty="0">
              <a:solidFill>
                <a:schemeClr val="bg1"/>
              </a:solidFill>
              <a:latin typeface="宋体" panose="02010600030101010101" pitchFamily="2" charset="-122"/>
              <a:ea typeface="宋体" panose="02010600030101010101" pitchFamily="2" charset="-122"/>
            </a:endParaRPr>
          </a:p>
        </p:txBody>
      </p:sp>
      <p:sp>
        <p:nvSpPr>
          <p:cNvPr id="4" name="内容占位符 3"/>
          <p:cNvSpPr>
            <a:spLocks noGrp="1"/>
          </p:cNvSpPr>
          <p:nvPr>
            <p:ph sz="half" idx="13"/>
          </p:nvPr>
        </p:nvSpPr>
        <p:spPr>
          <a:xfrm>
            <a:off x="5148064" y="764704"/>
            <a:ext cx="3744415" cy="5616624"/>
          </a:xfrm>
        </p:spPr>
        <p:txBody>
          <a:bodyPr>
            <a:normAutofit/>
          </a:bodyPr>
          <a:lstStyle/>
          <a:p>
            <a:pPr marL="0" indent="0">
              <a:buNone/>
            </a:pPr>
            <a:r>
              <a:rPr lang="zh-CN" altLang="en-US" sz="2400" b="1" dirty="0" smtClean="0">
                <a:solidFill>
                  <a:srgbClr val="FFFF00"/>
                </a:solidFill>
                <a:latin typeface="宋体" panose="02010600030101010101" pitchFamily="2" charset="-122"/>
                <a:ea typeface="宋体" panose="02010600030101010101" pitchFamily="2" charset="-122"/>
              </a:rPr>
              <a:t>法学博士</a:t>
            </a:r>
            <a:endParaRPr lang="en-US" altLang="zh-CN" sz="2400" b="1" dirty="0" smtClean="0">
              <a:solidFill>
                <a:srgbClr val="FFFF00"/>
              </a:solidFill>
              <a:latin typeface="宋体" panose="02010600030101010101" pitchFamily="2" charset="-122"/>
              <a:ea typeface="宋体" panose="02010600030101010101" pitchFamily="2" charset="-122"/>
            </a:endParaRPr>
          </a:p>
          <a:p>
            <a:pPr marL="0" indent="0">
              <a:buNone/>
            </a:pPr>
            <a:r>
              <a:rPr lang="zh-CN" altLang="en-US" sz="2400" b="1" dirty="0" smtClean="0">
                <a:solidFill>
                  <a:schemeClr val="bg1"/>
                </a:solidFill>
                <a:latin typeface="宋体" panose="02010600030101010101" pitchFamily="2" charset="-122"/>
                <a:ea typeface="宋体" panose="02010600030101010101" pitchFamily="2" charset="-122"/>
              </a:rPr>
              <a:t>法学理论</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a:solidFill>
                  <a:schemeClr val="bg1"/>
                </a:solidFill>
                <a:latin typeface="宋体" panose="02010600030101010101" pitchFamily="2" charset="-122"/>
                <a:ea typeface="宋体" panose="02010600030101010101" pitchFamily="2" charset="-122"/>
              </a:rPr>
              <a:t>法律</a:t>
            </a:r>
            <a:r>
              <a:rPr lang="zh-CN" altLang="en-US" sz="2400" b="1" dirty="0" smtClean="0">
                <a:solidFill>
                  <a:schemeClr val="bg1"/>
                </a:solidFill>
                <a:latin typeface="宋体" panose="02010600030101010101" pitchFamily="2" charset="-122"/>
                <a:ea typeface="宋体" panose="02010600030101010101" pitchFamily="2" charset="-122"/>
              </a:rPr>
              <a:t>史</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a:solidFill>
                  <a:schemeClr val="bg1"/>
                </a:solidFill>
                <a:latin typeface="宋体" panose="02010600030101010101" pitchFamily="2" charset="-122"/>
                <a:ea typeface="宋体" panose="02010600030101010101" pitchFamily="2" charset="-122"/>
              </a:rPr>
              <a:t>宪法学与行政</a:t>
            </a:r>
            <a:r>
              <a:rPr lang="zh-CN" altLang="en-US" sz="2400" b="1" dirty="0" smtClean="0">
                <a:solidFill>
                  <a:schemeClr val="bg1"/>
                </a:solidFill>
                <a:latin typeface="宋体" panose="02010600030101010101" pitchFamily="2" charset="-122"/>
                <a:ea typeface="宋体" panose="02010600030101010101" pitchFamily="2" charset="-122"/>
              </a:rPr>
              <a:t>法学</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smtClean="0">
                <a:solidFill>
                  <a:schemeClr val="bg1"/>
                </a:solidFill>
                <a:latin typeface="宋体" panose="02010600030101010101" pitchFamily="2" charset="-122"/>
                <a:ea typeface="宋体" panose="02010600030101010101" pitchFamily="2" charset="-122"/>
              </a:rPr>
              <a:t>刑法学</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a:solidFill>
                  <a:schemeClr val="bg1"/>
                </a:solidFill>
                <a:latin typeface="宋体" panose="02010600030101010101" pitchFamily="2" charset="-122"/>
                <a:ea typeface="宋体" panose="02010600030101010101" pitchFamily="2" charset="-122"/>
              </a:rPr>
              <a:t>民商法</a:t>
            </a:r>
            <a:r>
              <a:rPr lang="zh-CN" altLang="en-US" sz="2400" b="1" dirty="0" smtClean="0">
                <a:solidFill>
                  <a:schemeClr val="bg1"/>
                </a:solidFill>
                <a:latin typeface="宋体" panose="02010600030101010101" pitchFamily="2" charset="-122"/>
                <a:ea typeface="宋体" panose="02010600030101010101" pitchFamily="2" charset="-122"/>
              </a:rPr>
              <a:t>学</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a:solidFill>
                  <a:schemeClr val="bg1"/>
                </a:solidFill>
                <a:latin typeface="宋体" panose="02010600030101010101" pitchFamily="2" charset="-122"/>
                <a:ea typeface="宋体" panose="02010600030101010101" pitchFamily="2" charset="-122"/>
              </a:rPr>
              <a:t>诉讼</a:t>
            </a:r>
            <a:r>
              <a:rPr lang="zh-CN" altLang="en-US" sz="2400" b="1" dirty="0" smtClean="0">
                <a:solidFill>
                  <a:schemeClr val="bg1"/>
                </a:solidFill>
                <a:latin typeface="宋体" panose="02010600030101010101" pitchFamily="2" charset="-122"/>
                <a:ea typeface="宋体" panose="02010600030101010101" pitchFamily="2" charset="-122"/>
              </a:rPr>
              <a:t>法学</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a:solidFill>
                  <a:schemeClr val="bg1"/>
                </a:solidFill>
                <a:latin typeface="宋体" panose="02010600030101010101" pitchFamily="2" charset="-122"/>
                <a:ea typeface="宋体" panose="02010600030101010101" pitchFamily="2" charset="-122"/>
              </a:rPr>
              <a:t>经济</a:t>
            </a:r>
            <a:r>
              <a:rPr lang="zh-CN" altLang="en-US" sz="2400" b="1" dirty="0" smtClean="0">
                <a:solidFill>
                  <a:schemeClr val="bg1"/>
                </a:solidFill>
                <a:latin typeface="宋体" panose="02010600030101010101" pitchFamily="2" charset="-122"/>
                <a:ea typeface="宋体" panose="02010600030101010101" pitchFamily="2" charset="-122"/>
              </a:rPr>
              <a:t>法学</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a:solidFill>
                  <a:schemeClr val="bg1"/>
                </a:solidFill>
                <a:latin typeface="宋体" panose="02010600030101010101" pitchFamily="2" charset="-122"/>
                <a:ea typeface="宋体" panose="02010600030101010101" pitchFamily="2" charset="-122"/>
              </a:rPr>
              <a:t>环境与资源保护</a:t>
            </a:r>
            <a:r>
              <a:rPr lang="zh-CN" altLang="en-US" sz="2400" b="1" dirty="0" smtClean="0">
                <a:solidFill>
                  <a:schemeClr val="bg1"/>
                </a:solidFill>
                <a:latin typeface="宋体" panose="02010600030101010101" pitchFamily="2" charset="-122"/>
                <a:ea typeface="宋体" panose="02010600030101010101" pitchFamily="2" charset="-122"/>
              </a:rPr>
              <a:t>法学</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a:solidFill>
                  <a:schemeClr val="bg1"/>
                </a:solidFill>
                <a:latin typeface="宋体" panose="02010600030101010101" pitchFamily="2" charset="-122"/>
                <a:ea typeface="宋体" panose="02010600030101010101" pitchFamily="2" charset="-122"/>
              </a:rPr>
              <a:t>国际</a:t>
            </a:r>
            <a:r>
              <a:rPr lang="zh-CN" altLang="en-US" sz="2400" b="1" dirty="0" smtClean="0">
                <a:solidFill>
                  <a:schemeClr val="bg1"/>
                </a:solidFill>
                <a:latin typeface="宋体" panose="02010600030101010101" pitchFamily="2" charset="-122"/>
                <a:ea typeface="宋体" panose="02010600030101010101" pitchFamily="2" charset="-122"/>
              </a:rPr>
              <a:t>法学</a:t>
            </a:r>
            <a:endParaRPr lang="en-US" altLang="zh-CN" sz="24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smtClean="0">
                <a:solidFill>
                  <a:schemeClr val="bg1"/>
                </a:solidFill>
                <a:latin typeface="宋体" panose="02010600030101010101" pitchFamily="2" charset="-122"/>
                <a:ea typeface="宋体" panose="02010600030101010101" pitchFamily="2" charset="-122"/>
              </a:rPr>
              <a:t>法学（知识产权法）</a:t>
            </a:r>
            <a:endParaRPr lang="en-US" altLang="zh-CN" sz="2400" b="1" dirty="0" smtClean="0">
              <a:solidFill>
                <a:schemeClr val="bg1"/>
              </a:solidFill>
              <a:latin typeface="宋体" panose="02010600030101010101" pitchFamily="2" charset="-122"/>
              <a:ea typeface="宋体" panose="02010600030101010101" pitchFamily="2" charset="-122"/>
            </a:endParaRPr>
          </a:p>
        </p:txBody>
      </p:sp>
      <p:sp>
        <p:nvSpPr>
          <p:cNvPr id="3" name="内容占位符 2"/>
          <p:cNvSpPr>
            <a:spLocks noGrp="1"/>
          </p:cNvSpPr>
          <p:nvPr>
            <p:ph sz="quarter" idx="4"/>
          </p:nvPr>
        </p:nvSpPr>
        <p:spPr>
          <a:xfrm>
            <a:off x="539553" y="620688"/>
            <a:ext cx="3168352" cy="6048671"/>
          </a:xfrm>
        </p:spPr>
        <p:txBody>
          <a:bodyPr>
            <a:noAutofit/>
          </a:bodyPr>
          <a:lstStyle/>
          <a:p>
            <a:pPr marL="0" indent="0">
              <a:buNone/>
            </a:pPr>
            <a:r>
              <a:rPr lang="zh-CN" altLang="en-US" sz="2000" b="1" dirty="0" smtClean="0">
                <a:solidFill>
                  <a:srgbClr val="FFFF00"/>
                </a:solidFill>
                <a:latin typeface="宋体" panose="02010600030101010101" pitchFamily="2" charset="-122"/>
                <a:ea typeface="宋体" panose="02010600030101010101" pitchFamily="2" charset="-122"/>
              </a:rPr>
              <a:t>法学硕士</a:t>
            </a:r>
            <a:endParaRPr lang="en-US" altLang="zh-CN" sz="2000" b="1" dirty="0" smtClean="0">
              <a:solidFill>
                <a:srgbClr val="FFFF00"/>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法学理论</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法律史</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宪法学与行政法学</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刑法学</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民商法学</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诉讼法学</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经济法学</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环境与资源保护法学</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国际法学</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法学（知识产权法）</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法学（商法）</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法学（国际经济法）</a:t>
            </a:r>
            <a:endParaRPr lang="en-US" altLang="zh-CN" sz="20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000" b="1" dirty="0" smtClean="0">
                <a:solidFill>
                  <a:schemeClr val="bg1"/>
                </a:solidFill>
                <a:latin typeface="宋体" panose="02010600030101010101" pitchFamily="2" charset="-122"/>
                <a:ea typeface="宋体" panose="02010600030101010101" pitchFamily="2" charset="-122"/>
              </a:rPr>
              <a:t>法学（财税法学）</a:t>
            </a:r>
            <a:endParaRPr lang="zh-CN" altLang="en-US" sz="2000" b="1" dirty="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26937632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6347" y="641858"/>
            <a:ext cx="7234963" cy="3977412"/>
          </a:xfrm>
        </p:spPr>
        <p:txBody>
          <a:bodyPr/>
          <a:lstStyle/>
          <a:p>
            <a:r>
              <a:rPr lang="zh-CN" altLang="en-US" sz="5400" dirty="0" smtClean="0">
                <a:solidFill>
                  <a:srgbClr val="FFFF00"/>
                </a:solidFill>
                <a:latin typeface="华文琥珀" pitchFamily="2" charset="-122"/>
                <a:ea typeface="华文琥珀" pitchFamily="2" charset="-122"/>
              </a:rPr>
              <a:t>预祝各位同学学业顺利！</a:t>
            </a:r>
            <a:endParaRPr lang="zh-CN" altLang="en-US" sz="5400" dirty="0">
              <a:solidFill>
                <a:srgbClr val="FFFF00"/>
              </a:solidFill>
              <a:latin typeface="华文琥珀" pitchFamily="2" charset="-122"/>
              <a:ea typeface="华文琥珀" pitchFamily="2" charset="-122"/>
            </a:endParaRPr>
          </a:p>
        </p:txBody>
      </p:sp>
    </p:spTree>
    <p:extLst>
      <p:ext uri="{BB962C8B-B14F-4D97-AF65-F5344CB8AC3E}">
        <p14:creationId xmlns:p14="http://schemas.microsoft.com/office/powerpoint/2010/main" val="3483467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123728" y="320824"/>
            <a:ext cx="5042699" cy="1524000"/>
          </a:xfrm>
        </p:spPr>
        <p:txBody>
          <a:bodyPr/>
          <a:lstStyle/>
          <a:p>
            <a:pPr algn="ctr"/>
            <a:r>
              <a:rPr lang="zh-CN" altLang="en-US" sz="4400" b="1" dirty="0" smtClean="0">
                <a:solidFill>
                  <a:schemeClr val="bg1"/>
                </a:solidFill>
                <a:latin typeface="宋体" panose="02010600030101010101" pitchFamily="2" charset="-122"/>
                <a:ea typeface="宋体" panose="02010600030101010101" pitchFamily="2" charset="-122"/>
              </a:rPr>
              <a:t>培养辅导会议程</a:t>
            </a:r>
            <a:endParaRPr lang="zh-CN" altLang="en-US" sz="4400" b="1" dirty="0">
              <a:solidFill>
                <a:schemeClr val="bg1"/>
              </a:solidFill>
              <a:latin typeface="宋体" panose="02010600030101010101" pitchFamily="2" charset="-122"/>
              <a:ea typeface="宋体" panose="02010600030101010101" pitchFamily="2" charset="-122"/>
            </a:endParaRPr>
          </a:p>
        </p:txBody>
      </p:sp>
      <p:sp>
        <p:nvSpPr>
          <p:cNvPr id="3" name="内容占位符 2"/>
          <p:cNvSpPr>
            <a:spLocks noGrp="1"/>
          </p:cNvSpPr>
          <p:nvPr>
            <p:ph idx="1"/>
          </p:nvPr>
        </p:nvSpPr>
        <p:spPr>
          <a:xfrm>
            <a:off x="899592" y="1844824"/>
            <a:ext cx="7125112" cy="3384376"/>
          </a:xfrm>
        </p:spPr>
        <p:txBody>
          <a:bodyPr>
            <a:normAutofit/>
          </a:bodyPr>
          <a:lstStyle/>
          <a:p>
            <a:r>
              <a:rPr lang="zh-CN" altLang="en-US" sz="3600" b="1" dirty="0" smtClean="0">
                <a:solidFill>
                  <a:schemeClr val="bg1"/>
                </a:solidFill>
                <a:latin typeface="宋体" panose="02010600030101010101" pitchFamily="2" charset="-122"/>
                <a:ea typeface="宋体" panose="02010600030101010101" pitchFamily="2" charset="-122"/>
              </a:rPr>
              <a:t>迎新周重要事项提示</a:t>
            </a:r>
            <a:endParaRPr lang="en-US" altLang="zh-CN" sz="3600" b="1" dirty="0">
              <a:solidFill>
                <a:schemeClr val="bg1"/>
              </a:solidFill>
              <a:latin typeface="宋体" panose="02010600030101010101" pitchFamily="2" charset="-122"/>
              <a:ea typeface="宋体" panose="02010600030101010101" pitchFamily="2" charset="-122"/>
            </a:endParaRPr>
          </a:p>
          <a:p>
            <a:r>
              <a:rPr lang="zh-CN" altLang="en-US" sz="3600" b="1" dirty="0" smtClean="0">
                <a:solidFill>
                  <a:schemeClr val="bg1"/>
                </a:solidFill>
                <a:latin typeface="宋体" panose="02010600030101010101" pitchFamily="2" charset="-122"/>
                <a:ea typeface="宋体" panose="02010600030101010101" pitchFamily="2" charset="-122"/>
              </a:rPr>
              <a:t>重点培养环节说明</a:t>
            </a:r>
            <a:endParaRPr lang="en-US" altLang="zh-CN" sz="3600" b="1" dirty="0" smtClean="0">
              <a:solidFill>
                <a:schemeClr val="bg1"/>
              </a:solidFill>
              <a:latin typeface="宋体" panose="02010600030101010101" pitchFamily="2" charset="-122"/>
              <a:ea typeface="宋体" panose="02010600030101010101" pitchFamily="2" charset="-122"/>
            </a:endParaRPr>
          </a:p>
          <a:p>
            <a:r>
              <a:rPr lang="zh-CN" altLang="en-US" sz="3600" b="1" dirty="0" smtClean="0">
                <a:solidFill>
                  <a:schemeClr val="bg1"/>
                </a:solidFill>
                <a:latin typeface="宋体" panose="02010600030101010101" pitchFamily="2" charset="-122"/>
                <a:ea typeface="宋体" panose="02010600030101010101" pitchFamily="2" charset="-122"/>
              </a:rPr>
              <a:t>辅导填写学生证</a:t>
            </a:r>
            <a:endParaRPr lang="en-US" altLang="zh-CN" sz="3600" b="1" dirty="0" smtClean="0">
              <a:solidFill>
                <a:schemeClr val="bg1"/>
              </a:solidFill>
              <a:latin typeface="宋体" panose="02010600030101010101" pitchFamily="2" charset="-122"/>
              <a:ea typeface="宋体" panose="02010600030101010101" pitchFamily="2" charset="-122"/>
            </a:endParaRPr>
          </a:p>
          <a:p>
            <a:endParaRPr lang="zh-CN" altLang="en-US" dirty="0"/>
          </a:p>
        </p:txBody>
      </p:sp>
    </p:spTree>
    <p:extLst>
      <p:ext uri="{BB962C8B-B14F-4D97-AF65-F5344CB8AC3E}">
        <p14:creationId xmlns:p14="http://schemas.microsoft.com/office/powerpoint/2010/main" val="927299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844824"/>
            <a:ext cx="8064896" cy="1524000"/>
          </a:xfrm>
        </p:spPr>
        <p:txBody>
          <a:bodyPr>
            <a:noAutofit/>
          </a:bodyPr>
          <a:lstStyle/>
          <a:p>
            <a:pPr algn="ctr"/>
            <a:r>
              <a:rPr lang="zh-CN" altLang="en-US" sz="4800" b="1" dirty="0">
                <a:solidFill>
                  <a:schemeClr val="bg1"/>
                </a:solidFill>
                <a:latin typeface="宋体" panose="02010600030101010101" pitchFamily="2" charset="-122"/>
                <a:ea typeface="宋体" panose="02010600030101010101" pitchFamily="2" charset="-122"/>
              </a:rPr>
              <a:t>迎新周重要</a:t>
            </a:r>
            <a:r>
              <a:rPr lang="zh-CN" altLang="en-US" sz="4800" b="1" dirty="0" smtClean="0">
                <a:solidFill>
                  <a:schemeClr val="bg1"/>
                </a:solidFill>
                <a:latin typeface="宋体" panose="02010600030101010101" pitchFamily="2" charset="-122"/>
                <a:ea typeface="宋体" panose="02010600030101010101" pitchFamily="2" charset="-122"/>
              </a:rPr>
              <a:t>事项</a:t>
            </a:r>
            <a:endParaRPr lang="zh-CN" altLang="en-US" sz="4800" dirty="0"/>
          </a:p>
        </p:txBody>
      </p:sp>
    </p:spTree>
    <p:extLst>
      <p:ext uri="{BB962C8B-B14F-4D97-AF65-F5344CB8AC3E}">
        <p14:creationId xmlns:p14="http://schemas.microsoft.com/office/powerpoint/2010/main" val="9350223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476672"/>
            <a:ext cx="8462780" cy="6120679"/>
          </a:xfrm>
        </p:spPr>
        <p:txBody>
          <a:bodyPr>
            <a:normAutofit fontScale="92500" lnSpcReduction="10000"/>
          </a:bodyPr>
          <a:lstStyle/>
          <a:p>
            <a:pPr marL="0" indent="0">
              <a:buNone/>
            </a:pPr>
            <a:r>
              <a:rPr lang="en-US" altLang="zh-CN" sz="3200" b="1" dirty="0" smtClean="0">
                <a:solidFill>
                  <a:schemeClr val="bg1"/>
                </a:solidFill>
                <a:latin typeface="宋体" panose="02010600030101010101" pitchFamily="2" charset="-122"/>
                <a:ea typeface="宋体" panose="02010600030101010101" pitchFamily="2" charset="-122"/>
              </a:rPr>
              <a:t>1.</a:t>
            </a:r>
            <a:r>
              <a:rPr lang="zh-CN" altLang="en-US" sz="3200" b="1" dirty="0" smtClean="0">
                <a:solidFill>
                  <a:schemeClr val="bg1"/>
                </a:solidFill>
                <a:latin typeface="宋体" panose="02010600030101010101" pitchFamily="2" charset="-122"/>
                <a:ea typeface="宋体" panose="02010600030101010101" pitchFamily="2" charset="-122"/>
              </a:rPr>
              <a:t>个人学籍信息维护</a:t>
            </a:r>
            <a:endParaRPr lang="en-US" altLang="zh-CN" sz="32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1</a:t>
            </a:r>
            <a:r>
              <a:rPr lang="zh-CN" altLang="en-US" b="1" dirty="0" smtClean="0">
                <a:solidFill>
                  <a:schemeClr val="bg1"/>
                </a:solidFill>
                <a:latin typeface="宋体" panose="02010600030101010101" pitchFamily="2" charset="-122"/>
                <a:ea typeface="宋体" panose="02010600030101010101" pitchFamily="2" charset="-122"/>
              </a:rPr>
              <a:t>）</a:t>
            </a:r>
            <a:r>
              <a:rPr lang="zh-CN" altLang="en-US" sz="2200" b="1" dirty="0" smtClean="0">
                <a:solidFill>
                  <a:srgbClr val="FFFF00"/>
                </a:solidFill>
                <a:latin typeface="宋体" panose="02010600030101010101" pitchFamily="2" charset="-122"/>
                <a:ea typeface="宋体" panose="02010600030101010101" pitchFamily="2" charset="-122"/>
              </a:rPr>
              <a:t>新生数据核对</a:t>
            </a:r>
            <a:endParaRPr lang="en-US" altLang="zh-CN" sz="2200" b="1" dirty="0" smtClean="0">
              <a:solidFill>
                <a:srgbClr val="FFFF00"/>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登录“校内门户” →点击“业务办理”</a:t>
            </a:r>
            <a:r>
              <a:rPr lang="zh-CN" altLang="en-US" b="1" dirty="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→选择“研究生院” →在“培养办学籍”栏内找到“查询和修改个人基本信息” →核对所有信息 →填写“出生地”、“家庭通讯地址”、“家庭邮政编码” →点击“保存”。</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2</a:t>
            </a:r>
            <a:r>
              <a:rPr lang="zh-CN" altLang="en-US" b="1" dirty="0" smtClean="0">
                <a:solidFill>
                  <a:schemeClr val="bg1"/>
                </a:solidFill>
                <a:latin typeface="宋体" panose="02010600030101010101" pitchFamily="2" charset="-122"/>
                <a:ea typeface="宋体" panose="02010600030101010101" pitchFamily="2" charset="-122"/>
              </a:rPr>
              <a:t>）</a:t>
            </a:r>
            <a:r>
              <a:rPr lang="zh-CN" altLang="en-US" sz="2200" b="1" dirty="0" smtClean="0">
                <a:solidFill>
                  <a:srgbClr val="FFFF00"/>
                </a:solidFill>
                <a:latin typeface="宋体" panose="02010600030101010101" pitchFamily="2" charset="-122"/>
                <a:ea typeface="宋体" panose="02010600030101010101" pitchFamily="2" charset="-122"/>
              </a:rPr>
              <a:t>学籍卡</a:t>
            </a:r>
            <a:endParaRPr lang="en-US" altLang="zh-CN" b="1" dirty="0" smtClean="0">
              <a:solidFill>
                <a:srgbClr val="FFFF00"/>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登录“校内门户” →</a:t>
            </a:r>
            <a:r>
              <a:rPr lang="zh-CN" altLang="en-US" b="1" dirty="0">
                <a:solidFill>
                  <a:schemeClr val="bg1"/>
                </a:solidFill>
                <a:latin typeface="宋体" panose="02010600030101010101" pitchFamily="2" charset="-122"/>
                <a:ea typeface="宋体" panose="02010600030101010101" pitchFamily="2" charset="-122"/>
              </a:rPr>
              <a:t>点击“业务办理” →选择“研究生院” →在“培养办学籍”栏内找到</a:t>
            </a:r>
            <a:r>
              <a:rPr lang="zh-CN" altLang="en-US" b="1" dirty="0" smtClean="0">
                <a:solidFill>
                  <a:schemeClr val="bg1"/>
                </a:solidFill>
                <a:latin typeface="宋体" panose="02010600030101010101" pitchFamily="2" charset="-122"/>
                <a:ea typeface="宋体" panose="02010600030101010101" pitchFamily="2" charset="-122"/>
              </a:rPr>
              <a:t>“填写学籍卡” </a:t>
            </a:r>
            <a:r>
              <a:rPr lang="zh-CN" altLang="en-US" b="1" dirty="0">
                <a:solidFill>
                  <a:schemeClr val="bg1"/>
                </a:solidFill>
                <a:latin typeface="宋体" panose="02010600030101010101" pitchFamily="2" charset="-122"/>
                <a:ea typeface="宋体" panose="02010600030101010101" pitchFamily="2" charset="-122"/>
              </a:rPr>
              <a:t>→核对</a:t>
            </a:r>
            <a:r>
              <a:rPr lang="zh-CN" altLang="en-US" b="1" dirty="0" smtClean="0">
                <a:solidFill>
                  <a:schemeClr val="bg1"/>
                </a:solidFill>
                <a:latin typeface="宋体" panose="02010600030101010101" pitchFamily="2" charset="-122"/>
                <a:ea typeface="宋体" panose="02010600030101010101" pitchFamily="2" charset="-122"/>
              </a:rPr>
              <a:t>所有项目真实、有效的信息 ，并仔细核对 →如发现问题，本人或教务修改 →完全无误后，点击</a:t>
            </a:r>
            <a:r>
              <a:rPr lang="zh-CN" altLang="en-US" b="1" dirty="0">
                <a:solidFill>
                  <a:schemeClr val="bg1"/>
                </a:solidFill>
                <a:latin typeface="宋体" panose="02010600030101010101" pitchFamily="2" charset="-122"/>
                <a:ea typeface="宋体" panose="02010600030101010101" pitchFamily="2" charset="-122"/>
              </a:rPr>
              <a:t>“提交” → </a:t>
            </a:r>
            <a:r>
              <a:rPr lang="zh-CN" altLang="en-US" b="1" dirty="0" smtClean="0">
                <a:solidFill>
                  <a:schemeClr val="bg1"/>
                </a:solidFill>
                <a:latin typeface="宋体" panose="02010600030101010101" pitchFamily="2" charset="-122"/>
                <a:ea typeface="宋体" panose="02010600030101010101" pitchFamily="2" charset="-122"/>
              </a:rPr>
              <a:t>打印一式两份，签字，交至教务办公室。</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3</a:t>
            </a:r>
            <a:r>
              <a:rPr lang="zh-CN" altLang="en-US" b="1" dirty="0" smtClean="0">
                <a:solidFill>
                  <a:schemeClr val="bg1"/>
                </a:solidFill>
                <a:latin typeface="宋体" panose="02010600030101010101" pitchFamily="2" charset="-122"/>
                <a:ea typeface="宋体" panose="02010600030101010101" pitchFamily="2" charset="-122"/>
              </a:rPr>
              <a:t>）</a:t>
            </a:r>
            <a:r>
              <a:rPr lang="zh-CN" altLang="en-US" sz="2200" b="1" dirty="0" smtClean="0">
                <a:solidFill>
                  <a:srgbClr val="FFFF00"/>
                </a:solidFill>
                <a:latin typeface="宋体" panose="02010600030101010101" pitchFamily="2" charset="-122"/>
                <a:ea typeface="宋体" panose="02010600030101010101" pitchFamily="2" charset="-122"/>
              </a:rPr>
              <a:t>学习计划表</a:t>
            </a:r>
            <a:r>
              <a:rPr lang="en-US" altLang="zh-CN" sz="2200" b="1" dirty="0" smtClean="0">
                <a:solidFill>
                  <a:srgbClr val="FFFF00"/>
                </a:solidFill>
                <a:latin typeface="宋体" panose="02010600030101010101" pitchFamily="2" charset="-122"/>
                <a:ea typeface="宋体" panose="02010600030101010101" pitchFamily="2" charset="-122"/>
              </a:rPr>
              <a:t>/</a:t>
            </a:r>
            <a:r>
              <a:rPr lang="zh-CN" altLang="en-US" sz="2200" b="1" dirty="0" smtClean="0">
                <a:solidFill>
                  <a:srgbClr val="FFFF00"/>
                </a:solidFill>
                <a:latin typeface="宋体" panose="02010600030101010101" pitchFamily="2" charset="-122"/>
                <a:ea typeface="宋体" panose="02010600030101010101" pitchFamily="2" charset="-122"/>
              </a:rPr>
              <a:t>培养计划表</a:t>
            </a:r>
            <a:endParaRPr lang="en-US" altLang="zh-CN" sz="2200" b="1" dirty="0" smtClean="0">
              <a:solidFill>
                <a:srgbClr val="FFFF00"/>
              </a:solidFill>
              <a:latin typeface="宋体" panose="02010600030101010101" pitchFamily="2" charset="-122"/>
              <a:ea typeface="宋体" panose="02010600030101010101" pitchFamily="2" charset="-122"/>
            </a:endParaRPr>
          </a:p>
          <a:p>
            <a:pPr marL="0" indent="0">
              <a:buNone/>
            </a:pPr>
            <a:r>
              <a:rPr lang="en-US" altLang="zh-CN" sz="2200" b="1" dirty="0">
                <a:solidFill>
                  <a:schemeClr val="bg1"/>
                </a:solidFill>
                <a:latin typeface="宋体" panose="02010600030101010101" pitchFamily="2" charset="-122"/>
                <a:ea typeface="宋体" panose="02010600030101010101" pitchFamily="2" charset="-122"/>
              </a:rPr>
              <a:t> </a:t>
            </a:r>
            <a:r>
              <a:rPr lang="en-US" altLang="zh-CN" sz="2200" b="1" dirty="0" smtClean="0">
                <a:solidFill>
                  <a:schemeClr val="bg1"/>
                </a:solidFill>
                <a:latin typeface="宋体" panose="02010600030101010101" pitchFamily="2" charset="-122"/>
                <a:ea typeface="宋体" panose="02010600030101010101" pitchFamily="2" charset="-122"/>
              </a:rPr>
              <a:t>   </a:t>
            </a:r>
            <a:r>
              <a:rPr lang="zh-CN" altLang="en-US" sz="2200" b="1" dirty="0" smtClean="0">
                <a:solidFill>
                  <a:srgbClr val="FFFF00"/>
                </a:solidFill>
                <a:latin typeface="宋体" panose="02010600030101010101" pitchFamily="2" charset="-122"/>
                <a:ea typeface="宋体" panose="02010600030101010101" pitchFamily="2" charset="-122"/>
              </a:rPr>
              <a:t>硕士生</a:t>
            </a:r>
            <a:r>
              <a:rPr lang="zh-CN" altLang="en-US" sz="2200" b="1" dirty="0" smtClean="0">
                <a:solidFill>
                  <a:schemeClr val="bg1"/>
                </a:solidFill>
                <a:latin typeface="宋体" panose="02010600030101010101" pitchFamily="2" charset="-122"/>
                <a:ea typeface="宋体" panose="02010600030101010101" pitchFamily="2" charset="-122"/>
              </a:rPr>
              <a:t>：直接在表格上填写 →导师与本人签字 →交</a:t>
            </a:r>
            <a:r>
              <a:rPr lang="zh-CN" altLang="en-US" sz="2200" b="1" dirty="0">
                <a:solidFill>
                  <a:schemeClr val="bg1"/>
                </a:solidFill>
                <a:latin typeface="宋体" panose="02010600030101010101" pitchFamily="2" charset="-122"/>
                <a:ea typeface="宋体" panose="02010600030101010101" pitchFamily="2" charset="-122"/>
              </a:rPr>
              <a:t>至教务办公室；</a:t>
            </a:r>
            <a:endParaRPr lang="en-US" altLang="zh-CN" sz="2200"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sz="2200" b="1" dirty="0" smtClean="0">
                <a:solidFill>
                  <a:schemeClr val="bg1"/>
                </a:solidFill>
                <a:latin typeface="宋体" panose="02010600030101010101" pitchFamily="2" charset="-122"/>
                <a:ea typeface="宋体" panose="02010600030101010101" pitchFamily="2" charset="-122"/>
              </a:rPr>
              <a:t>    </a:t>
            </a:r>
            <a:r>
              <a:rPr lang="zh-CN" altLang="en-US" sz="2200" b="1" dirty="0" smtClean="0">
                <a:solidFill>
                  <a:srgbClr val="FFFF00"/>
                </a:solidFill>
                <a:latin typeface="宋体" panose="02010600030101010101" pitchFamily="2" charset="-122"/>
                <a:ea typeface="宋体" panose="02010600030101010101" pitchFamily="2" charset="-122"/>
              </a:rPr>
              <a:t>博士生</a:t>
            </a:r>
            <a:r>
              <a:rPr lang="zh-CN" altLang="en-US" sz="2200" b="1" dirty="0">
                <a:solidFill>
                  <a:schemeClr val="bg1"/>
                </a:solidFill>
                <a:latin typeface="宋体" panose="02010600030101010101" pitchFamily="2" charset="-122"/>
                <a:ea typeface="宋体" panose="02010600030101010101" pitchFamily="2" charset="-122"/>
              </a:rPr>
              <a:t>：</a:t>
            </a:r>
            <a:r>
              <a:rPr lang="zh-CN" altLang="en-US" sz="2400" b="1" dirty="0">
                <a:solidFill>
                  <a:schemeClr val="bg1"/>
                </a:solidFill>
                <a:latin typeface="宋体" panose="02010600030101010101" pitchFamily="2" charset="-122"/>
                <a:ea typeface="宋体" panose="02010600030101010101" pitchFamily="2" charset="-122"/>
              </a:rPr>
              <a:t>登录“校内门户”→点击“业务办理” →选择“研究生院” →在</a:t>
            </a:r>
            <a:r>
              <a:rPr lang="zh-CN" altLang="en-US" sz="2400" b="1" dirty="0" smtClean="0">
                <a:solidFill>
                  <a:schemeClr val="bg1"/>
                </a:solidFill>
                <a:latin typeface="宋体" panose="02010600030101010101" pitchFamily="2" charset="-122"/>
                <a:ea typeface="宋体" panose="02010600030101010101" pitchFamily="2" charset="-122"/>
              </a:rPr>
              <a:t>“培养办教务”</a:t>
            </a:r>
            <a:r>
              <a:rPr lang="zh-CN" altLang="en-US" sz="2400" b="1" dirty="0">
                <a:solidFill>
                  <a:schemeClr val="bg1"/>
                </a:solidFill>
                <a:latin typeface="宋体" panose="02010600030101010101" pitchFamily="2" charset="-122"/>
                <a:ea typeface="宋体" panose="02010600030101010101" pitchFamily="2" charset="-122"/>
              </a:rPr>
              <a:t>栏内找到</a:t>
            </a:r>
            <a:r>
              <a:rPr lang="zh-CN" altLang="en-US" sz="2400" b="1" dirty="0" smtClean="0">
                <a:solidFill>
                  <a:schemeClr val="bg1"/>
                </a:solidFill>
                <a:latin typeface="宋体" panose="02010600030101010101" pitchFamily="2" charset="-122"/>
                <a:ea typeface="宋体" panose="02010600030101010101" pitchFamily="2" charset="-122"/>
              </a:rPr>
              <a:t>“培养环节录入及打印” →添加导师组成员及其他必要信息 →填写完毕后，</a:t>
            </a:r>
            <a:r>
              <a:rPr lang="zh-CN" altLang="en-US" sz="2400" b="1" dirty="0">
                <a:solidFill>
                  <a:schemeClr val="bg1"/>
                </a:solidFill>
                <a:latin typeface="宋体" panose="02010600030101010101" pitchFamily="2" charset="-122"/>
                <a:ea typeface="宋体" panose="02010600030101010101" pitchFamily="2" charset="-122"/>
              </a:rPr>
              <a:t>保存</a:t>
            </a:r>
            <a:r>
              <a:rPr lang="zh-CN" altLang="en-US" sz="2400" b="1" dirty="0" smtClean="0">
                <a:solidFill>
                  <a:schemeClr val="bg1"/>
                </a:solidFill>
                <a:latin typeface="宋体" panose="02010600030101010101" pitchFamily="2" charset="-122"/>
                <a:ea typeface="宋体" panose="02010600030101010101" pitchFamily="2" charset="-122"/>
              </a:rPr>
              <a:t>提交 →打印，导师组成员及本人签字 →交</a:t>
            </a:r>
            <a:r>
              <a:rPr lang="zh-CN" altLang="en-US" sz="2400" b="1" dirty="0">
                <a:solidFill>
                  <a:schemeClr val="bg1"/>
                </a:solidFill>
                <a:latin typeface="宋体" panose="02010600030101010101" pitchFamily="2" charset="-122"/>
                <a:ea typeface="宋体" panose="02010600030101010101" pitchFamily="2" charset="-122"/>
              </a:rPr>
              <a:t>至教务办公室</a:t>
            </a:r>
            <a:r>
              <a:rPr lang="zh-CN" altLang="en-US" sz="2400" b="1" dirty="0" smtClean="0">
                <a:solidFill>
                  <a:schemeClr val="bg1"/>
                </a:solidFill>
                <a:latin typeface="宋体" panose="02010600030101010101" pitchFamily="2" charset="-122"/>
                <a:ea typeface="宋体" panose="02010600030101010101" pitchFamily="2" charset="-122"/>
              </a:rPr>
              <a:t>。</a:t>
            </a:r>
            <a:endParaRPr lang="en-US" altLang="zh-CN" sz="2400" b="1" dirty="0">
              <a:solidFill>
                <a:schemeClr val="bg1"/>
              </a:solidFill>
              <a:latin typeface="宋体" panose="02010600030101010101" pitchFamily="2" charset="-122"/>
              <a:ea typeface="宋体" panose="02010600030101010101" pitchFamily="2" charset="-122"/>
            </a:endParaRPr>
          </a:p>
          <a:p>
            <a:pPr marL="0" indent="0">
              <a:buNone/>
            </a:pPr>
            <a:endParaRPr lang="en-US" altLang="zh-CN" dirty="0"/>
          </a:p>
        </p:txBody>
      </p:sp>
    </p:spTree>
    <p:extLst>
      <p:ext uri="{BB962C8B-B14F-4D97-AF65-F5344CB8AC3E}">
        <p14:creationId xmlns:p14="http://schemas.microsoft.com/office/powerpoint/2010/main" val="1266054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95536" y="548680"/>
            <a:ext cx="8280920" cy="5616624"/>
          </a:xfrm>
        </p:spPr>
        <p:txBody>
          <a:bodyPr>
            <a:normAutofit/>
          </a:bodyPr>
          <a:lstStyle/>
          <a:p>
            <a:pPr marL="0" indent="0">
              <a:buNone/>
            </a:pPr>
            <a:r>
              <a:rPr lang="en-US" altLang="zh-CN" sz="3600" b="1" dirty="0" smtClean="0">
                <a:solidFill>
                  <a:schemeClr val="bg1"/>
                </a:solidFill>
                <a:latin typeface="宋体" panose="02010600030101010101" pitchFamily="2" charset="-122"/>
                <a:ea typeface="宋体" panose="02010600030101010101" pitchFamily="2" charset="-122"/>
              </a:rPr>
              <a:t>2.</a:t>
            </a:r>
            <a:r>
              <a:rPr lang="zh-CN" altLang="en-US" sz="3600" b="1" dirty="0" smtClean="0">
                <a:solidFill>
                  <a:schemeClr val="bg1"/>
                </a:solidFill>
                <a:latin typeface="宋体" panose="02010600030101010101" pitchFamily="2" charset="-122"/>
                <a:ea typeface="宋体" panose="02010600030101010101" pitchFamily="2" charset="-122"/>
              </a:rPr>
              <a:t>选课</a:t>
            </a:r>
            <a:endParaRPr lang="en-US" altLang="zh-CN" sz="3600" b="1" dirty="0" smtClean="0">
              <a:solidFill>
                <a:schemeClr val="bg1"/>
              </a:solidFill>
              <a:latin typeface="宋体" panose="02010600030101010101" pitchFamily="2" charset="-122"/>
              <a:ea typeface="宋体" panose="02010600030101010101" pitchFamily="2" charset="-122"/>
            </a:endParaRPr>
          </a:p>
          <a:p>
            <a:r>
              <a:rPr lang="zh-CN" altLang="zh-CN" sz="2400" b="1" dirty="0">
                <a:solidFill>
                  <a:schemeClr val="bg1"/>
                </a:solidFill>
                <a:latin typeface="宋体" panose="02010600030101010101" pitchFamily="2" charset="-122"/>
                <a:ea typeface="宋体" panose="02010600030101010101" pitchFamily="2" charset="-122"/>
              </a:rPr>
              <a:t>网上选课时间：</a:t>
            </a:r>
            <a:r>
              <a:rPr lang="en-US" altLang="zh-CN" sz="2400" b="1" dirty="0" smtClean="0">
                <a:solidFill>
                  <a:srgbClr val="FFFF00"/>
                </a:solidFill>
                <a:latin typeface="宋体" panose="02010600030101010101" pitchFamily="2" charset="-122"/>
                <a:ea typeface="宋体" panose="02010600030101010101" pitchFamily="2" charset="-122"/>
              </a:rPr>
              <a:t>2016</a:t>
            </a:r>
            <a:r>
              <a:rPr lang="zh-CN" altLang="zh-CN" sz="2400" b="1" dirty="0" smtClean="0">
                <a:solidFill>
                  <a:srgbClr val="FFFF00"/>
                </a:solidFill>
                <a:latin typeface="宋体" panose="02010600030101010101" pitchFamily="2" charset="-122"/>
                <a:ea typeface="宋体" panose="02010600030101010101" pitchFamily="2" charset="-122"/>
              </a:rPr>
              <a:t>年</a:t>
            </a:r>
            <a:r>
              <a:rPr lang="en-US" altLang="zh-CN" sz="2400" b="1" dirty="0">
                <a:solidFill>
                  <a:srgbClr val="FFFF00"/>
                </a:solidFill>
                <a:latin typeface="宋体" panose="02010600030101010101" pitchFamily="2" charset="-122"/>
                <a:ea typeface="宋体" panose="02010600030101010101" pitchFamily="2" charset="-122"/>
              </a:rPr>
              <a:t>7</a:t>
            </a:r>
            <a:r>
              <a:rPr lang="zh-CN" altLang="zh-CN" sz="2400" b="1" dirty="0" smtClean="0">
                <a:solidFill>
                  <a:srgbClr val="FFFF00"/>
                </a:solidFill>
                <a:latin typeface="宋体" panose="02010600030101010101" pitchFamily="2" charset="-122"/>
                <a:ea typeface="宋体" panose="02010600030101010101" pitchFamily="2" charset="-122"/>
              </a:rPr>
              <a:t>月</a:t>
            </a:r>
            <a:r>
              <a:rPr lang="en-US" altLang="zh-CN" sz="2400" b="1" dirty="0" smtClean="0">
                <a:solidFill>
                  <a:srgbClr val="FFFF00"/>
                </a:solidFill>
                <a:latin typeface="宋体" panose="02010600030101010101" pitchFamily="2" charset="-122"/>
                <a:ea typeface="宋体" panose="02010600030101010101" pitchFamily="2" charset="-122"/>
              </a:rPr>
              <a:t>5</a:t>
            </a:r>
            <a:r>
              <a:rPr lang="zh-CN" altLang="zh-CN" sz="2400" b="1" dirty="0" smtClean="0">
                <a:solidFill>
                  <a:srgbClr val="FFFF00"/>
                </a:solidFill>
                <a:latin typeface="宋体" panose="02010600030101010101" pitchFamily="2" charset="-122"/>
                <a:ea typeface="宋体" panose="02010600030101010101" pitchFamily="2" charset="-122"/>
              </a:rPr>
              <a:t>日</a:t>
            </a:r>
            <a:r>
              <a:rPr lang="zh-CN" altLang="zh-CN" sz="2400" b="1" dirty="0">
                <a:solidFill>
                  <a:srgbClr val="FFFF00"/>
                </a:solidFill>
                <a:latin typeface="宋体" panose="02010600030101010101" pitchFamily="2" charset="-122"/>
                <a:ea typeface="宋体" panose="02010600030101010101" pitchFamily="2" charset="-122"/>
              </a:rPr>
              <a:t>—</a:t>
            </a:r>
            <a:r>
              <a:rPr lang="en-US" altLang="zh-CN" sz="2400" b="1" dirty="0" smtClean="0">
                <a:solidFill>
                  <a:srgbClr val="FFFF00"/>
                </a:solidFill>
                <a:latin typeface="宋体" panose="02010600030101010101" pitchFamily="2" charset="-122"/>
                <a:ea typeface="宋体" panose="02010600030101010101" pitchFamily="2" charset="-122"/>
              </a:rPr>
              <a:t>2016</a:t>
            </a:r>
            <a:r>
              <a:rPr lang="zh-CN" altLang="zh-CN" sz="2400" b="1" dirty="0" smtClean="0">
                <a:solidFill>
                  <a:srgbClr val="FFFF00"/>
                </a:solidFill>
                <a:latin typeface="宋体" panose="02010600030101010101" pitchFamily="2" charset="-122"/>
                <a:ea typeface="宋体" panose="02010600030101010101" pitchFamily="2" charset="-122"/>
              </a:rPr>
              <a:t>年</a:t>
            </a:r>
            <a:r>
              <a:rPr lang="en-US" altLang="zh-CN" sz="2400" b="1" dirty="0">
                <a:solidFill>
                  <a:srgbClr val="FFFF00"/>
                </a:solidFill>
                <a:latin typeface="宋体" panose="02010600030101010101" pitchFamily="2" charset="-122"/>
                <a:ea typeface="宋体" panose="02010600030101010101" pitchFamily="2" charset="-122"/>
              </a:rPr>
              <a:t>9</a:t>
            </a:r>
            <a:r>
              <a:rPr lang="zh-CN" altLang="zh-CN" sz="2400" b="1" dirty="0">
                <a:solidFill>
                  <a:srgbClr val="FFFF00"/>
                </a:solidFill>
                <a:latin typeface="宋体" panose="02010600030101010101" pitchFamily="2" charset="-122"/>
                <a:ea typeface="宋体" panose="02010600030101010101" pitchFamily="2" charset="-122"/>
              </a:rPr>
              <a:t>月</a:t>
            </a:r>
            <a:r>
              <a:rPr lang="en-US" altLang="zh-CN" sz="2400" b="1" dirty="0" smtClean="0">
                <a:solidFill>
                  <a:srgbClr val="FFFF00"/>
                </a:solidFill>
                <a:latin typeface="宋体" panose="02010600030101010101" pitchFamily="2" charset="-122"/>
                <a:ea typeface="宋体" panose="02010600030101010101" pitchFamily="2" charset="-122"/>
              </a:rPr>
              <a:t>12</a:t>
            </a:r>
            <a:r>
              <a:rPr lang="zh-CN" altLang="zh-CN" sz="2400" b="1" dirty="0" smtClean="0">
                <a:solidFill>
                  <a:srgbClr val="FFFF00"/>
                </a:solidFill>
                <a:latin typeface="宋体" panose="02010600030101010101" pitchFamily="2" charset="-122"/>
                <a:ea typeface="宋体" panose="02010600030101010101" pitchFamily="2" charset="-122"/>
              </a:rPr>
              <a:t>日</a:t>
            </a:r>
            <a:r>
              <a:rPr lang="zh-CN" altLang="zh-CN" sz="2400" b="1" dirty="0">
                <a:solidFill>
                  <a:srgbClr val="FFFF00"/>
                </a:solidFill>
                <a:latin typeface="宋体" panose="02010600030101010101" pitchFamily="2" charset="-122"/>
                <a:ea typeface="宋体" panose="02010600030101010101" pitchFamily="2" charset="-122"/>
              </a:rPr>
              <a:t>（早</a:t>
            </a:r>
            <a:r>
              <a:rPr lang="en-US" altLang="zh-CN" sz="2400" b="1" dirty="0">
                <a:solidFill>
                  <a:srgbClr val="FFFF00"/>
                </a:solidFill>
                <a:latin typeface="宋体" panose="02010600030101010101" pitchFamily="2" charset="-122"/>
                <a:ea typeface="宋体" panose="02010600030101010101" pitchFamily="2" charset="-122"/>
              </a:rPr>
              <a:t>8:30</a:t>
            </a:r>
            <a:r>
              <a:rPr lang="zh-CN" altLang="zh-CN" sz="2400" b="1" dirty="0">
                <a:solidFill>
                  <a:srgbClr val="FFFF00"/>
                </a:solidFill>
                <a:latin typeface="宋体" panose="02010600030101010101" pitchFamily="2" charset="-122"/>
                <a:ea typeface="宋体" panose="02010600030101010101" pitchFamily="2" charset="-122"/>
              </a:rPr>
              <a:t>）</a:t>
            </a:r>
          </a:p>
          <a:p>
            <a:r>
              <a:rPr lang="zh-CN" altLang="zh-CN" sz="2400" b="1" dirty="0">
                <a:solidFill>
                  <a:schemeClr val="bg1"/>
                </a:solidFill>
                <a:latin typeface="宋体" panose="02010600030101010101" pitchFamily="2" charset="-122"/>
                <a:ea typeface="宋体" panose="02010600030101010101" pitchFamily="2" charset="-122"/>
              </a:rPr>
              <a:t>查询选课结果：</a:t>
            </a:r>
            <a:r>
              <a:rPr lang="en-US" altLang="zh-CN" sz="2400" b="1" dirty="0" smtClean="0">
                <a:solidFill>
                  <a:srgbClr val="FFFF00"/>
                </a:solidFill>
                <a:latin typeface="宋体" panose="02010600030101010101" pitchFamily="2" charset="-122"/>
                <a:ea typeface="宋体" panose="02010600030101010101" pitchFamily="2" charset="-122"/>
              </a:rPr>
              <a:t>2016</a:t>
            </a:r>
            <a:r>
              <a:rPr lang="zh-CN" altLang="zh-CN" sz="2400" b="1" dirty="0" smtClean="0">
                <a:solidFill>
                  <a:srgbClr val="FFFF00"/>
                </a:solidFill>
                <a:latin typeface="宋体" panose="02010600030101010101" pitchFamily="2" charset="-122"/>
                <a:ea typeface="宋体" panose="02010600030101010101" pitchFamily="2" charset="-122"/>
              </a:rPr>
              <a:t>年</a:t>
            </a:r>
            <a:r>
              <a:rPr lang="en-US" altLang="zh-CN" sz="2400" b="1" dirty="0">
                <a:solidFill>
                  <a:srgbClr val="FFFF00"/>
                </a:solidFill>
                <a:latin typeface="宋体" panose="02010600030101010101" pitchFamily="2" charset="-122"/>
                <a:ea typeface="宋体" panose="02010600030101010101" pitchFamily="2" charset="-122"/>
              </a:rPr>
              <a:t>9</a:t>
            </a:r>
            <a:r>
              <a:rPr lang="zh-CN" altLang="zh-CN" sz="2400" b="1" dirty="0">
                <a:solidFill>
                  <a:srgbClr val="FFFF00"/>
                </a:solidFill>
                <a:latin typeface="宋体" panose="02010600030101010101" pitchFamily="2" charset="-122"/>
                <a:ea typeface="宋体" panose="02010600030101010101" pitchFamily="2" charset="-122"/>
              </a:rPr>
              <a:t>月</a:t>
            </a:r>
            <a:r>
              <a:rPr lang="en-US" altLang="zh-CN" sz="2400" b="1" dirty="0" smtClean="0">
                <a:solidFill>
                  <a:srgbClr val="FFFF00"/>
                </a:solidFill>
                <a:latin typeface="宋体" panose="02010600030101010101" pitchFamily="2" charset="-122"/>
                <a:ea typeface="宋体" panose="02010600030101010101" pitchFamily="2" charset="-122"/>
              </a:rPr>
              <a:t>13</a:t>
            </a:r>
            <a:r>
              <a:rPr lang="zh-CN" altLang="zh-CN" sz="2400" b="1" dirty="0" smtClean="0">
                <a:solidFill>
                  <a:srgbClr val="FFFF00"/>
                </a:solidFill>
                <a:latin typeface="宋体" panose="02010600030101010101" pitchFamily="2" charset="-122"/>
                <a:ea typeface="宋体" panose="02010600030101010101" pitchFamily="2" charset="-122"/>
              </a:rPr>
              <a:t>日</a:t>
            </a:r>
            <a:endParaRPr lang="zh-CN" altLang="zh-CN" sz="2400" b="1" dirty="0">
              <a:solidFill>
                <a:srgbClr val="FFFF00"/>
              </a:solidFill>
              <a:latin typeface="宋体" panose="02010600030101010101" pitchFamily="2" charset="-122"/>
              <a:ea typeface="宋体" panose="02010600030101010101" pitchFamily="2" charset="-122"/>
            </a:endParaRPr>
          </a:p>
          <a:p>
            <a:r>
              <a:rPr lang="zh-CN" altLang="zh-CN" sz="2400" b="1" dirty="0">
                <a:solidFill>
                  <a:schemeClr val="bg1"/>
                </a:solidFill>
                <a:latin typeface="宋体" panose="02010600030101010101" pitchFamily="2" charset="-122"/>
                <a:ea typeface="宋体" panose="02010600030101010101" pitchFamily="2" charset="-122"/>
              </a:rPr>
              <a:t>补退选时间：</a:t>
            </a:r>
            <a:r>
              <a:rPr lang="en-US" altLang="zh-CN" sz="2400" b="1" dirty="0" smtClean="0">
                <a:solidFill>
                  <a:srgbClr val="FFFF00"/>
                </a:solidFill>
                <a:latin typeface="宋体" panose="02010600030101010101" pitchFamily="2" charset="-122"/>
                <a:ea typeface="宋体" panose="02010600030101010101" pitchFamily="2" charset="-122"/>
              </a:rPr>
              <a:t>2016</a:t>
            </a:r>
            <a:r>
              <a:rPr lang="zh-CN" altLang="zh-CN" sz="2400" b="1" dirty="0" smtClean="0">
                <a:solidFill>
                  <a:srgbClr val="FFFF00"/>
                </a:solidFill>
                <a:latin typeface="宋体" panose="02010600030101010101" pitchFamily="2" charset="-122"/>
                <a:ea typeface="宋体" panose="02010600030101010101" pitchFamily="2" charset="-122"/>
              </a:rPr>
              <a:t>年</a:t>
            </a:r>
            <a:r>
              <a:rPr lang="en-US" altLang="zh-CN" sz="2400" b="1" dirty="0">
                <a:solidFill>
                  <a:srgbClr val="FFFF00"/>
                </a:solidFill>
                <a:latin typeface="宋体" panose="02010600030101010101" pitchFamily="2" charset="-122"/>
                <a:ea typeface="宋体" panose="02010600030101010101" pitchFamily="2" charset="-122"/>
              </a:rPr>
              <a:t>9</a:t>
            </a:r>
            <a:r>
              <a:rPr lang="zh-CN" altLang="zh-CN" sz="2400" b="1" dirty="0">
                <a:solidFill>
                  <a:srgbClr val="FFFF00"/>
                </a:solidFill>
                <a:latin typeface="宋体" panose="02010600030101010101" pitchFamily="2" charset="-122"/>
                <a:ea typeface="宋体" panose="02010600030101010101" pitchFamily="2" charset="-122"/>
              </a:rPr>
              <a:t>月</a:t>
            </a:r>
            <a:r>
              <a:rPr lang="en-US" altLang="zh-CN" sz="2400" b="1" dirty="0" smtClean="0">
                <a:solidFill>
                  <a:srgbClr val="FFFF00"/>
                </a:solidFill>
                <a:latin typeface="宋体" panose="02010600030101010101" pitchFamily="2" charset="-122"/>
                <a:ea typeface="宋体" panose="02010600030101010101" pitchFamily="2" charset="-122"/>
              </a:rPr>
              <a:t>13</a:t>
            </a:r>
            <a:r>
              <a:rPr lang="zh-CN" altLang="zh-CN" sz="2400" b="1" dirty="0" smtClean="0">
                <a:solidFill>
                  <a:srgbClr val="FFFF00"/>
                </a:solidFill>
                <a:latin typeface="宋体" panose="02010600030101010101" pitchFamily="2" charset="-122"/>
                <a:ea typeface="宋体" panose="02010600030101010101" pitchFamily="2" charset="-122"/>
              </a:rPr>
              <a:t>日</a:t>
            </a:r>
            <a:r>
              <a:rPr lang="zh-CN" altLang="zh-CN" sz="2400" b="1" dirty="0">
                <a:solidFill>
                  <a:srgbClr val="FFFF00"/>
                </a:solidFill>
                <a:latin typeface="宋体" panose="02010600030101010101" pitchFamily="2" charset="-122"/>
                <a:ea typeface="宋体" panose="02010600030101010101" pitchFamily="2" charset="-122"/>
              </a:rPr>
              <a:t>—</a:t>
            </a:r>
            <a:r>
              <a:rPr lang="en-US" altLang="zh-CN" sz="2400" b="1" dirty="0" smtClean="0">
                <a:solidFill>
                  <a:srgbClr val="FFFF00"/>
                </a:solidFill>
                <a:latin typeface="宋体" panose="02010600030101010101" pitchFamily="2" charset="-122"/>
                <a:ea typeface="宋体" panose="02010600030101010101" pitchFamily="2" charset="-122"/>
              </a:rPr>
              <a:t>2016</a:t>
            </a:r>
            <a:r>
              <a:rPr lang="zh-CN" altLang="zh-CN" sz="2400" b="1" dirty="0" smtClean="0">
                <a:solidFill>
                  <a:srgbClr val="FFFF00"/>
                </a:solidFill>
                <a:latin typeface="宋体" panose="02010600030101010101" pitchFamily="2" charset="-122"/>
                <a:ea typeface="宋体" panose="02010600030101010101" pitchFamily="2" charset="-122"/>
              </a:rPr>
              <a:t>年</a:t>
            </a:r>
            <a:r>
              <a:rPr lang="en-US" altLang="zh-CN" sz="2400" b="1" dirty="0">
                <a:solidFill>
                  <a:srgbClr val="FFFF00"/>
                </a:solidFill>
                <a:latin typeface="宋体" panose="02010600030101010101" pitchFamily="2" charset="-122"/>
                <a:ea typeface="宋体" panose="02010600030101010101" pitchFamily="2" charset="-122"/>
              </a:rPr>
              <a:t>9</a:t>
            </a:r>
            <a:r>
              <a:rPr lang="zh-CN" altLang="zh-CN" sz="2400" b="1" dirty="0">
                <a:solidFill>
                  <a:srgbClr val="FFFF00"/>
                </a:solidFill>
                <a:latin typeface="宋体" panose="02010600030101010101" pitchFamily="2" charset="-122"/>
                <a:ea typeface="宋体" panose="02010600030101010101" pitchFamily="2" charset="-122"/>
              </a:rPr>
              <a:t>月</a:t>
            </a:r>
            <a:r>
              <a:rPr lang="en-US" altLang="zh-CN" sz="2400" b="1" dirty="0" smtClean="0">
                <a:solidFill>
                  <a:srgbClr val="FFFF00"/>
                </a:solidFill>
                <a:latin typeface="宋体" panose="02010600030101010101" pitchFamily="2" charset="-122"/>
                <a:ea typeface="宋体" panose="02010600030101010101" pitchFamily="2" charset="-122"/>
              </a:rPr>
              <a:t>26</a:t>
            </a:r>
            <a:r>
              <a:rPr lang="zh-CN" altLang="zh-CN" sz="2400" b="1" dirty="0" smtClean="0">
                <a:solidFill>
                  <a:srgbClr val="FFFF00"/>
                </a:solidFill>
                <a:latin typeface="宋体" panose="02010600030101010101" pitchFamily="2" charset="-122"/>
                <a:ea typeface="宋体" panose="02010600030101010101" pitchFamily="2" charset="-122"/>
              </a:rPr>
              <a:t>日</a:t>
            </a:r>
            <a:r>
              <a:rPr lang="zh-CN" altLang="zh-CN" sz="2400" b="1" dirty="0">
                <a:solidFill>
                  <a:srgbClr val="FFFF00"/>
                </a:solidFill>
                <a:latin typeface="宋体" panose="02010600030101010101" pitchFamily="2" charset="-122"/>
                <a:ea typeface="宋体" panose="02010600030101010101" pitchFamily="2" charset="-122"/>
              </a:rPr>
              <a:t>（早</a:t>
            </a:r>
            <a:r>
              <a:rPr lang="en-US" altLang="zh-CN" sz="2400" b="1" dirty="0">
                <a:solidFill>
                  <a:srgbClr val="FFFF00"/>
                </a:solidFill>
                <a:latin typeface="宋体" panose="02010600030101010101" pitchFamily="2" charset="-122"/>
                <a:ea typeface="宋体" panose="02010600030101010101" pitchFamily="2" charset="-122"/>
              </a:rPr>
              <a:t>8:30</a:t>
            </a:r>
            <a:r>
              <a:rPr lang="zh-CN" altLang="zh-CN" sz="2400" b="1" dirty="0">
                <a:solidFill>
                  <a:srgbClr val="FFFF00"/>
                </a:solidFill>
                <a:latin typeface="宋体" panose="02010600030101010101" pitchFamily="2" charset="-122"/>
                <a:ea typeface="宋体" panose="02010600030101010101" pitchFamily="2" charset="-122"/>
              </a:rPr>
              <a:t>）</a:t>
            </a:r>
          </a:p>
          <a:p>
            <a:pPr marL="0" indent="0">
              <a:buNone/>
            </a:pPr>
            <a:r>
              <a:rPr lang="en-US" altLang="zh-CN" sz="2400" b="1" dirty="0" smtClean="0">
                <a:solidFill>
                  <a:schemeClr val="bg1"/>
                </a:solidFill>
                <a:latin typeface="宋体" panose="02010600030101010101" pitchFamily="2" charset="-122"/>
                <a:ea typeface="宋体" panose="02010600030101010101" pitchFamily="2" charset="-122"/>
              </a:rPr>
              <a:t>  </a:t>
            </a:r>
            <a:r>
              <a:rPr lang="zh-CN" altLang="zh-CN" sz="2400" b="1" dirty="0" smtClean="0">
                <a:solidFill>
                  <a:schemeClr val="bg1"/>
                </a:solidFill>
                <a:latin typeface="宋体" panose="02010600030101010101" pitchFamily="2" charset="-122"/>
                <a:ea typeface="宋体" panose="02010600030101010101" pitchFamily="2" charset="-122"/>
              </a:rPr>
              <a:t>（</a:t>
            </a:r>
            <a:r>
              <a:rPr lang="zh-CN" altLang="zh-CN" sz="2400" b="1" dirty="0">
                <a:solidFill>
                  <a:srgbClr val="FF0000"/>
                </a:solidFill>
                <a:latin typeface="宋体" panose="02010600030101010101" pitchFamily="2" charset="-122"/>
                <a:ea typeface="宋体" panose="02010600030101010101" pitchFamily="2" charset="-122"/>
              </a:rPr>
              <a:t>此阶段是更改选课操作的最后时间段</a:t>
            </a:r>
            <a:r>
              <a:rPr lang="zh-CN" altLang="zh-CN" sz="2400" b="1" dirty="0">
                <a:solidFill>
                  <a:schemeClr val="bg1"/>
                </a:solidFill>
                <a:latin typeface="宋体" panose="02010600030101010101" pitchFamily="2" charset="-122"/>
                <a:ea typeface="宋体" panose="02010600030101010101" pitchFamily="2" charset="-122"/>
              </a:rPr>
              <a:t>，每位研究生务必在此阶段内确认本人选课操作，逾期因未选或错选造成的后果，由学生本人负责）</a:t>
            </a:r>
            <a:r>
              <a:rPr lang="en-US" altLang="zh-CN" sz="2400" b="1" dirty="0">
                <a:solidFill>
                  <a:schemeClr val="bg1"/>
                </a:solidFill>
                <a:latin typeface="宋体" panose="02010600030101010101" pitchFamily="2" charset="-122"/>
                <a:ea typeface="宋体" panose="02010600030101010101" pitchFamily="2" charset="-122"/>
              </a:rPr>
              <a:t> </a:t>
            </a:r>
            <a:endParaRPr lang="zh-CN" altLang="zh-CN" sz="2400" b="1" dirty="0">
              <a:solidFill>
                <a:schemeClr val="bg1"/>
              </a:solidFill>
              <a:latin typeface="宋体" panose="02010600030101010101" pitchFamily="2" charset="-122"/>
              <a:ea typeface="宋体" panose="02010600030101010101" pitchFamily="2" charset="-122"/>
            </a:endParaRPr>
          </a:p>
          <a:p>
            <a:r>
              <a:rPr lang="zh-CN" altLang="zh-CN" sz="2400" b="1" dirty="0">
                <a:solidFill>
                  <a:schemeClr val="bg1"/>
                </a:solidFill>
                <a:latin typeface="宋体" panose="02010600030101010101" pitchFamily="2" charset="-122"/>
                <a:ea typeface="宋体" panose="02010600030101010101" pitchFamily="2" charset="-122"/>
              </a:rPr>
              <a:t>最终选课结果查询：</a:t>
            </a:r>
            <a:r>
              <a:rPr lang="en-US" altLang="zh-CN" sz="2400" b="1" dirty="0" smtClean="0">
                <a:solidFill>
                  <a:srgbClr val="FFFF00"/>
                </a:solidFill>
                <a:latin typeface="宋体" panose="02010600030101010101" pitchFamily="2" charset="-122"/>
                <a:ea typeface="宋体" panose="02010600030101010101" pitchFamily="2" charset="-122"/>
              </a:rPr>
              <a:t>2016</a:t>
            </a:r>
            <a:r>
              <a:rPr lang="zh-CN" altLang="zh-CN" sz="2400" b="1" dirty="0" smtClean="0">
                <a:solidFill>
                  <a:srgbClr val="FFFF00"/>
                </a:solidFill>
                <a:latin typeface="宋体" panose="02010600030101010101" pitchFamily="2" charset="-122"/>
                <a:ea typeface="宋体" panose="02010600030101010101" pitchFamily="2" charset="-122"/>
              </a:rPr>
              <a:t>年</a:t>
            </a:r>
            <a:r>
              <a:rPr lang="en-US" altLang="zh-CN" sz="2400" b="1" dirty="0">
                <a:solidFill>
                  <a:srgbClr val="FFFF00"/>
                </a:solidFill>
                <a:latin typeface="宋体" panose="02010600030101010101" pitchFamily="2" charset="-122"/>
                <a:ea typeface="宋体" panose="02010600030101010101" pitchFamily="2" charset="-122"/>
              </a:rPr>
              <a:t>9</a:t>
            </a:r>
            <a:r>
              <a:rPr lang="zh-CN" altLang="zh-CN" sz="2400" b="1" dirty="0" smtClean="0">
                <a:solidFill>
                  <a:srgbClr val="FFFF00"/>
                </a:solidFill>
                <a:latin typeface="宋体" panose="02010600030101010101" pitchFamily="2" charset="-122"/>
                <a:ea typeface="宋体" panose="02010600030101010101" pitchFamily="2" charset="-122"/>
              </a:rPr>
              <a:t>月</a:t>
            </a:r>
            <a:r>
              <a:rPr lang="en-US" altLang="zh-CN" sz="2400" b="1" dirty="0" smtClean="0">
                <a:solidFill>
                  <a:srgbClr val="FFFF00"/>
                </a:solidFill>
                <a:latin typeface="宋体" panose="02010600030101010101" pitchFamily="2" charset="-122"/>
                <a:ea typeface="宋体" panose="02010600030101010101" pitchFamily="2" charset="-122"/>
              </a:rPr>
              <a:t>28</a:t>
            </a:r>
            <a:r>
              <a:rPr lang="zh-CN" altLang="zh-CN" sz="2400" b="1" dirty="0" smtClean="0">
                <a:solidFill>
                  <a:srgbClr val="FFFF00"/>
                </a:solidFill>
                <a:latin typeface="宋体" panose="02010600030101010101" pitchFamily="2" charset="-122"/>
                <a:ea typeface="宋体" panose="02010600030101010101" pitchFamily="2" charset="-122"/>
              </a:rPr>
              <a:t>日</a:t>
            </a:r>
            <a:r>
              <a:rPr lang="zh-CN" altLang="zh-CN" sz="2400" b="1" dirty="0">
                <a:solidFill>
                  <a:srgbClr val="FFFF00"/>
                </a:solidFill>
                <a:latin typeface="宋体" panose="02010600030101010101" pitchFamily="2" charset="-122"/>
                <a:ea typeface="宋体" panose="02010600030101010101" pitchFamily="2" charset="-122"/>
              </a:rPr>
              <a:t>以后</a:t>
            </a:r>
            <a:r>
              <a:rPr lang="zh-CN" altLang="zh-CN" sz="2400" b="1" dirty="0">
                <a:solidFill>
                  <a:schemeClr val="bg1"/>
                </a:solidFill>
                <a:latin typeface="宋体" panose="02010600030101010101" pitchFamily="2" charset="-122"/>
                <a:ea typeface="宋体" panose="02010600030101010101" pitchFamily="2" charset="-122"/>
              </a:rPr>
              <a:t>登录校内门户</a:t>
            </a:r>
            <a:r>
              <a:rPr lang="en-US" altLang="zh-CN" sz="2400" b="1" dirty="0">
                <a:solidFill>
                  <a:schemeClr val="bg1"/>
                </a:solidFill>
                <a:latin typeface="宋体" panose="02010600030101010101" pitchFamily="2" charset="-122"/>
                <a:ea typeface="宋体" panose="02010600030101010101" pitchFamily="2" charset="-122"/>
              </a:rPr>
              <a:t>→</a:t>
            </a:r>
            <a:r>
              <a:rPr lang="zh-CN" altLang="zh-CN" sz="2400" b="1" dirty="0">
                <a:solidFill>
                  <a:schemeClr val="bg1"/>
                </a:solidFill>
                <a:latin typeface="宋体" panose="02010600030101010101" pitchFamily="2" charset="-122"/>
                <a:ea typeface="宋体" panose="02010600030101010101" pitchFamily="2" charset="-122"/>
              </a:rPr>
              <a:t>业务办理</a:t>
            </a:r>
            <a:r>
              <a:rPr lang="en-US" altLang="zh-CN" sz="2400" b="1" dirty="0">
                <a:solidFill>
                  <a:schemeClr val="bg1"/>
                </a:solidFill>
                <a:latin typeface="宋体" panose="02010600030101010101" pitchFamily="2" charset="-122"/>
                <a:ea typeface="宋体" panose="02010600030101010101" pitchFamily="2" charset="-122"/>
              </a:rPr>
              <a:t>→</a:t>
            </a:r>
            <a:r>
              <a:rPr lang="zh-CN" altLang="zh-CN" sz="2400" b="1" dirty="0">
                <a:solidFill>
                  <a:schemeClr val="bg1"/>
                </a:solidFill>
                <a:latin typeface="宋体" panose="02010600030101010101" pitchFamily="2" charset="-122"/>
                <a:ea typeface="宋体" panose="02010600030101010101" pitchFamily="2" charset="-122"/>
              </a:rPr>
              <a:t>研究生院</a:t>
            </a:r>
            <a:r>
              <a:rPr lang="en-US" altLang="zh-CN" sz="2400" b="1" dirty="0">
                <a:solidFill>
                  <a:schemeClr val="bg1"/>
                </a:solidFill>
                <a:latin typeface="宋体" panose="02010600030101010101" pitchFamily="2" charset="-122"/>
                <a:ea typeface="宋体" panose="02010600030101010101" pitchFamily="2" charset="-122"/>
              </a:rPr>
              <a:t>→</a:t>
            </a:r>
            <a:r>
              <a:rPr lang="zh-CN" altLang="zh-CN" sz="2400" b="1" dirty="0">
                <a:solidFill>
                  <a:schemeClr val="bg1"/>
                </a:solidFill>
                <a:latin typeface="宋体" panose="02010600030101010101" pitchFamily="2" charset="-122"/>
                <a:ea typeface="宋体" panose="02010600030101010101" pitchFamily="2" charset="-122"/>
              </a:rPr>
              <a:t>培养办教务</a:t>
            </a:r>
            <a:r>
              <a:rPr lang="en-US" altLang="zh-CN" sz="2400" b="1" dirty="0">
                <a:solidFill>
                  <a:schemeClr val="bg1"/>
                </a:solidFill>
                <a:latin typeface="宋体" panose="02010600030101010101" pitchFamily="2" charset="-122"/>
                <a:ea typeface="宋体" panose="02010600030101010101" pitchFamily="2" charset="-122"/>
              </a:rPr>
              <a:t>→</a:t>
            </a:r>
            <a:r>
              <a:rPr lang="zh-CN" altLang="zh-CN" sz="2400" b="1" dirty="0">
                <a:solidFill>
                  <a:schemeClr val="bg1"/>
                </a:solidFill>
                <a:latin typeface="宋体" panose="02010600030101010101" pitchFamily="2" charset="-122"/>
                <a:ea typeface="宋体" panose="02010600030101010101" pitchFamily="2" charset="-122"/>
              </a:rPr>
              <a:t>查看在校成绩中查看</a:t>
            </a:r>
            <a:r>
              <a:rPr lang="zh-CN" altLang="zh-CN" sz="2400" b="1" dirty="0" smtClean="0">
                <a:solidFill>
                  <a:schemeClr val="bg1"/>
                </a:solidFill>
                <a:latin typeface="宋体" panose="02010600030101010101" pitchFamily="2" charset="-122"/>
                <a:ea typeface="宋体" panose="02010600030101010101" pitchFamily="2" charset="-122"/>
              </a:rPr>
              <a:t>。</a:t>
            </a:r>
            <a:endParaRPr lang="en-US" altLang="zh-CN" sz="2400" b="1" dirty="0" smtClean="0">
              <a:solidFill>
                <a:schemeClr val="bg1"/>
              </a:solidFill>
              <a:latin typeface="宋体" panose="02010600030101010101" pitchFamily="2" charset="-122"/>
              <a:ea typeface="宋体" panose="02010600030101010101" pitchFamily="2" charset="-122"/>
            </a:endParaRPr>
          </a:p>
          <a:p>
            <a:r>
              <a:rPr lang="zh-CN" altLang="en-US" sz="2400" b="1" dirty="0" smtClean="0">
                <a:solidFill>
                  <a:schemeClr val="bg1"/>
                </a:solidFill>
                <a:latin typeface="宋体" panose="02010600030101010101" pitchFamily="2" charset="-122"/>
                <a:ea typeface="宋体" panose="02010600030101010101" pitchFamily="2" charset="-122"/>
              </a:rPr>
              <a:t>请在导师指导下选课，非培养计划内的课程，请先将课程添加至个人培养计划内，再选课。</a:t>
            </a:r>
            <a:endParaRPr lang="zh-CN" altLang="en-US" sz="2400" b="1" dirty="0">
              <a:solidFill>
                <a:schemeClr val="bg1"/>
              </a:solidFill>
              <a:latin typeface="宋体" panose="02010600030101010101" pitchFamily="2" charset="-122"/>
              <a:ea typeface="宋体" panose="02010600030101010101" pitchFamily="2" charset="-122"/>
            </a:endParaRPr>
          </a:p>
          <a:p>
            <a:pPr marL="0" indent="0">
              <a:buNone/>
            </a:pPr>
            <a:endParaRPr lang="zh-CN" altLang="en-US" dirty="0">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1744686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332656"/>
            <a:ext cx="8215064" cy="6120680"/>
          </a:xfrm>
        </p:spPr>
        <p:txBody>
          <a:bodyPr anchor="t">
            <a:normAutofit/>
          </a:bodyPr>
          <a:lstStyle/>
          <a:p>
            <a:endParaRPr lang="en-US" altLang="zh-CN" dirty="0" smtClean="0"/>
          </a:p>
          <a:p>
            <a:pPr marL="0" indent="0">
              <a:buNone/>
            </a:pPr>
            <a:r>
              <a:rPr lang="en-US" altLang="zh-CN" sz="3600" b="1" dirty="0" smtClean="0">
                <a:solidFill>
                  <a:schemeClr val="bg1"/>
                </a:solidFill>
                <a:latin typeface="宋体" panose="02010600030101010101" pitchFamily="2" charset="-122"/>
                <a:ea typeface="宋体" panose="02010600030101010101" pitchFamily="2" charset="-122"/>
              </a:rPr>
              <a:t>3.</a:t>
            </a:r>
            <a:r>
              <a:rPr lang="zh-CN" altLang="en-US" sz="3600" b="1" dirty="0" smtClean="0">
                <a:solidFill>
                  <a:schemeClr val="bg1"/>
                </a:solidFill>
                <a:latin typeface="宋体" panose="02010600030101010101" pitchFamily="2" charset="-122"/>
                <a:ea typeface="宋体" panose="02010600030101010101" pitchFamily="2" charset="-122"/>
              </a:rPr>
              <a:t>外语免修</a:t>
            </a:r>
            <a:endParaRPr lang="en-US" altLang="zh-CN" sz="3600" b="1" dirty="0" smtClean="0">
              <a:solidFill>
                <a:schemeClr val="bg1"/>
              </a:solidFill>
              <a:latin typeface="宋体" panose="02010600030101010101" pitchFamily="2" charset="-122"/>
              <a:ea typeface="宋体" panose="02010600030101010101" pitchFamily="2" charset="-122"/>
            </a:endParaRPr>
          </a:p>
          <a:p>
            <a:r>
              <a:rPr lang="zh-CN" altLang="zh-CN" b="1" dirty="0">
                <a:solidFill>
                  <a:schemeClr val="bg1"/>
                </a:solidFill>
                <a:latin typeface="宋体" panose="02010600030101010101" pitchFamily="2" charset="-122"/>
                <a:ea typeface="宋体" panose="02010600030101010101" pitchFamily="2" charset="-122"/>
              </a:rPr>
              <a:t>办理时间：</a:t>
            </a:r>
            <a:r>
              <a:rPr lang="en-US" altLang="zh-CN" b="1" dirty="0">
                <a:solidFill>
                  <a:srgbClr val="FFFF00"/>
                </a:solidFill>
                <a:latin typeface="宋体" panose="02010600030101010101" pitchFamily="2" charset="-122"/>
                <a:ea typeface="宋体" panose="02010600030101010101" pitchFamily="2" charset="-122"/>
              </a:rPr>
              <a:t>9</a:t>
            </a:r>
            <a:r>
              <a:rPr lang="zh-CN" altLang="zh-CN" b="1" dirty="0" smtClean="0">
                <a:solidFill>
                  <a:srgbClr val="FFFF00"/>
                </a:solidFill>
                <a:latin typeface="宋体" panose="02010600030101010101" pitchFamily="2" charset="-122"/>
                <a:ea typeface="宋体" panose="02010600030101010101" pitchFamily="2" charset="-122"/>
              </a:rPr>
              <a:t>月</a:t>
            </a:r>
            <a:r>
              <a:rPr lang="en-US" altLang="zh-CN" b="1" dirty="0" smtClean="0">
                <a:solidFill>
                  <a:srgbClr val="FFFF00"/>
                </a:solidFill>
                <a:latin typeface="宋体" panose="02010600030101010101" pitchFamily="2" charset="-122"/>
                <a:ea typeface="宋体" panose="02010600030101010101" pitchFamily="2" charset="-122"/>
              </a:rPr>
              <a:t>5</a:t>
            </a:r>
            <a:r>
              <a:rPr lang="zh-CN" altLang="zh-CN" b="1" dirty="0" smtClean="0">
                <a:solidFill>
                  <a:srgbClr val="FFFF00"/>
                </a:solidFill>
                <a:latin typeface="宋体" panose="02010600030101010101" pitchFamily="2" charset="-122"/>
                <a:ea typeface="宋体" panose="02010600030101010101" pitchFamily="2" charset="-122"/>
              </a:rPr>
              <a:t>日</a:t>
            </a:r>
            <a:r>
              <a:rPr lang="zh-CN" altLang="zh-CN" b="1" dirty="0">
                <a:solidFill>
                  <a:srgbClr val="FFFF00"/>
                </a:solidFill>
                <a:latin typeface="宋体" panose="02010600030101010101" pitchFamily="2" charset="-122"/>
                <a:ea typeface="宋体" panose="02010600030101010101" pitchFamily="2" charset="-122"/>
              </a:rPr>
              <a:t>—</a:t>
            </a:r>
            <a:r>
              <a:rPr lang="en-US" altLang="zh-CN" b="1" dirty="0">
                <a:solidFill>
                  <a:srgbClr val="FFFF00"/>
                </a:solidFill>
                <a:latin typeface="宋体" panose="02010600030101010101" pitchFamily="2" charset="-122"/>
                <a:ea typeface="宋体" panose="02010600030101010101" pitchFamily="2" charset="-122"/>
              </a:rPr>
              <a:t>9</a:t>
            </a:r>
            <a:r>
              <a:rPr lang="zh-CN" altLang="zh-CN" b="1" dirty="0" smtClean="0">
                <a:solidFill>
                  <a:srgbClr val="FFFF00"/>
                </a:solidFill>
                <a:latin typeface="宋体" panose="02010600030101010101" pitchFamily="2" charset="-122"/>
                <a:ea typeface="宋体" panose="02010600030101010101" pitchFamily="2" charset="-122"/>
              </a:rPr>
              <a:t>月</a:t>
            </a:r>
            <a:r>
              <a:rPr lang="en-US" altLang="zh-CN" b="1" dirty="0" smtClean="0">
                <a:solidFill>
                  <a:srgbClr val="FFFF00"/>
                </a:solidFill>
                <a:latin typeface="宋体" panose="02010600030101010101" pitchFamily="2" charset="-122"/>
                <a:ea typeface="宋体" panose="02010600030101010101" pitchFamily="2" charset="-122"/>
              </a:rPr>
              <a:t>9</a:t>
            </a:r>
            <a:r>
              <a:rPr lang="zh-CN" altLang="zh-CN" b="1" dirty="0" smtClean="0">
                <a:solidFill>
                  <a:srgbClr val="FFFF00"/>
                </a:solidFill>
                <a:latin typeface="宋体" panose="02010600030101010101" pitchFamily="2" charset="-122"/>
                <a:ea typeface="宋体" panose="02010600030101010101" pitchFamily="2" charset="-122"/>
              </a:rPr>
              <a:t>日</a:t>
            </a:r>
            <a:endParaRPr lang="zh-CN" altLang="zh-CN" b="1" dirty="0">
              <a:solidFill>
                <a:srgbClr val="FFFF00"/>
              </a:solidFill>
              <a:latin typeface="宋体" panose="02010600030101010101" pitchFamily="2" charset="-122"/>
              <a:ea typeface="宋体" panose="02010600030101010101" pitchFamily="2" charset="-122"/>
            </a:endParaRPr>
          </a:p>
          <a:p>
            <a:r>
              <a:rPr lang="zh-CN" altLang="zh-CN" b="1" dirty="0">
                <a:solidFill>
                  <a:schemeClr val="bg1"/>
                </a:solidFill>
                <a:latin typeface="宋体" panose="02010600030101010101" pitchFamily="2" charset="-122"/>
                <a:ea typeface="宋体" panose="02010600030101010101" pitchFamily="2" charset="-122"/>
              </a:rPr>
              <a:t>办理地点：院</a:t>
            </a:r>
            <a:r>
              <a:rPr lang="zh-CN" altLang="zh-CN" b="1" dirty="0" smtClean="0">
                <a:solidFill>
                  <a:schemeClr val="bg1"/>
                </a:solidFill>
                <a:latin typeface="宋体" panose="02010600030101010101" pitchFamily="2" charset="-122"/>
                <a:ea typeface="宋体" panose="02010600030101010101" pitchFamily="2" charset="-122"/>
              </a:rPr>
              <a:t>系教务办公室</a:t>
            </a:r>
            <a:r>
              <a:rPr lang="zh-CN" altLang="en-US" b="1" dirty="0" smtClean="0">
                <a:solidFill>
                  <a:schemeClr val="bg1"/>
                </a:solidFill>
                <a:latin typeface="宋体" panose="02010600030101010101" pitchFamily="2" charset="-122"/>
                <a:ea typeface="宋体" panose="02010600030101010101" pitchFamily="2" charset="-122"/>
              </a:rPr>
              <a:t>（凯原楼</a:t>
            </a:r>
            <a:r>
              <a:rPr lang="en-US" altLang="zh-CN" b="1" dirty="0" smtClean="0">
                <a:solidFill>
                  <a:schemeClr val="bg1"/>
                </a:solidFill>
                <a:latin typeface="宋体" panose="02010600030101010101" pitchFamily="2" charset="-122"/>
                <a:ea typeface="宋体" panose="02010600030101010101" pitchFamily="2" charset="-122"/>
              </a:rPr>
              <a:t>107</a:t>
            </a:r>
            <a:r>
              <a:rPr lang="zh-CN" altLang="en-US" b="1" dirty="0" smtClean="0">
                <a:solidFill>
                  <a:schemeClr val="bg1"/>
                </a:solidFill>
                <a:latin typeface="宋体" panose="02010600030101010101" pitchFamily="2" charset="-122"/>
                <a:ea typeface="宋体" panose="02010600030101010101" pitchFamily="2" charset="-122"/>
              </a:rPr>
              <a:t>），</a:t>
            </a:r>
            <a:r>
              <a:rPr lang="zh-CN" altLang="zh-CN" b="1" dirty="0" smtClean="0">
                <a:solidFill>
                  <a:schemeClr val="bg1"/>
                </a:solidFill>
                <a:latin typeface="宋体" panose="02010600030101010101" pitchFamily="2" charset="-122"/>
                <a:ea typeface="宋体" panose="02010600030101010101" pitchFamily="2" charset="-122"/>
              </a:rPr>
              <a:t>或</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zh-CN" b="1" dirty="0" smtClean="0">
                <a:solidFill>
                  <a:schemeClr val="bg1"/>
                </a:solidFill>
                <a:latin typeface="宋体" panose="02010600030101010101" pitchFamily="2" charset="-122"/>
                <a:ea typeface="宋体" panose="02010600030101010101" pitchFamily="2" charset="-122"/>
              </a:rPr>
              <a:t>外国语</a:t>
            </a:r>
            <a:r>
              <a:rPr lang="zh-CN" altLang="zh-CN" b="1" dirty="0">
                <a:solidFill>
                  <a:schemeClr val="bg1"/>
                </a:solidFill>
                <a:latin typeface="宋体" panose="02010600030101010101" pitchFamily="2" charset="-122"/>
                <a:ea typeface="宋体" panose="02010600030101010101" pitchFamily="2" charset="-122"/>
              </a:rPr>
              <a:t>学院语言中心（外院</a:t>
            </a:r>
            <a:r>
              <a:rPr lang="en-US" altLang="zh-CN" b="1" dirty="0">
                <a:solidFill>
                  <a:schemeClr val="bg1"/>
                </a:solidFill>
                <a:latin typeface="宋体" panose="02010600030101010101" pitchFamily="2" charset="-122"/>
                <a:ea typeface="宋体" panose="02010600030101010101" pitchFamily="2" charset="-122"/>
              </a:rPr>
              <a:t>109</a:t>
            </a:r>
            <a:r>
              <a:rPr lang="zh-CN" altLang="zh-CN" b="1" dirty="0">
                <a:solidFill>
                  <a:schemeClr val="bg1"/>
                </a:solidFill>
                <a:latin typeface="宋体" panose="02010600030101010101" pitchFamily="2" charset="-122"/>
                <a:ea typeface="宋体" panose="02010600030101010101" pitchFamily="2" charset="-122"/>
              </a:rPr>
              <a:t>房间）</a:t>
            </a:r>
          </a:p>
          <a:p>
            <a:r>
              <a:rPr lang="zh-CN" altLang="zh-CN" b="1" dirty="0">
                <a:solidFill>
                  <a:srgbClr val="FFFF00"/>
                </a:solidFill>
                <a:latin typeface="宋体" panose="02010600030101010101" pitchFamily="2" charset="-122"/>
                <a:ea typeface="宋体" panose="02010600030101010101" pitchFamily="2" charset="-122"/>
              </a:rPr>
              <a:t>注意事项</a:t>
            </a:r>
            <a:r>
              <a:rPr lang="zh-CN" altLang="zh-CN" b="1" dirty="0">
                <a:solidFill>
                  <a:schemeClr val="bg1"/>
                </a:solidFill>
                <a:latin typeface="宋体" panose="02010600030101010101" pitchFamily="2" charset="-122"/>
                <a:ea typeface="宋体" panose="02010600030101010101" pitchFamily="2" charset="-122"/>
              </a:rPr>
              <a:t>：</a:t>
            </a:r>
          </a:p>
          <a:p>
            <a:pPr marL="0" lv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1</a:t>
            </a:r>
            <a:r>
              <a:rPr lang="zh-CN" altLang="en-US" b="1" dirty="0" smtClean="0">
                <a:solidFill>
                  <a:schemeClr val="bg1"/>
                </a:solidFill>
                <a:latin typeface="宋体" panose="02010600030101010101" pitchFamily="2" charset="-122"/>
                <a:ea typeface="宋体" panose="02010600030101010101" pitchFamily="2" charset="-122"/>
              </a:rPr>
              <a:t>）务必携带</a:t>
            </a:r>
            <a:r>
              <a:rPr lang="zh-CN" altLang="en-US" b="1" dirty="0">
                <a:solidFill>
                  <a:schemeClr val="bg1"/>
                </a:solidFill>
                <a:latin typeface="宋体" panose="02010600030101010101" pitchFamily="2" charset="-122"/>
                <a:ea typeface="宋体" panose="02010600030101010101" pitchFamily="2" charset="-122"/>
              </a:rPr>
              <a:t>相关免修申请材料的原件、复印件（须在右上角注明学号、姓名、院系和本人联系方式</a:t>
            </a:r>
            <a:r>
              <a:rPr lang="zh-CN" altLang="en-US" b="1" dirty="0" smtClean="0">
                <a:solidFill>
                  <a:schemeClr val="bg1"/>
                </a:solidFill>
                <a:latin typeface="宋体" panose="02010600030101010101" pitchFamily="2" charset="-122"/>
                <a:ea typeface="宋体" panose="02010600030101010101" pitchFamily="2" charset="-122"/>
              </a:rPr>
              <a:t>）、学生证</a:t>
            </a:r>
            <a:r>
              <a:rPr lang="zh-CN" altLang="zh-CN" b="1" dirty="0" smtClean="0">
                <a:solidFill>
                  <a:schemeClr val="bg1"/>
                </a:solidFill>
                <a:latin typeface="宋体" panose="02010600030101010101" pitchFamily="2" charset="-122"/>
                <a:ea typeface="宋体" panose="02010600030101010101" pitchFamily="2" charset="-122"/>
              </a:rPr>
              <a:t>；</a:t>
            </a:r>
            <a:endParaRPr lang="zh-CN" altLang="zh-CN" b="1" dirty="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2</a:t>
            </a:r>
            <a:r>
              <a:rPr lang="zh-CN" altLang="en-US" b="1" dirty="0" smtClean="0">
                <a:solidFill>
                  <a:schemeClr val="bg1"/>
                </a:solidFill>
                <a:latin typeface="宋体" panose="02010600030101010101" pitchFamily="2" charset="-122"/>
                <a:ea typeface="宋体" panose="02010600030101010101" pitchFamily="2" charset="-122"/>
              </a:rPr>
              <a:t>）</a:t>
            </a:r>
            <a:r>
              <a:rPr lang="zh-CN" altLang="zh-CN" b="1" dirty="0">
                <a:solidFill>
                  <a:schemeClr val="bg1"/>
                </a:solidFill>
                <a:latin typeface="宋体" panose="02010600030101010101" pitchFamily="2" charset="-122"/>
                <a:ea typeface="宋体" panose="02010600030101010101" pitchFamily="2" charset="-122"/>
              </a:rPr>
              <a:t>免修条件请详见研究生手册中《北京大学研究生外国语学习管理办法》或到研究生院主页上</a:t>
            </a:r>
            <a:r>
              <a:rPr lang="zh-CN" altLang="zh-CN" b="1" dirty="0" smtClean="0">
                <a:solidFill>
                  <a:schemeClr val="bg1"/>
                </a:solidFill>
                <a:latin typeface="宋体" panose="02010600030101010101" pitchFamily="2" charset="-122"/>
                <a:ea typeface="宋体" panose="02010600030101010101" pitchFamily="2" charset="-122"/>
              </a:rPr>
              <a:t>查询</a:t>
            </a:r>
            <a:r>
              <a:rPr lang="zh-CN" altLang="en-US" b="1" dirty="0" smtClean="0">
                <a:solidFill>
                  <a:schemeClr val="bg1"/>
                </a:solidFill>
                <a:latin typeface="宋体" panose="02010600030101010101" pitchFamily="2" charset="-122"/>
                <a:ea typeface="宋体" panose="02010600030101010101" pitchFamily="2" charset="-122"/>
              </a:rPr>
              <a:t>；</a:t>
            </a:r>
            <a:endParaRPr lang="en-US" altLang="zh-CN" b="1" dirty="0">
              <a:solidFill>
                <a:schemeClr val="bg1"/>
              </a:solidFill>
              <a:latin typeface="宋体" panose="02010600030101010101" pitchFamily="2" charset="-122"/>
              <a:ea typeface="宋体" panose="02010600030101010101" pitchFamily="2" charset="-122"/>
            </a:endParaRPr>
          </a:p>
          <a:p>
            <a:pPr marL="0" lv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3</a:t>
            </a:r>
            <a:r>
              <a:rPr lang="zh-CN" altLang="en-US" b="1" dirty="0" smtClean="0">
                <a:solidFill>
                  <a:schemeClr val="bg1"/>
                </a:solidFill>
                <a:latin typeface="宋体" panose="02010600030101010101" pitchFamily="2" charset="-122"/>
                <a:ea typeface="宋体" panose="02010600030101010101" pitchFamily="2" charset="-122"/>
              </a:rPr>
              <a:t>）</a:t>
            </a:r>
            <a:r>
              <a:rPr lang="zh-CN" altLang="zh-CN" b="1" dirty="0" smtClean="0">
                <a:solidFill>
                  <a:schemeClr val="bg1"/>
                </a:solidFill>
                <a:latin typeface="宋体" panose="02010600030101010101" pitchFamily="2" charset="-122"/>
                <a:ea typeface="宋体" panose="02010600030101010101" pitchFamily="2" charset="-122"/>
              </a:rPr>
              <a:t>不</a:t>
            </a:r>
            <a:r>
              <a:rPr lang="zh-CN" altLang="zh-CN" b="1" dirty="0">
                <a:solidFill>
                  <a:schemeClr val="bg1"/>
                </a:solidFill>
                <a:latin typeface="宋体" panose="02010600030101010101" pitchFamily="2" charset="-122"/>
                <a:ea typeface="宋体" panose="02010600030101010101" pitchFamily="2" charset="-122"/>
              </a:rPr>
              <a:t>可以代办；</a:t>
            </a:r>
          </a:p>
          <a:p>
            <a:pPr marL="0" lv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4</a:t>
            </a:r>
            <a:r>
              <a:rPr lang="zh-CN" altLang="en-US" b="1" dirty="0" smtClean="0">
                <a:solidFill>
                  <a:schemeClr val="bg1"/>
                </a:solidFill>
                <a:latin typeface="宋体" panose="02010600030101010101" pitchFamily="2" charset="-122"/>
                <a:ea typeface="宋体" panose="02010600030101010101" pitchFamily="2" charset="-122"/>
              </a:rPr>
              <a:t>）</a:t>
            </a:r>
            <a:r>
              <a:rPr lang="zh-CN" altLang="zh-CN" b="1" dirty="0" smtClean="0">
                <a:solidFill>
                  <a:schemeClr val="bg1"/>
                </a:solidFill>
                <a:latin typeface="宋体" panose="02010600030101010101" pitchFamily="2" charset="-122"/>
                <a:ea typeface="宋体" panose="02010600030101010101" pitchFamily="2" charset="-122"/>
              </a:rPr>
              <a:t>逾期</a:t>
            </a:r>
            <a:r>
              <a:rPr lang="zh-CN" altLang="zh-CN" b="1" dirty="0">
                <a:solidFill>
                  <a:schemeClr val="bg1"/>
                </a:solidFill>
                <a:latin typeface="宋体" panose="02010600030101010101" pitchFamily="2" charset="-122"/>
                <a:ea typeface="宋体" panose="02010600030101010101" pitchFamily="2" charset="-122"/>
              </a:rPr>
              <a:t>不办理；</a:t>
            </a:r>
          </a:p>
          <a:p>
            <a:pPr marL="0" indent="0">
              <a:buNone/>
            </a:pP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5</a:t>
            </a: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a:solidFill>
                  <a:srgbClr val="FFFF00"/>
                </a:solidFill>
                <a:latin typeface="宋体" panose="02010600030101010101" pitchFamily="2" charset="-122"/>
                <a:ea typeface="宋体" panose="02010600030101010101" pitchFamily="2" charset="-122"/>
              </a:rPr>
              <a:t>9</a:t>
            </a:r>
            <a:r>
              <a:rPr lang="zh-CN" altLang="zh-CN" b="1" dirty="0">
                <a:solidFill>
                  <a:srgbClr val="FFFF00"/>
                </a:solidFill>
                <a:latin typeface="宋体" panose="02010600030101010101" pitchFamily="2" charset="-122"/>
                <a:ea typeface="宋体" panose="02010600030101010101" pitchFamily="2" charset="-122"/>
              </a:rPr>
              <a:t>月</a:t>
            </a:r>
            <a:r>
              <a:rPr lang="en-US" altLang="zh-CN" b="1" dirty="0">
                <a:solidFill>
                  <a:srgbClr val="FFFF00"/>
                </a:solidFill>
                <a:latin typeface="宋体" panose="02010600030101010101" pitchFamily="2" charset="-122"/>
                <a:ea typeface="宋体" panose="02010600030101010101" pitchFamily="2" charset="-122"/>
              </a:rPr>
              <a:t>27</a:t>
            </a:r>
            <a:r>
              <a:rPr lang="zh-CN" altLang="zh-CN" b="1" dirty="0">
                <a:solidFill>
                  <a:srgbClr val="FFFF00"/>
                </a:solidFill>
                <a:latin typeface="宋体" panose="02010600030101010101" pitchFamily="2" charset="-122"/>
                <a:ea typeface="宋体" panose="02010600030101010101" pitchFamily="2" charset="-122"/>
              </a:rPr>
              <a:t>日之后</a:t>
            </a:r>
            <a:r>
              <a:rPr lang="zh-CN" altLang="en-US" b="1" dirty="0">
                <a:solidFill>
                  <a:schemeClr val="bg1"/>
                </a:solidFill>
                <a:latin typeface="宋体" panose="02010600030101010101" pitchFamily="2" charset="-122"/>
                <a:ea typeface="宋体" panose="02010600030101010101" pitchFamily="2" charset="-122"/>
              </a:rPr>
              <a:t>登录“北京大学主页</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校内门户</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北京大学综合信息服务</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学生业务</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培养信息</a:t>
            </a:r>
            <a:r>
              <a:rPr lang="en-US" altLang="zh-CN" b="1" dirty="0">
                <a:solidFill>
                  <a:schemeClr val="bg1"/>
                </a:solidFill>
                <a:latin typeface="宋体" panose="02010600030101010101" pitchFamily="2" charset="-122"/>
                <a:ea typeface="宋体" panose="02010600030101010101" pitchFamily="2" charset="-122"/>
              </a:rPr>
              <a:t>—</a:t>
            </a:r>
            <a:r>
              <a:rPr lang="zh-CN" altLang="en-US" b="1" dirty="0">
                <a:solidFill>
                  <a:schemeClr val="bg1"/>
                </a:solidFill>
                <a:latin typeface="宋体" panose="02010600030101010101" pitchFamily="2" charset="-122"/>
                <a:ea typeface="宋体" panose="02010600030101010101" pitchFamily="2" charset="-122"/>
              </a:rPr>
              <a:t>在校成绩”</a:t>
            </a:r>
            <a:r>
              <a:rPr lang="zh-CN" altLang="en-US" b="1" dirty="0" smtClean="0">
                <a:solidFill>
                  <a:schemeClr val="bg1"/>
                </a:solidFill>
                <a:latin typeface="宋体" panose="02010600030101010101" pitchFamily="2" charset="-122"/>
                <a:ea typeface="宋体" panose="02010600030101010101" pitchFamily="2" charset="-122"/>
              </a:rPr>
              <a:t>查询。</a:t>
            </a:r>
            <a:endParaRPr lang="zh-CN" altLang="zh-CN" b="1" dirty="0">
              <a:solidFill>
                <a:schemeClr val="bg1"/>
              </a:solidFill>
              <a:latin typeface="宋体" panose="02010600030101010101" pitchFamily="2" charset="-122"/>
              <a:ea typeface="宋体" panose="02010600030101010101" pitchFamily="2" charset="-122"/>
            </a:endParaRPr>
          </a:p>
          <a:p>
            <a:pPr marL="0" indent="0">
              <a:buNone/>
            </a:pPr>
            <a:endParaRPr lang="zh-CN" altLang="en-US" dirty="0"/>
          </a:p>
        </p:txBody>
      </p:sp>
    </p:spTree>
    <p:extLst>
      <p:ext uri="{BB962C8B-B14F-4D97-AF65-F5344CB8AC3E}">
        <p14:creationId xmlns:p14="http://schemas.microsoft.com/office/powerpoint/2010/main" val="31881234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3400" y="764704"/>
            <a:ext cx="7999040" cy="5688632"/>
          </a:xfrm>
        </p:spPr>
        <p:txBody>
          <a:bodyPr>
            <a:normAutofit fontScale="90000"/>
          </a:bodyPr>
          <a:lstStyle/>
          <a:p>
            <a:pPr>
              <a:lnSpc>
                <a:spcPct val="150000"/>
              </a:lnSpc>
              <a:spcBef>
                <a:spcPts val="600"/>
              </a:spcBef>
              <a:spcAft>
                <a:spcPts val="600"/>
              </a:spcAft>
            </a:pPr>
            <a:r>
              <a:rPr lang="en-US" altLang="zh-CN" sz="3100" b="1" dirty="0" smtClean="0">
                <a:solidFill>
                  <a:schemeClr val="bg1"/>
                </a:solidFill>
                <a:latin typeface="宋体" panose="02010600030101010101" pitchFamily="2" charset="-122"/>
                <a:ea typeface="宋体" panose="02010600030101010101" pitchFamily="2" charset="-122"/>
              </a:rPr>
              <a:t>4.</a:t>
            </a:r>
            <a:r>
              <a:rPr lang="zh-CN" altLang="en-US" sz="3100" b="1" dirty="0">
                <a:solidFill>
                  <a:schemeClr val="bg1"/>
                </a:solidFill>
                <a:latin typeface="宋体" panose="02010600030101010101" pitchFamily="2" charset="-122"/>
                <a:ea typeface="宋体" panose="02010600030101010101" pitchFamily="2" charset="-122"/>
              </a:rPr>
              <a:t>研究生科学道德与学术规范基本知识</a:t>
            </a:r>
            <a:r>
              <a:rPr lang="zh-CN" altLang="en-US" sz="3100" b="1" dirty="0" smtClean="0">
                <a:solidFill>
                  <a:schemeClr val="bg1"/>
                </a:solidFill>
                <a:latin typeface="宋体" panose="02010600030101010101" pitchFamily="2" charset="-122"/>
                <a:ea typeface="宋体" panose="02010600030101010101" pitchFamily="2" charset="-122"/>
              </a:rPr>
              <a:t>测试</a:t>
            </a:r>
            <a:r>
              <a:rPr lang="en-US" altLang="zh-CN" sz="3100" b="1" u="sng" dirty="0" smtClean="0">
                <a:solidFill>
                  <a:schemeClr val="bg1"/>
                </a:solidFill>
                <a:latin typeface="宋体" panose="02010600030101010101" pitchFamily="2" charset="-122"/>
                <a:ea typeface="宋体" panose="02010600030101010101" pitchFamily="2" charset="-122"/>
              </a:rPr>
              <a:t/>
            </a:r>
            <a:br>
              <a:rPr lang="en-US" altLang="zh-CN" sz="3100" b="1" u="sng" dirty="0" smtClean="0">
                <a:solidFill>
                  <a:schemeClr val="bg1"/>
                </a:solidFill>
                <a:latin typeface="宋体" panose="02010600030101010101" pitchFamily="2" charset="-122"/>
                <a:ea typeface="宋体" panose="02010600030101010101" pitchFamily="2" charset="-122"/>
              </a:rPr>
            </a:br>
            <a:r>
              <a:rPr lang="zh-CN" altLang="en-US" sz="2400" b="1" dirty="0" smtClean="0">
                <a:solidFill>
                  <a:schemeClr val="bg1"/>
                </a:solidFill>
                <a:latin typeface="宋体" panose="02010600030101010101" pitchFamily="2" charset="-122"/>
                <a:ea typeface="宋体" panose="02010600030101010101" pitchFamily="2" charset="-122"/>
              </a:rPr>
              <a:t>（</a:t>
            </a:r>
            <a:r>
              <a:rPr lang="en-US" altLang="zh-CN" sz="2400" b="1" dirty="0" smtClean="0">
                <a:solidFill>
                  <a:schemeClr val="bg1"/>
                </a:solidFill>
                <a:latin typeface="宋体" panose="02010600030101010101" pitchFamily="2" charset="-122"/>
                <a:ea typeface="宋体" panose="02010600030101010101" pitchFamily="2" charset="-122"/>
              </a:rPr>
              <a:t>1</a:t>
            </a:r>
            <a:r>
              <a:rPr lang="zh-CN" altLang="en-US" sz="2400" b="1" dirty="0" smtClean="0">
                <a:solidFill>
                  <a:schemeClr val="bg1"/>
                </a:solidFill>
                <a:latin typeface="宋体" panose="02010600030101010101" pitchFamily="2" charset="-122"/>
                <a:ea typeface="宋体" panose="02010600030101010101" pitchFamily="2" charset="-122"/>
              </a:rPr>
              <a:t>）学生</a:t>
            </a:r>
            <a:r>
              <a:rPr lang="zh-CN" altLang="en-US" sz="2400" b="1" dirty="0">
                <a:solidFill>
                  <a:schemeClr val="bg1"/>
                </a:solidFill>
                <a:latin typeface="宋体" panose="02010600030101010101" pitchFamily="2" charset="-122"/>
                <a:ea typeface="宋体" panose="02010600030101010101" pitchFamily="2" charset="-122"/>
              </a:rPr>
              <a:t>通过自学方式完成</a:t>
            </a:r>
            <a:r>
              <a:rPr lang="en-US" altLang="zh-CN" sz="2400" b="1" dirty="0">
                <a:solidFill>
                  <a:schemeClr val="bg1"/>
                </a:solidFill>
                <a:latin typeface="宋体" panose="02010600030101010101" pitchFamily="2" charset="-122"/>
                <a:ea typeface="宋体" panose="02010600030101010101" pitchFamily="2" charset="-122"/>
              </a:rPr>
              <a:t>《</a:t>
            </a:r>
            <a:r>
              <a:rPr lang="zh-CN" altLang="en-US" sz="2400" b="1" dirty="0">
                <a:solidFill>
                  <a:schemeClr val="bg1"/>
                </a:solidFill>
                <a:latin typeface="宋体" panose="02010600030101010101" pitchFamily="2" charset="-122"/>
                <a:ea typeface="宋体" panose="02010600030101010101" pitchFamily="2" charset="-122"/>
              </a:rPr>
              <a:t>科学道德和学风建设宣讲大纲</a:t>
            </a:r>
            <a:r>
              <a:rPr lang="en-US" altLang="zh-CN" sz="2400" b="1" dirty="0">
                <a:solidFill>
                  <a:schemeClr val="bg1"/>
                </a:solidFill>
                <a:latin typeface="宋体" panose="02010600030101010101" pitchFamily="2" charset="-122"/>
                <a:ea typeface="宋体" panose="02010600030101010101" pitchFamily="2" charset="-122"/>
              </a:rPr>
              <a:t>》</a:t>
            </a:r>
            <a:r>
              <a:rPr lang="zh-CN" altLang="en-US" sz="2400" b="1" dirty="0">
                <a:solidFill>
                  <a:schemeClr val="bg1"/>
                </a:solidFill>
                <a:latin typeface="宋体" panose="02010600030101010101" pitchFamily="2" charset="-122"/>
                <a:ea typeface="宋体" panose="02010600030101010101" pitchFamily="2" charset="-122"/>
              </a:rPr>
              <a:t>、</a:t>
            </a:r>
            <a:r>
              <a:rPr lang="en-US" altLang="zh-CN" sz="2400" b="1" dirty="0">
                <a:solidFill>
                  <a:schemeClr val="bg1"/>
                </a:solidFill>
                <a:latin typeface="宋体" panose="02010600030101010101" pitchFamily="2" charset="-122"/>
                <a:ea typeface="宋体" panose="02010600030101010101" pitchFamily="2" charset="-122"/>
              </a:rPr>
              <a:t>《</a:t>
            </a:r>
            <a:r>
              <a:rPr lang="zh-CN" altLang="en-US" sz="2400" b="1" dirty="0">
                <a:solidFill>
                  <a:schemeClr val="bg1"/>
                </a:solidFill>
                <a:latin typeface="宋体" panose="02010600030101010101" pitchFamily="2" charset="-122"/>
                <a:ea typeface="宋体" panose="02010600030101010101" pitchFamily="2" charset="-122"/>
              </a:rPr>
              <a:t>高校人文社会科学学术规范指南</a:t>
            </a:r>
            <a:r>
              <a:rPr lang="en-US" altLang="zh-CN" sz="2400" b="1" dirty="0">
                <a:solidFill>
                  <a:schemeClr val="bg1"/>
                </a:solidFill>
                <a:latin typeface="宋体" panose="02010600030101010101" pitchFamily="2" charset="-122"/>
                <a:ea typeface="宋体" panose="02010600030101010101" pitchFamily="2" charset="-122"/>
              </a:rPr>
              <a:t>》《</a:t>
            </a:r>
            <a:r>
              <a:rPr lang="zh-CN" altLang="en-US" sz="2400" b="1" dirty="0">
                <a:solidFill>
                  <a:schemeClr val="bg1"/>
                </a:solidFill>
                <a:latin typeface="宋体" panose="02010600030101010101" pitchFamily="2" charset="-122"/>
                <a:ea typeface="宋体" panose="02010600030101010101" pitchFamily="2" charset="-122"/>
              </a:rPr>
              <a:t>高等学校科学技术学术规范指南</a:t>
            </a:r>
            <a:r>
              <a:rPr lang="en-US" altLang="zh-CN" sz="2400" b="1" dirty="0">
                <a:solidFill>
                  <a:schemeClr val="bg1"/>
                </a:solidFill>
                <a:latin typeface="宋体" panose="02010600030101010101" pitchFamily="2" charset="-122"/>
                <a:ea typeface="宋体" panose="02010600030101010101" pitchFamily="2" charset="-122"/>
              </a:rPr>
              <a:t>》</a:t>
            </a:r>
            <a:r>
              <a:rPr lang="zh-CN" altLang="en-US" sz="2400" b="1" dirty="0">
                <a:solidFill>
                  <a:schemeClr val="bg1"/>
                </a:solidFill>
                <a:latin typeface="宋体" panose="02010600030101010101" pitchFamily="2" charset="-122"/>
                <a:ea typeface="宋体" panose="02010600030101010101" pitchFamily="2" charset="-122"/>
              </a:rPr>
              <a:t>等文献的学习</a:t>
            </a:r>
            <a:r>
              <a:rPr lang="zh-CN" altLang="en-US" sz="2400" b="1" dirty="0" smtClean="0">
                <a:solidFill>
                  <a:schemeClr val="bg1"/>
                </a:solidFill>
                <a:latin typeface="宋体" panose="02010600030101010101" pitchFamily="2" charset="-122"/>
                <a:ea typeface="宋体" panose="02010600030101010101" pitchFamily="2" charset="-122"/>
              </a:rPr>
              <a:t>。</a:t>
            </a:r>
            <a:r>
              <a:rPr lang="en-US" altLang="zh-CN" sz="2400" b="1" dirty="0" smtClean="0">
                <a:solidFill>
                  <a:schemeClr val="bg1"/>
                </a:solidFill>
                <a:latin typeface="宋体" panose="02010600030101010101" pitchFamily="2" charset="-122"/>
                <a:ea typeface="宋体" panose="02010600030101010101" pitchFamily="2" charset="-122"/>
              </a:rPr>
              <a:t/>
            </a:r>
            <a:br>
              <a:rPr lang="en-US" altLang="zh-CN" sz="2400" b="1" dirty="0" smtClean="0">
                <a:solidFill>
                  <a:schemeClr val="bg1"/>
                </a:solidFill>
                <a:latin typeface="宋体" panose="02010600030101010101" pitchFamily="2" charset="-122"/>
                <a:ea typeface="宋体" panose="02010600030101010101" pitchFamily="2" charset="-122"/>
              </a:rPr>
            </a:br>
            <a:r>
              <a:rPr lang="en-US" altLang="zh-CN" sz="2400" b="1" dirty="0" smtClean="0">
                <a:solidFill>
                  <a:schemeClr val="bg1"/>
                </a:solidFill>
                <a:latin typeface="宋体" panose="02010600030101010101" pitchFamily="2" charset="-122"/>
                <a:ea typeface="宋体" panose="02010600030101010101" pitchFamily="2" charset="-122"/>
              </a:rPr>
              <a:t>   </a:t>
            </a:r>
            <a:r>
              <a:rPr lang="zh-CN" altLang="en-US" sz="2400" b="1" dirty="0" smtClean="0">
                <a:solidFill>
                  <a:srgbClr val="FFFF00"/>
                </a:solidFill>
                <a:latin typeface="宋体" panose="02010600030101010101" pitchFamily="2" charset="-122"/>
                <a:ea typeface="宋体" panose="02010600030101010101" pitchFamily="2" charset="-122"/>
              </a:rPr>
              <a:t>相关</a:t>
            </a:r>
            <a:r>
              <a:rPr lang="zh-CN" altLang="en-US" sz="2400" b="1" dirty="0">
                <a:solidFill>
                  <a:srgbClr val="FFFF00"/>
                </a:solidFill>
                <a:latin typeface="宋体" panose="02010600030101010101" pitchFamily="2" charset="-122"/>
                <a:ea typeface="宋体" panose="02010600030101010101" pitchFamily="2" charset="-122"/>
              </a:rPr>
              <a:t>文献和资料，可从本人校内门户下载供学习使用</a:t>
            </a:r>
            <a:r>
              <a:rPr lang="zh-CN" altLang="en-US" sz="2400" b="1" dirty="0" smtClean="0">
                <a:solidFill>
                  <a:srgbClr val="FFFF00"/>
                </a:solidFill>
                <a:latin typeface="宋体" panose="02010600030101010101" pitchFamily="2" charset="-122"/>
                <a:ea typeface="宋体" panose="02010600030101010101" pitchFamily="2" charset="-122"/>
              </a:rPr>
              <a:t>。</a:t>
            </a:r>
            <a:r>
              <a:rPr lang="en-US" altLang="zh-CN" sz="2400" b="1" dirty="0" smtClean="0">
                <a:solidFill>
                  <a:srgbClr val="FFFF00"/>
                </a:solidFill>
                <a:latin typeface="宋体" panose="02010600030101010101" pitchFamily="2" charset="-122"/>
                <a:ea typeface="宋体" panose="02010600030101010101" pitchFamily="2" charset="-122"/>
              </a:rPr>
              <a:t/>
            </a:r>
            <a:br>
              <a:rPr lang="en-US" altLang="zh-CN" sz="2400" b="1" dirty="0" smtClean="0">
                <a:solidFill>
                  <a:srgbClr val="FFFF00"/>
                </a:solidFill>
                <a:latin typeface="宋体" panose="02010600030101010101" pitchFamily="2" charset="-122"/>
                <a:ea typeface="宋体" panose="02010600030101010101" pitchFamily="2" charset="-122"/>
              </a:rPr>
            </a:br>
            <a:r>
              <a:rPr lang="zh-CN" altLang="en-US" sz="2400" b="1" dirty="0" smtClean="0">
                <a:solidFill>
                  <a:schemeClr val="bg1"/>
                </a:solidFill>
                <a:latin typeface="宋体" panose="02010600030101010101" pitchFamily="2" charset="-122"/>
                <a:ea typeface="宋体" panose="02010600030101010101" pitchFamily="2" charset="-122"/>
              </a:rPr>
              <a:t>（</a:t>
            </a:r>
            <a:r>
              <a:rPr lang="en-US" altLang="zh-CN" sz="2400" b="1" dirty="0" smtClean="0">
                <a:solidFill>
                  <a:schemeClr val="bg1"/>
                </a:solidFill>
                <a:latin typeface="宋体" panose="02010600030101010101" pitchFamily="2" charset="-122"/>
                <a:ea typeface="宋体" panose="02010600030101010101" pitchFamily="2" charset="-122"/>
              </a:rPr>
              <a:t>2</a:t>
            </a:r>
            <a:r>
              <a:rPr lang="zh-CN" altLang="en-US" sz="2400" b="1" dirty="0">
                <a:solidFill>
                  <a:schemeClr val="bg1"/>
                </a:solidFill>
                <a:latin typeface="宋体" panose="02010600030101010101" pitchFamily="2" charset="-122"/>
                <a:ea typeface="宋体" panose="02010600030101010101" pitchFamily="2" charset="-122"/>
              </a:rPr>
              <a:t>）完成相关资料的学习后，学生需登录本人校内门户，选择“业务办理</a:t>
            </a:r>
            <a:r>
              <a:rPr lang="en-US" altLang="zh-CN" sz="2400" b="1" dirty="0">
                <a:solidFill>
                  <a:schemeClr val="bg1"/>
                </a:solidFill>
                <a:latin typeface="宋体" panose="02010600030101010101" pitchFamily="2" charset="-122"/>
                <a:ea typeface="宋体" panose="02010600030101010101" pitchFamily="2" charset="-122"/>
              </a:rPr>
              <a:t>-</a:t>
            </a:r>
            <a:r>
              <a:rPr lang="zh-CN" altLang="en-US" sz="2400" b="1" dirty="0">
                <a:solidFill>
                  <a:schemeClr val="bg1"/>
                </a:solidFill>
                <a:latin typeface="宋体" panose="02010600030101010101" pitchFamily="2" charset="-122"/>
                <a:ea typeface="宋体" panose="02010600030101010101" pitchFamily="2" charset="-122"/>
              </a:rPr>
              <a:t>研究生院</a:t>
            </a:r>
            <a:r>
              <a:rPr lang="en-US" altLang="zh-CN" sz="2400" b="1" dirty="0">
                <a:solidFill>
                  <a:schemeClr val="bg1"/>
                </a:solidFill>
                <a:latin typeface="宋体" panose="02010600030101010101" pitchFamily="2" charset="-122"/>
                <a:ea typeface="宋体" panose="02010600030101010101" pitchFamily="2" charset="-122"/>
              </a:rPr>
              <a:t>-</a:t>
            </a:r>
            <a:r>
              <a:rPr lang="zh-CN" altLang="en-US" sz="2400" b="1" dirty="0">
                <a:solidFill>
                  <a:schemeClr val="bg1"/>
                </a:solidFill>
                <a:latin typeface="宋体" panose="02010600030101010101" pitchFamily="2" charset="-122"/>
                <a:ea typeface="宋体" panose="02010600030101010101" pitchFamily="2" charset="-122"/>
              </a:rPr>
              <a:t>培养办教务”模块中的“科学道德与学术规范基本知识测试”，进入测试系统进行答题，答完请及时保存，共</a:t>
            </a:r>
            <a:r>
              <a:rPr lang="en-US" altLang="zh-CN" sz="2400" b="1" dirty="0">
                <a:solidFill>
                  <a:schemeClr val="bg1"/>
                </a:solidFill>
                <a:latin typeface="宋体" panose="02010600030101010101" pitchFamily="2" charset="-122"/>
                <a:ea typeface="宋体" panose="02010600030101010101" pitchFamily="2" charset="-122"/>
              </a:rPr>
              <a:t>50</a:t>
            </a:r>
            <a:r>
              <a:rPr lang="zh-CN" altLang="en-US" sz="2400" b="1" dirty="0">
                <a:solidFill>
                  <a:schemeClr val="bg1"/>
                </a:solidFill>
                <a:latin typeface="宋体" panose="02010600030101010101" pitchFamily="2" charset="-122"/>
                <a:ea typeface="宋体" panose="02010600030101010101" pitchFamily="2" charset="-122"/>
              </a:rPr>
              <a:t>题，答对</a:t>
            </a:r>
            <a:r>
              <a:rPr lang="en-US" altLang="zh-CN" sz="2400" b="1" dirty="0">
                <a:solidFill>
                  <a:schemeClr val="bg1"/>
                </a:solidFill>
                <a:latin typeface="宋体" panose="02010600030101010101" pitchFamily="2" charset="-122"/>
                <a:ea typeface="宋体" panose="02010600030101010101" pitchFamily="2" charset="-122"/>
              </a:rPr>
              <a:t>40</a:t>
            </a:r>
            <a:r>
              <a:rPr lang="zh-CN" altLang="en-US" sz="2400" b="1" dirty="0">
                <a:solidFill>
                  <a:schemeClr val="bg1"/>
                </a:solidFill>
                <a:latin typeface="宋体" panose="02010600030101010101" pitchFamily="2" charset="-122"/>
                <a:ea typeface="宋体" panose="02010600030101010101" pitchFamily="2" charset="-122"/>
              </a:rPr>
              <a:t>题以上者为合格</a:t>
            </a:r>
            <a:r>
              <a:rPr lang="zh-CN" altLang="en-US" sz="2400" b="1" dirty="0" smtClean="0">
                <a:solidFill>
                  <a:schemeClr val="bg1"/>
                </a:solidFill>
                <a:latin typeface="宋体" panose="02010600030101010101" pitchFamily="2" charset="-122"/>
                <a:ea typeface="宋体" panose="02010600030101010101" pitchFamily="2" charset="-122"/>
              </a:rPr>
              <a:t>。</a:t>
            </a:r>
            <a:r>
              <a:rPr lang="en-US" altLang="zh-CN" sz="2400" b="1" dirty="0" smtClean="0">
                <a:solidFill>
                  <a:schemeClr val="bg1"/>
                </a:solidFill>
                <a:latin typeface="宋体" panose="02010600030101010101" pitchFamily="2" charset="-122"/>
                <a:ea typeface="宋体" panose="02010600030101010101" pitchFamily="2" charset="-122"/>
              </a:rPr>
              <a:t/>
            </a:r>
            <a:br>
              <a:rPr lang="en-US" altLang="zh-CN" sz="2400" b="1" dirty="0" smtClean="0">
                <a:solidFill>
                  <a:schemeClr val="bg1"/>
                </a:solidFill>
                <a:latin typeface="宋体" panose="02010600030101010101" pitchFamily="2" charset="-122"/>
                <a:ea typeface="宋体" panose="02010600030101010101" pitchFamily="2" charset="-122"/>
              </a:rPr>
            </a:br>
            <a:r>
              <a:rPr lang="en-US" altLang="zh-CN" sz="2400" b="1" dirty="0" smtClean="0">
                <a:solidFill>
                  <a:schemeClr val="bg1"/>
                </a:solidFill>
                <a:latin typeface="宋体" panose="02010600030101010101" pitchFamily="2" charset="-122"/>
                <a:ea typeface="宋体" panose="02010600030101010101" pitchFamily="2" charset="-122"/>
              </a:rPr>
              <a:t>   </a:t>
            </a:r>
            <a:r>
              <a:rPr lang="zh-CN" altLang="en-US" sz="2400" b="1" dirty="0" smtClean="0">
                <a:solidFill>
                  <a:srgbClr val="FFFF00"/>
                </a:solidFill>
                <a:latin typeface="宋体" panose="02010600030101010101" pitchFamily="2" charset="-122"/>
                <a:ea typeface="宋体" panose="02010600030101010101" pitchFamily="2" charset="-122"/>
              </a:rPr>
              <a:t>为保证</a:t>
            </a:r>
            <a:r>
              <a:rPr lang="zh-CN" altLang="en-US" sz="2400" b="1" dirty="0">
                <a:solidFill>
                  <a:srgbClr val="FFFF00"/>
                </a:solidFill>
                <a:latin typeface="宋体" panose="02010600030101010101" pitchFamily="2" charset="-122"/>
                <a:ea typeface="宋体" panose="02010600030101010101" pitchFamily="2" charset="-122"/>
              </a:rPr>
              <a:t>页面正常显示，建议使用火狐浏览器。</a:t>
            </a:r>
            <a:r>
              <a:rPr lang="en-US" altLang="zh-CN" sz="2800" b="1" dirty="0" smtClean="0">
                <a:solidFill>
                  <a:srgbClr val="FFFF00"/>
                </a:solidFill>
                <a:latin typeface="宋体" panose="02010600030101010101" pitchFamily="2" charset="-122"/>
                <a:ea typeface="宋体" panose="02010600030101010101" pitchFamily="2" charset="-122"/>
              </a:rPr>
              <a:t/>
            </a:r>
            <a:br>
              <a:rPr lang="en-US" altLang="zh-CN" sz="2800" b="1" dirty="0" smtClean="0">
                <a:solidFill>
                  <a:srgbClr val="FFFF00"/>
                </a:solidFill>
                <a:latin typeface="宋体" panose="02010600030101010101" pitchFamily="2" charset="-122"/>
                <a:ea typeface="宋体" panose="02010600030101010101" pitchFamily="2" charset="-122"/>
              </a:rPr>
            </a:br>
            <a:endParaRPr lang="zh-CN" altLang="en-US" dirty="0">
              <a:solidFill>
                <a:srgbClr val="FFFF00"/>
              </a:solidFill>
            </a:endParaRPr>
          </a:p>
        </p:txBody>
      </p:sp>
    </p:spTree>
    <p:extLst>
      <p:ext uri="{BB962C8B-B14F-4D97-AF65-F5344CB8AC3E}">
        <p14:creationId xmlns:p14="http://schemas.microsoft.com/office/powerpoint/2010/main" val="23406243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67544" y="620688"/>
            <a:ext cx="8143056" cy="5991944"/>
          </a:xfrm>
        </p:spPr>
        <p:txBody>
          <a:bodyPr anchor="t">
            <a:normAutofit/>
          </a:bodyPr>
          <a:lstStyle/>
          <a:p>
            <a:pPr marL="0" indent="0">
              <a:buNone/>
            </a:pPr>
            <a:r>
              <a:rPr lang="en-US" altLang="zh-CN" sz="3200" b="1" dirty="0" smtClean="0">
                <a:solidFill>
                  <a:schemeClr val="bg1"/>
                </a:solidFill>
                <a:latin typeface="宋体" panose="02010600030101010101" pitchFamily="2" charset="-122"/>
                <a:ea typeface="宋体" panose="02010600030101010101" pitchFamily="2" charset="-122"/>
              </a:rPr>
              <a:t>5.</a:t>
            </a:r>
            <a:r>
              <a:rPr lang="zh-CN" altLang="en-US" sz="3200" b="1" dirty="0" smtClean="0">
                <a:solidFill>
                  <a:schemeClr val="bg1"/>
                </a:solidFill>
                <a:latin typeface="宋体" panose="02010600030101010101" pitchFamily="2" charset="-122"/>
                <a:ea typeface="宋体" panose="02010600030101010101" pitchFamily="2" charset="-122"/>
              </a:rPr>
              <a:t>新生</a:t>
            </a:r>
            <a:r>
              <a:rPr lang="zh-CN" altLang="en-US" sz="3200" b="1" dirty="0">
                <a:solidFill>
                  <a:schemeClr val="bg1"/>
                </a:solidFill>
                <a:latin typeface="宋体" panose="02010600030101010101" pitchFamily="2" charset="-122"/>
                <a:ea typeface="宋体" panose="02010600030101010101" pitchFamily="2" charset="-122"/>
              </a:rPr>
              <a:t>入学</a:t>
            </a:r>
            <a:r>
              <a:rPr lang="zh-CN" altLang="en-US" sz="3200" b="1" dirty="0" smtClean="0">
                <a:solidFill>
                  <a:schemeClr val="bg1"/>
                </a:solidFill>
                <a:latin typeface="宋体" panose="02010600030101010101" pitchFamily="2" charset="-122"/>
                <a:ea typeface="宋体" panose="02010600030101010101" pitchFamily="2" charset="-122"/>
              </a:rPr>
              <a:t>体检</a:t>
            </a:r>
            <a:endParaRPr lang="en-US" altLang="zh-CN" sz="3200"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sz="2400"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新生体检是确认录取和获得学籍的重要条件。不按规定完成体检将不能正常取得学籍。</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所有大陆及港澳台学生均需按教育部要求进行体检，否则不能完成学籍注册。（注：硕转博新生、北京大学事业编制新生无须体检。）</a:t>
            </a:r>
            <a:r>
              <a:rPr lang="en-US" altLang="zh-CN" b="1" dirty="0" smtClean="0">
                <a:solidFill>
                  <a:schemeClr val="bg1"/>
                </a:solidFill>
                <a:latin typeface="宋体" panose="02010600030101010101" pitchFamily="2" charset="-122"/>
                <a:ea typeface="宋体" panose="02010600030101010101" pitchFamily="2" charset="-122"/>
              </a:rPr>
              <a:t> </a:t>
            </a: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体检不合格，应与校医院联系进行复检或签订相关协议。</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体检或复检不合格，由学校根据有关规定，区别不同情况，予以处理（签订协议、保留入学、取消入学等）。</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en-US" altLang="zh-CN" b="1" dirty="0">
                <a:solidFill>
                  <a:schemeClr val="bg1"/>
                </a:solidFill>
                <a:latin typeface="宋体" panose="02010600030101010101" pitchFamily="2" charset="-122"/>
                <a:ea typeface="宋体" panose="02010600030101010101" pitchFamily="2" charset="-122"/>
              </a:rPr>
              <a:t> </a:t>
            </a:r>
            <a:r>
              <a:rPr lang="en-US" altLang="zh-CN" b="1" dirty="0" smtClean="0">
                <a:solidFill>
                  <a:schemeClr val="bg1"/>
                </a:solidFill>
                <a:latin typeface="宋体" panose="02010600030101010101" pitchFamily="2" charset="-122"/>
                <a:ea typeface="宋体" panose="02010600030101010101" pitchFamily="2" charset="-122"/>
              </a:rPr>
              <a:t>  </a:t>
            </a:r>
            <a:r>
              <a:rPr lang="zh-CN" altLang="en-US" b="1" dirty="0" smtClean="0">
                <a:solidFill>
                  <a:schemeClr val="bg1"/>
                </a:solidFill>
                <a:latin typeface="宋体" panose="02010600030101010101" pitchFamily="2" charset="-122"/>
                <a:ea typeface="宋体" panose="02010600030101010101" pitchFamily="2" charset="-122"/>
              </a:rPr>
              <a:t>怀孕的学生（需提供医院有效证明），由校医院保健科开具保留入学资格证明，自报到之日起两周内（或体检不合格学校通知办理手续两周内）按学籍异动规定，办理保留入学手续。（注：仍须完成个人信息核对、填写提交学籍卡等事宜。）</a:t>
            </a:r>
            <a:endParaRPr lang="en-US" altLang="zh-CN" b="1" dirty="0" smtClean="0">
              <a:solidFill>
                <a:schemeClr val="bg1"/>
              </a:solidFill>
              <a:latin typeface="宋体" panose="02010600030101010101" pitchFamily="2" charset="-122"/>
              <a:ea typeface="宋体" panose="02010600030101010101" pitchFamily="2" charset="-122"/>
            </a:endParaRPr>
          </a:p>
          <a:p>
            <a:pPr marL="0" indent="0">
              <a:buNone/>
            </a:pPr>
            <a:r>
              <a:rPr lang="zh-CN" altLang="en-US" b="1" dirty="0" smtClean="0">
                <a:solidFill>
                  <a:schemeClr val="bg1"/>
                </a:solidFill>
                <a:latin typeface="宋体" panose="02010600030101010101" pitchFamily="2" charset="-122"/>
                <a:ea typeface="宋体" panose="02010600030101010101" pitchFamily="2" charset="-122"/>
              </a:rPr>
              <a:t>   校医院体检科联系电话：</a:t>
            </a:r>
            <a:r>
              <a:rPr lang="en-US" altLang="zh-CN" b="1" dirty="0" smtClean="0">
                <a:solidFill>
                  <a:schemeClr val="bg1"/>
                </a:solidFill>
                <a:latin typeface="宋体" panose="02010600030101010101" pitchFamily="2" charset="-122"/>
                <a:ea typeface="宋体" panose="02010600030101010101" pitchFamily="2" charset="-122"/>
              </a:rPr>
              <a:t>6275 8770</a:t>
            </a:r>
            <a:r>
              <a:rPr lang="zh-CN" altLang="en-US" b="1" dirty="0" smtClean="0">
                <a:solidFill>
                  <a:schemeClr val="bg1"/>
                </a:solidFill>
                <a:latin typeface="宋体" panose="02010600030101010101" pitchFamily="2" charset="-122"/>
                <a:ea typeface="宋体" panose="02010600030101010101" pitchFamily="2" charset="-122"/>
              </a:rPr>
              <a:t>。</a:t>
            </a:r>
            <a:r>
              <a:rPr lang="en-US" altLang="zh-CN" b="1" dirty="0" smtClean="0">
                <a:solidFill>
                  <a:schemeClr val="bg1"/>
                </a:solidFill>
                <a:latin typeface="宋体" panose="02010600030101010101" pitchFamily="2" charset="-122"/>
                <a:ea typeface="宋体" panose="02010600030101010101" pitchFamily="2" charset="-122"/>
              </a:rPr>
              <a:t>  </a:t>
            </a:r>
            <a:r>
              <a:rPr lang="en-US" altLang="zh-CN" sz="2400" b="1" dirty="0" smtClean="0">
                <a:solidFill>
                  <a:schemeClr val="bg1"/>
                </a:solidFill>
                <a:latin typeface="宋体" panose="02010600030101010101" pitchFamily="2" charset="-122"/>
                <a:ea typeface="宋体" panose="02010600030101010101" pitchFamily="2" charset="-122"/>
              </a:rPr>
              <a:t>   </a:t>
            </a:r>
            <a:endParaRPr lang="zh-CN" altLang="en-US" sz="2400" b="1" dirty="0">
              <a:solidFill>
                <a:schemeClr val="bg1"/>
              </a:solidFill>
              <a:latin typeface="宋体" panose="02010600030101010101" pitchFamily="2" charset="-122"/>
              <a:ea typeface="宋体" panose="02010600030101010101" pitchFamily="2" charset="-122"/>
            </a:endParaRPr>
          </a:p>
        </p:txBody>
      </p:sp>
    </p:spTree>
    <p:extLst>
      <p:ext uri="{BB962C8B-B14F-4D97-AF65-F5344CB8AC3E}">
        <p14:creationId xmlns:p14="http://schemas.microsoft.com/office/powerpoint/2010/main" val="3860472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切片">
  <a:themeElements>
    <a:clrScheme name="切片">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切片">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切片">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2113</TotalTime>
  <Words>2775</Words>
  <Application>Microsoft Office PowerPoint</Application>
  <PresentationFormat>全屏显示(4:3)</PresentationFormat>
  <Paragraphs>233</Paragraphs>
  <Slides>26</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26</vt:i4>
      </vt:variant>
    </vt:vector>
  </HeadingPairs>
  <TitlesOfParts>
    <vt:vector size="36" baseType="lpstr">
      <vt:lpstr>仿宋</vt:lpstr>
      <vt:lpstr>华文彩云</vt:lpstr>
      <vt:lpstr>华文琥珀</vt:lpstr>
      <vt:lpstr>隶书</vt:lpstr>
      <vt:lpstr>宋体</vt:lpstr>
      <vt:lpstr>幼圆</vt:lpstr>
      <vt:lpstr>Century Gothic</vt:lpstr>
      <vt:lpstr>Wingdings</vt:lpstr>
      <vt:lpstr>Wingdings 3</vt:lpstr>
      <vt:lpstr>切片</vt:lpstr>
      <vt:lpstr>2016级法学硕士/博士 入学培养辅导会</vt:lpstr>
      <vt:lpstr>袋中材料</vt:lpstr>
      <vt:lpstr>培养辅导会议程</vt:lpstr>
      <vt:lpstr>迎新周重要事项</vt:lpstr>
      <vt:lpstr>PowerPoint 演示文稿</vt:lpstr>
      <vt:lpstr>PowerPoint 演示文稿</vt:lpstr>
      <vt:lpstr>PowerPoint 演示文稿</vt:lpstr>
      <vt:lpstr>4.研究生科学道德与学术规范基本知识测试 （1）学生通过自学方式完成《科学道德和学风建设宣讲大纲》、《高校人文社会科学学术规范指南》《高等学校科学技术学术规范指南》等文献的学习。    相关文献和资料，可从本人校内门户下载供学习使用。 （2）完成相关资料的学习后，学生需登录本人校内门户，选择“业务办理-研究生院-培养办教务”模块中的“科学道德与学术规范基本知识测试”，进入测试系统进行答题，答完请及时保存，共50题，答对40题以上者为合格。    为保证页面正常显示，建议使用火狐浏览器。 </vt:lpstr>
      <vt:lpstr>PowerPoint 演示文稿</vt:lpstr>
      <vt:lpstr>PowerPoint 演示文稿</vt:lpstr>
      <vt:lpstr>PowerPoint 演示文稿</vt:lpstr>
      <vt:lpstr>PowerPoint 演示文稿</vt:lpstr>
      <vt:lpstr>重点培养环节</vt:lpstr>
      <vt:lpstr>硕士生培养环节说明及要求</vt:lpstr>
      <vt:lpstr>博士生培养环节及要求</vt:lpstr>
      <vt:lpstr>其他教学培养环节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填写学生证</vt:lpstr>
      <vt:lpstr>专业名称 </vt:lpstr>
      <vt:lpstr>预祝各位同学学业顺利！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2013级法学硕士/博士 入学培养辅导会</dc:title>
  <dc:creator>fxyzj</dc:creator>
  <cp:lastModifiedBy>zhangjing</cp:lastModifiedBy>
  <cp:revision>194</cp:revision>
  <dcterms:created xsi:type="dcterms:W3CDTF">2013-09-03T07:05:35Z</dcterms:created>
  <dcterms:modified xsi:type="dcterms:W3CDTF">2016-09-07T00:40:35Z</dcterms:modified>
</cp:coreProperties>
</file>