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1.xml" ContentType="application/vnd.openxmlformats-officedocument.presentationml.comment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64" r:id="rId4"/>
    <p:sldId id="323" r:id="rId5"/>
    <p:sldId id="324" r:id="rId6"/>
    <p:sldId id="325" r:id="rId7"/>
    <p:sldId id="326" r:id="rId8"/>
    <p:sldId id="327" r:id="rId9"/>
    <p:sldId id="328" r:id="rId10"/>
    <p:sldId id="329" r:id="rId11"/>
    <p:sldId id="277"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55" r:id="rId27"/>
    <p:sldId id="356" r:id="rId28"/>
    <p:sldId id="357" r:id="rId29"/>
    <p:sldId id="345" r:id="rId30"/>
    <p:sldId id="346" r:id="rId31"/>
    <p:sldId id="347" r:id="rId32"/>
    <p:sldId id="354" r:id="rId33"/>
    <p:sldId id="348" r:id="rId34"/>
    <p:sldId id="349" r:id="rId35"/>
    <p:sldId id="350" r:id="rId36"/>
    <p:sldId id="351" r:id="rId37"/>
    <p:sldId id="352" r:id="rId38"/>
    <p:sldId id="353"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22" r:id="rId54"/>
    <p:sldId id="330" r:id="rId55"/>
    <p:sldId id="280" r:id="rId56"/>
    <p:sldId id="281" r:id="rId57"/>
    <p:sldId id="282"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ku"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6B"/>
    <a:srgbClr val="70AD47"/>
    <a:srgbClr val="4169E1"/>
    <a:srgbClr val="124A65"/>
    <a:srgbClr val="DA70D6"/>
    <a:srgbClr val="87CEEB"/>
    <a:srgbClr val="00C957"/>
    <a:srgbClr val="40E0D0"/>
    <a:srgbClr val="7FFFD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autoAdjust="0"/>
  </p:normalViewPr>
  <p:slideViewPr>
    <p:cSldViewPr snapToGrid="0">
      <p:cViewPr varScale="1">
        <p:scale>
          <a:sx n="68" d="100"/>
          <a:sy n="68" d="100"/>
        </p:scale>
        <p:origin x="54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12304;&#19979;&#23398;&#26399;&#12305;14-15&#24180;&#24230;&#23601;&#19994;&#21161;&#29702;&#24037;&#20316;\ppt&#26356;&#26032;&amp;&#25968;&#25454;\2015&#23626;&#23601;&#19994;&#24773;&#20917;&#32479;&#35745;&#26356;&#2603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E:\&#12304;&#19979;&#23398;&#26399;&#12305;14-15&#24180;&#24230;&#23601;&#19994;&#21161;&#29702;&#24037;&#20316;\ppt&#26356;&#26032;&amp;&#25968;&#25454;\2015&#23626;&#23601;&#19994;&#24773;&#20917;&#32479;&#35745;&#26356;&#260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12304;&#19979;&#23398;&#26399;&#12305;14-15&#24180;&#24230;&#23601;&#19994;&#21161;&#29702;&#24037;&#20316;\ppt&#26356;&#26032;&amp;&#25968;&#25454;\2015&#23626;&#23601;&#19994;&#24773;&#20917;&#32479;&#35745;&#26356;&#2603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12304;&#19979;&#23398;&#26399;&#12305;14-15&#24180;&#24230;&#23601;&#19994;&#21161;&#29702;&#24037;&#20316;\ppt&#26356;&#26032;&amp;&#25968;&#25454;\2015&#23626;&#23601;&#19994;&#24773;&#20917;&#32479;&#35745;&#26356;&#2603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ministrator\Desktop\ppt&#26356;&#26032;&amp;&#25968;&#25454;\2015&#23626;&#23601;&#19994;&#24773;&#20917;&#32479;&#35745;&#26356;&#2603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就业率!$A$2</c:f>
              <c:strCache>
                <c:ptCount val="1"/>
                <c:pt idx="0">
                  <c:v>本科生</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就业率!$B$2:$J$2</c:f>
              <c:numCache>
                <c:formatCode>General</c:formatCode>
                <c:ptCount val="9"/>
                <c:pt idx="0">
                  <c:v>94.2</c:v>
                </c:pt>
                <c:pt idx="1">
                  <c:v>92</c:v>
                </c:pt>
                <c:pt idx="2">
                  <c:v>92.7</c:v>
                </c:pt>
                <c:pt idx="3">
                  <c:v>92.6</c:v>
                </c:pt>
                <c:pt idx="4">
                  <c:v>94.9</c:v>
                </c:pt>
                <c:pt idx="5">
                  <c:v>93.2</c:v>
                </c:pt>
                <c:pt idx="6">
                  <c:v>94.4</c:v>
                </c:pt>
                <c:pt idx="7">
                  <c:v>93.9</c:v>
                </c:pt>
                <c:pt idx="8" formatCode="0.0_ ">
                  <c:v>94.078947368421055</c:v>
                </c:pt>
              </c:numCache>
            </c:numRef>
          </c:val>
          <c:extLst xmlns:c16r2="http://schemas.microsoft.com/office/drawing/2015/06/chart">
            <c:ext xmlns:c16="http://schemas.microsoft.com/office/drawing/2014/chart" uri="{C3380CC4-5D6E-409C-BE32-E72D297353CC}">
              <c16:uniqueId val="{00000000-D0AC-40A7-BF34-CEE97E683FF6}"/>
            </c:ext>
          </c:extLst>
        </c:ser>
        <c:dLbls>
          <c:showLegendKey val="0"/>
          <c:showVal val="0"/>
          <c:showCatName val="0"/>
          <c:showSerName val="0"/>
          <c:showPercent val="0"/>
          <c:showBubbleSize val="0"/>
        </c:dLbls>
        <c:gapWidth val="150"/>
        <c:axId val="121350928"/>
        <c:axId val="121351488"/>
      </c:barChart>
      <c:lineChart>
        <c:grouping val="standard"/>
        <c:varyColors val="0"/>
        <c:ser>
          <c:idx val="0"/>
          <c:order val="1"/>
          <c:tx>
            <c:strRef>
              <c:f>就业率!$A$2</c:f>
              <c:strCache>
                <c:ptCount val="1"/>
                <c:pt idx="0">
                  <c:v>本科生</c:v>
                </c:pt>
              </c:strCache>
            </c:strRef>
          </c:tx>
          <c:spPr>
            <a:ln w="15875" cap="rnd">
              <a:solidFill>
                <a:schemeClr val="accent1">
                  <a:shade val="76000"/>
                </a:schemeClr>
              </a:solidFill>
              <a:round/>
            </a:ln>
            <a:effectLst/>
          </c:spPr>
          <c:marker>
            <c:symbol val="none"/>
          </c:marker>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就业率!$B$2:$J$2</c:f>
              <c:numCache>
                <c:formatCode>General</c:formatCode>
                <c:ptCount val="9"/>
                <c:pt idx="0">
                  <c:v>94.2</c:v>
                </c:pt>
                <c:pt idx="1">
                  <c:v>92</c:v>
                </c:pt>
                <c:pt idx="2">
                  <c:v>92.7</c:v>
                </c:pt>
                <c:pt idx="3">
                  <c:v>92.6</c:v>
                </c:pt>
                <c:pt idx="4">
                  <c:v>94.9</c:v>
                </c:pt>
                <c:pt idx="5">
                  <c:v>93.2</c:v>
                </c:pt>
                <c:pt idx="6">
                  <c:v>94.4</c:v>
                </c:pt>
                <c:pt idx="7">
                  <c:v>93.9</c:v>
                </c:pt>
                <c:pt idx="8" formatCode="0.0_ ">
                  <c:v>94.078947368421055</c:v>
                </c:pt>
              </c:numCache>
            </c:numRef>
          </c:val>
          <c:smooth val="0"/>
          <c:extLst xmlns:c16r2="http://schemas.microsoft.com/office/drawing/2015/06/chart">
            <c:ext xmlns:c16="http://schemas.microsoft.com/office/drawing/2014/chart" uri="{C3380CC4-5D6E-409C-BE32-E72D297353CC}">
              <c16:uniqueId val="{00000001-D0AC-40A7-BF34-CEE97E683FF6}"/>
            </c:ext>
          </c:extLst>
        </c:ser>
        <c:dLbls>
          <c:showLegendKey val="0"/>
          <c:showVal val="0"/>
          <c:showCatName val="0"/>
          <c:showSerName val="0"/>
          <c:showPercent val="0"/>
          <c:showBubbleSize val="0"/>
        </c:dLbls>
        <c:marker val="1"/>
        <c:smooth val="0"/>
        <c:axId val="121350928"/>
        <c:axId val="121351488"/>
      </c:lineChart>
      <c:catAx>
        <c:axId val="1213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21351488"/>
        <c:crosses val="autoZero"/>
        <c:auto val="1"/>
        <c:lblAlgn val="ctr"/>
        <c:lblOffset val="100"/>
        <c:noMultiLvlLbl val="0"/>
      </c:catAx>
      <c:valAx>
        <c:axId val="121351488"/>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21350928"/>
        <c:crosses val="autoZero"/>
        <c:crossBetween val="between"/>
      </c:valAx>
      <c:spPr>
        <a:noFill/>
        <a:ln>
          <a:noFill/>
        </a:ln>
        <a:effectLst/>
      </c:spPr>
    </c:plotArea>
    <c:plotVisOnly val="1"/>
    <c:dispBlanksAs val="zero"/>
    <c:showDLblsOverMax val="0"/>
  </c:chart>
  <c:spPr>
    <a:noFill/>
    <a:ln>
      <a:noFill/>
    </a:ln>
    <a:effectLst/>
  </c:spPr>
  <c:txPr>
    <a:bodyPr/>
    <a:lstStyle/>
    <a:p>
      <a:pPr>
        <a:defRPr sz="2000">
          <a:solidFill>
            <a:schemeClr val="tx1"/>
          </a:solidFill>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就业率!$A$4</c:f>
              <c:strCache>
                <c:ptCount val="1"/>
                <c:pt idx="0">
                  <c:v>法律硕士</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就业率!$B$4:$J$4</c:f>
              <c:numCache>
                <c:formatCode>General</c:formatCode>
                <c:ptCount val="9"/>
                <c:pt idx="0">
                  <c:v>98.3</c:v>
                </c:pt>
                <c:pt idx="1">
                  <c:v>98</c:v>
                </c:pt>
                <c:pt idx="2">
                  <c:v>98.5</c:v>
                </c:pt>
                <c:pt idx="3">
                  <c:v>98</c:v>
                </c:pt>
                <c:pt idx="4">
                  <c:v>98.4</c:v>
                </c:pt>
                <c:pt idx="5">
                  <c:v>98</c:v>
                </c:pt>
                <c:pt idx="6">
                  <c:v>98.4</c:v>
                </c:pt>
                <c:pt idx="7">
                  <c:v>98.8</c:v>
                </c:pt>
                <c:pt idx="8" formatCode="0.0_ ">
                  <c:v>98.518518518518519</c:v>
                </c:pt>
              </c:numCache>
            </c:numRef>
          </c:val>
          <c:extLst xmlns:c16r2="http://schemas.microsoft.com/office/drawing/2015/06/chart">
            <c:ext xmlns:c16="http://schemas.microsoft.com/office/drawing/2014/chart" uri="{C3380CC4-5D6E-409C-BE32-E72D297353CC}">
              <c16:uniqueId val="{00000000-1DF9-4D04-AC74-AC6785A0372A}"/>
            </c:ext>
          </c:extLst>
        </c:ser>
        <c:dLbls>
          <c:showLegendKey val="0"/>
          <c:showVal val="0"/>
          <c:showCatName val="0"/>
          <c:showSerName val="0"/>
          <c:showPercent val="0"/>
          <c:showBubbleSize val="0"/>
        </c:dLbls>
        <c:gapWidth val="150"/>
        <c:axId val="269648608"/>
        <c:axId val="269649168"/>
      </c:barChart>
      <c:lineChart>
        <c:grouping val="standard"/>
        <c:varyColors val="0"/>
        <c:ser>
          <c:idx val="0"/>
          <c:order val="1"/>
          <c:tx>
            <c:strRef>
              <c:f>就业率!$A$4</c:f>
              <c:strCache>
                <c:ptCount val="1"/>
                <c:pt idx="0">
                  <c:v>法律硕士</c:v>
                </c:pt>
              </c:strCache>
            </c:strRef>
          </c:tx>
          <c:spPr>
            <a:ln w="15875" cap="rnd">
              <a:solidFill>
                <a:schemeClr val="accent1">
                  <a:shade val="76000"/>
                </a:schemeClr>
              </a:solidFill>
              <a:round/>
            </a:ln>
            <a:effectLst/>
          </c:spPr>
          <c:marker>
            <c:symbol val="none"/>
          </c:marker>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就业率!$B$4:$J$4</c:f>
              <c:numCache>
                <c:formatCode>General</c:formatCode>
                <c:ptCount val="9"/>
                <c:pt idx="0">
                  <c:v>98.3</c:v>
                </c:pt>
                <c:pt idx="1">
                  <c:v>98</c:v>
                </c:pt>
                <c:pt idx="2">
                  <c:v>98.5</c:v>
                </c:pt>
                <c:pt idx="3">
                  <c:v>98</c:v>
                </c:pt>
                <c:pt idx="4">
                  <c:v>98.4</c:v>
                </c:pt>
                <c:pt idx="5">
                  <c:v>98</c:v>
                </c:pt>
                <c:pt idx="6">
                  <c:v>98.4</c:v>
                </c:pt>
                <c:pt idx="7">
                  <c:v>98.8</c:v>
                </c:pt>
                <c:pt idx="8" formatCode="0.0_ ">
                  <c:v>98.518518518518519</c:v>
                </c:pt>
              </c:numCache>
            </c:numRef>
          </c:val>
          <c:smooth val="0"/>
          <c:extLst xmlns:c16r2="http://schemas.microsoft.com/office/drawing/2015/06/chart">
            <c:ext xmlns:c16="http://schemas.microsoft.com/office/drawing/2014/chart" uri="{C3380CC4-5D6E-409C-BE32-E72D297353CC}">
              <c16:uniqueId val="{00000001-1DF9-4D04-AC74-AC6785A0372A}"/>
            </c:ext>
          </c:extLst>
        </c:ser>
        <c:dLbls>
          <c:showLegendKey val="0"/>
          <c:showVal val="0"/>
          <c:showCatName val="0"/>
          <c:showSerName val="0"/>
          <c:showPercent val="0"/>
          <c:showBubbleSize val="0"/>
        </c:dLbls>
        <c:marker val="1"/>
        <c:smooth val="0"/>
        <c:axId val="269648608"/>
        <c:axId val="269649168"/>
      </c:lineChart>
      <c:catAx>
        <c:axId val="26964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69649168"/>
        <c:crosses val="autoZero"/>
        <c:auto val="1"/>
        <c:lblAlgn val="ctr"/>
        <c:lblOffset val="100"/>
        <c:noMultiLvlLbl val="0"/>
      </c:catAx>
      <c:valAx>
        <c:axId val="269649168"/>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69648608"/>
        <c:crosses val="autoZero"/>
        <c:crossBetween val="between"/>
      </c:valAx>
      <c:spPr>
        <a:noFill/>
        <a:ln>
          <a:noFill/>
        </a:ln>
        <a:effectLst/>
      </c:spPr>
    </c:plotArea>
    <c:plotVisOnly val="1"/>
    <c:dispBlanksAs val="zero"/>
    <c:showDLblsOverMax val="0"/>
  </c:chart>
  <c:spPr>
    <a:noFill/>
    <a:ln>
      <a:noFill/>
    </a:ln>
    <a:effectLst/>
  </c:spPr>
  <c:txPr>
    <a:bodyPr/>
    <a:lstStyle/>
    <a:p>
      <a:pPr>
        <a:defRPr sz="2000">
          <a:solidFill>
            <a:schemeClr val="tx1"/>
          </a:solidFill>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'历年对比图-删除'!$B$22</c:f>
              <c:strCache>
                <c:ptCount val="1"/>
                <c:pt idx="0">
                  <c:v>出国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'历年对比图-删除'!$A$23:$A$31</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'历年对比图-删除'!$B$23:$B$31</c:f>
              <c:numCache>
                <c:formatCode>0.00%</c:formatCode>
                <c:ptCount val="9"/>
                <c:pt idx="0">
                  <c:v>3.1E-2</c:v>
                </c:pt>
                <c:pt idx="1">
                  <c:v>1.4E-2</c:v>
                </c:pt>
                <c:pt idx="2">
                  <c:v>2.5999999999999999E-2</c:v>
                </c:pt>
                <c:pt idx="3">
                  <c:v>0.01</c:v>
                </c:pt>
                <c:pt idx="4">
                  <c:v>1.2E-2</c:v>
                </c:pt>
                <c:pt idx="5">
                  <c:v>2.4E-2</c:v>
                </c:pt>
                <c:pt idx="6">
                  <c:v>3.5999999999999997E-2</c:v>
                </c:pt>
                <c:pt idx="7">
                  <c:v>3.5000000000000003E-2</c:v>
                </c:pt>
                <c:pt idx="8">
                  <c:v>1.8656716417910446E-2</c:v>
                </c:pt>
              </c:numCache>
            </c:numRef>
          </c:val>
          <c:extLst xmlns:c16r2="http://schemas.microsoft.com/office/drawing/2015/06/chart">
            <c:ext xmlns:c16="http://schemas.microsoft.com/office/drawing/2014/chart" uri="{C3380CC4-5D6E-409C-BE32-E72D297353CC}">
              <c16:uniqueId val="{00000000-ADEB-46CA-A44D-CC56B108992C}"/>
            </c:ext>
          </c:extLst>
        </c:ser>
        <c:ser>
          <c:idx val="1"/>
          <c:order val="1"/>
          <c:tx>
            <c:strRef>
              <c:f>'历年对比图-删除'!$C$22</c:f>
              <c:strCache>
                <c:ptCount val="1"/>
                <c:pt idx="0">
                  <c:v>读博</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'历年对比图-删除'!$A$23:$A$31</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'历年对比图-删除'!$C$23:$C$31</c:f>
              <c:numCache>
                <c:formatCode>0.00%</c:formatCode>
                <c:ptCount val="9"/>
                <c:pt idx="0">
                  <c:v>5.0000000000000001E-3</c:v>
                </c:pt>
                <c:pt idx="1">
                  <c:v>6.0000000000000001E-3</c:v>
                </c:pt>
                <c:pt idx="2">
                  <c:v>6.0000000000000001E-3</c:v>
                </c:pt>
                <c:pt idx="3">
                  <c:v>0</c:v>
                </c:pt>
                <c:pt idx="4">
                  <c:v>0</c:v>
                </c:pt>
                <c:pt idx="5">
                  <c:v>4.0000000000000001E-3</c:v>
                </c:pt>
                <c:pt idx="6">
                  <c:v>8.0000000000000002E-3</c:v>
                </c:pt>
                <c:pt idx="7">
                  <c:v>8.0000000000000002E-3</c:v>
                </c:pt>
                <c:pt idx="8">
                  <c:v>1.1194029850746268E-2</c:v>
                </c:pt>
              </c:numCache>
            </c:numRef>
          </c:val>
          <c:extLst xmlns:c16r2="http://schemas.microsoft.com/office/drawing/2015/06/chart">
            <c:ext xmlns:c16="http://schemas.microsoft.com/office/drawing/2014/chart" uri="{C3380CC4-5D6E-409C-BE32-E72D297353CC}">
              <c16:uniqueId val="{00000001-ADEB-46CA-A44D-CC56B108992C}"/>
            </c:ext>
          </c:extLst>
        </c:ser>
        <c:ser>
          <c:idx val="2"/>
          <c:order val="2"/>
          <c:tx>
            <c:strRef>
              <c:f>'历年对比图-删除'!$D$22</c:f>
              <c:strCache>
                <c:ptCount val="1"/>
                <c:pt idx="0">
                  <c:v>签约就业</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'历年对比图-删除'!$A$23:$A$31</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'历年对比图-删除'!$D$23:$D$31</c:f>
              <c:numCache>
                <c:formatCode>0.00%</c:formatCode>
                <c:ptCount val="9"/>
                <c:pt idx="0">
                  <c:v>0.71899999999999997</c:v>
                </c:pt>
                <c:pt idx="1">
                  <c:v>0.69699999999999995</c:v>
                </c:pt>
                <c:pt idx="2">
                  <c:v>0.71199999999999997</c:v>
                </c:pt>
                <c:pt idx="3">
                  <c:v>0.84299999999999997</c:v>
                </c:pt>
                <c:pt idx="4">
                  <c:v>0.67200000000000004</c:v>
                </c:pt>
                <c:pt idx="5">
                  <c:v>0.46500000000000002</c:v>
                </c:pt>
                <c:pt idx="6">
                  <c:v>0.63500000000000001</c:v>
                </c:pt>
                <c:pt idx="7">
                  <c:v>0.63100000000000001</c:v>
                </c:pt>
                <c:pt idx="8">
                  <c:v>0.46641791044776121</c:v>
                </c:pt>
              </c:numCache>
            </c:numRef>
          </c:val>
          <c:extLst xmlns:c16r2="http://schemas.microsoft.com/office/drawing/2015/06/chart">
            <c:ext xmlns:c16="http://schemas.microsoft.com/office/drawing/2014/chart" uri="{C3380CC4-5D6E-409C-BE32-E72D297353CC}">
              <c16:uniqueId val="{00000002-ADEB-46CA-A44D-CC56B108992C}"/>
            </c:ext>
          </c:extLst>
        </c:ser>
        <c:ser>
          <c:idx val="3"/>
          <c:order val="3"/>
          <c:tx>
            <c:strRef>
              <c:f>'历年对比图-删除'!$E$22</c:f>
              <c:strCache>
                <c:ptCount val="1"/>
                <c:pt idx="0">
                  <c:v>灵活就业</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'历年对比图-删除'!$A$23:$A$31</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'历年对比图-删除'!$E$23:$E$31</c:f>
              <c:numCache>
                <c:formatCode>0.00%</c:formatCode>
                <c:ptCount val="9"/>
                <c:pt idx="0">
                  <c:v>0.22900000000000001</c:v>
                </c:pt>
                <c:pt idx="1">
                  <c:v>0.251</c:v>
                </c:pt>
                <c:pt idx="2">
                  <c:v>0.23200000000000001</c:v>
                </c:pt>
                <c:pt idx="3">
                  <c:v>0.13200000000000001</c:v>
                </c:pt>
                <c:pt idx="4">
                  <c:v>0.3</c:v>
                </c:pt>
                <c:pt idx="5">
                  <c:v>0.20899999999999999</c:v>
                </c:pt>
                <c:pt idx="6">
                  <c:v>0.30499999999999999</c:v>
                </c:pt>
                <c:pt idx="7">
                  <c:v>0.31</c:v>
                </c:pt>
                <c:pt idx="8">
                  <c:v>0.48880597014925375</c:v>
                </c:pt>
              </c:numCache>
            </c:numRef>
          </c:val>
          <c:extLst xmlns:c16r2="http://schemas.microsoft.com/office/drawing/2015/06/chart">
            <c:ext xmlns:c16="http://schemas.microsoft.com/office/drawing/2014/chart" uri="{C3380CC4-5D6E-409C-BE32-E72D297353CC}">
              <c16:uniqueId val="{00000003-ADEB-46CA-A44D-CC56B108992C}"/>
            </c:ext>
          </c:extLst>
        </c:ser>
        <c:dLbls>
          <c:showLegendKey val="0"/>
          <c:showVal val="0"/>
          <c:showCatName val="0"/>
          <c:showSerName val="0"/>
          <c:showPercent val="0"/>
          <c:showBubbleSize val="0"/>
        </c:dLbls>
        <c:gapWidth val="100"/>
        <c:overlap val="-24"/>
        <c:axId val="269938240"/>
        <c:axId val="269938800"/>
        <c:extLst xmlns:c16r2="http://schemas.microsoft.com/office/drawing/2015/06/chart">
          <c:ext xmlns:c15="http://schemas.microsoft.com/office/drawing/2012/chart" uri="{02D57815-91ED-43cb-92C2-25804820EDAC}">
            <c15:filteredBarSeries>
              <c15:ser>
                <c:idx val="4"/>
                <c:order val="4"/>
                <c:tx>
                  <c:strRef>
                    <c:extLst xmlns:c16r2="http://schemas.microsoft.com/office/drawing/2015/06/chart">
                      <c:ext uri="{02D57815-91ED-43cb-92C2-25804820EDAC}">
                        <c15:formulaRef>
                          <c15:sqref>'历年对比图-删除'!#REF!</c15:sqref>
                        </c15:formulaRef>
                      </c:ext>
                    </c:extLst>
                    <c:strCache>
                      <c:ptCount val="1"/>
                      <c:pt idx="0">
                        <c:v>#REF!</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6r2="http://schemas.microsoft.com/office/drawing/2015/06/chart">
                      <c:ext uri="{02D57815-91ED-43cb-92C2-25804820EDAC}">
                        <c15:formulaRef>
                          <c15:sqref>'历年对比图-删除'!$A$23:$A$31</c15:sqref>
                        </c15:formulaRef>
                      </c:ext>
                    </c:extLst>
                    <c:strCache>
                      <c:ptCount val="9"/>
                      <c:pt idx="0">
                        <c:v>07年</c:v>
                      </c:pt>
                      <c:pt idx="1">
                        <c:v>08年</c:v>
                      </c:pt>
                      <c:pt idx="2">
                        <c:v>09年</c:v>
                      </c:pt>
                      <c:pt idx="3">
                        <c:v>10年</c:v>
                      </c:pt>
                      <c:pt idx="4">
                        <c:v>11年</c:v>
                      </c:pt>
                      <c:pt idx="5">
                        <c:v>12年</c:v>
                      </c:pt>
                      <c:pt idx="6">
                        <c:v>13年</c:v>
                      </c:pt>
                      <c:pt idx="7">
                        <c:v>14年</c:v>
                      </c:pt>
                      <c:pt idx="8">
                        <c:v>15年</c:v>
                      </c:pt>
                    </c:strCache>
                  </c:strRef>
                </c:cat>
                <c:val>
                  <c:numRef>
                    <c:extLst xmlns:c16r2="http://schemas.microsoft.com/office/drawing/2015/06/chart">
                      <c:ext uri="{02D57815-91ED-43cb-92C2-25804820EDAC}">
                        <c15:formulaRef>
                          <c15:sqref>'历年对比图-删除'!#REF!</c15:sqref>
                        </c15:formulaRef>
                      </c:ext>
                    </c:extLst>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ADEB-46CA-A44D-CC56B108992C}"/>
                  </c:ext>
                </c:extLst>
              </c15:ser>
            </c15:filteredBarSeries>
          </c:ext>
        </c:extLst>
      </c:barChart>
      <c:catAx>
        <c:axId val="26993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269938800"/>
        <c:crosses val="autoZero"/>
        <c:auto val="1"/>
        <c:lblAlgn val="ctr"/>
        <c:lblOffset val="100"/>
        <c:noMultiLvlLbl val="0"/>
      </c:catAx>
      <c:valAx>
        <c:axId val="26993880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269938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'历年对比图-删除'!$B$2</c:f>
              <c:strCache>
                <c:ptCount val="1"/>
                <c:pt idx="0">
                  <c:v>出国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'历年对比图-删除'!$A$3:$A$10</c:f>
              <c:strCache>
                <c:ptCount val="8"/>
                <c:pt idx="0">
                  <c:v>08年</c:v>
                </c:pt>
                <c:pt idx="1">
                  <c:v>09年</c:v>
                </c:pt>
                <c:pt idx="2">
                  <c:v>10年</c:v>
                </c:pt>
                <c:pt idx="3">
                  <c:v>11年</c:v>
                </c:pt>
                <c:pt idx="4">
                  <c:v>12年</c:v>
                </c:pt>
                <c:pt idx="5">
                  <c:v>13年</c:v>
                </c:pt>
                <c:pt idx="6">
                  <c:v>14年</c:v>
                </c:pt>
                <c:pt idx="7">
                  <c:v>15年</c:v>
                </c:pt>
              </c:strCache>
            </c:strRef>
          </c:cat>
          <c:val>
            <c:numRef>
              <c:f>'历年对比图-删除'!$B$3:$B$10</c:f>
              <c:numCache>
                <c:formatCode>0.00%</c:formatCode>
                <c:ptCount val="8"/>
                <c:pt idx="0">
                  <c:v>0.185</c:v>
                </c:pt>
                <c:pt idx="1">
                  <c:v>0.20499999999999999</c:v>
                </c:pt>
                <c:pt idx="2">
                  <c:v>0.14799999999999999</c:v>
                </c:pt>
                <c:pt idx="3">
                  <c:v>0.159</c:v>
                </c:pt>
                <c:pt idx="4">
                  <c:v>0.19700000000000001</c:v>
                </c:pt>
                <c:pt idx="5">
                  <c:v>0.191</c:v>
                </c:pt>
                <c:pt idx="6">
                  <c:v>0.16500000000000001</c:v>
                </c:pt>
                <c:pt idx="7">
                  <c:v>0.22368421052631579</c:v>
                </c:pt>
              </c:numCache>
            </c:numRef>
          </c:val>
          <c:extLst xmlns:c16r2="http://schemas.microsoft.com/office/drawing/2015/06/chart">
            <c:ext xmlns:c16="http://schemas.microsoft.com/office/drawing/2014/chart" uri="{C3380CC4-5D6E-409C-BE32-E72D297353CC}">
              <c16:uniqueId val="{00000000-ABA6-4C11-BF38-BA24633CA0C0}"/>
            </c:ext>
          </c:extLst>
        </c:ser>
        <c:ser>
          <c:idx val="1"/>
          <c:order val="1"/>
          <c:tx>
            <c:strRef>
              <c:f>'历年对比图-删除'!$C$2</c:f>
              <c:strCache>
                <c:ptCount val="1"/>
                <c:pt idx="0">
                  <c:v>读研</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'历年对比图-删除'!$A$3:$A$10</c:f>
              <c:strCache>
                <c:ptCount val="8"/>
                <c:pt idx="0">
                  <c:v>08年</c:v>
                </c:pt>
                <c:pt idx="1">
                  <c:v>09年</c:v>
                </c:pt>
                <c:pt idx="2">
                  <c:v>10年</c:v>
                </c:pt>
                <c:pt idx="3">
                  <c:v>11年</c:v>
                </c:pt>
                <c:pt idx="4">
                  <c:v>12年</c:v>
                </c:pt>
                <c:pt idx="5">
                  <c:v>13年</c:v>
                </c:pt>
                <c:pt idx="6">
                  <c:v>14年</c:v>
                </c:pt>
                <c:pt idx="7">
                  <c:v>15年</c:v>
                </c:pt>
              </c:strCache>
            </c:strRef>
          </c:cat>
          <c:val>
            <c:numRef>
              <c:f>'历年对比图-删除'!$C$3:$C$10</c:f>
              <c:numCache>
                <c:formatCode>0.00%</c:formatCode>
                <c:ptCount val="8"/>
                <c:pt idx="0">
                  <c:v>0.309</c:v>
                </c:pt>
                <c:pt idx="1">
                  <c:v>0.28499999999999998</c:v>
                </c:pt>
                <c:pt idx="2">
                  <c:v>0.38600000000000001</c:v>
                </c:pt>
                <c:pt idx="3">
                  <c:v>0.439</c:v>
                </c:pt>
                <c:pt idx="4">
                  <c:v>0.34599999999999997</c:v>
                </c:pt>
                <c:pt idx="5">
                  <c:v>0.37</c:v>
                </c:pt>
                <c:pt idx="6">
                  <c:v>0.45100000000000001</c:v>
                </c:pt>
                <c:pt idx="7">
                  <c:v>0.45394736842105265</c:v>
                </c:pt>
              </c:numCache>
            </c:numRef>
          </c:val>
          <c:extLst xmlns:c16r2="http://schemas.microsoft.com/office/drawing/2015/06/chart">
            <c:ext xmlns:c16="http://schemas.microsoft.com/office/drawing/2014/chart" uri="{C3380CC4-5D6E-409C-BE32-E72D297353CC}">
              <c16:uniqueId val="{00000001-ABA6-4C11-BF38-BA24633CA0C0}"/>
            </c:ext>
          </c:extLst>
        </c:ser>
        <c:ser>
          <c:idx val="2"/>
          <c:order val="2"/>
          <c:tx>
            <c:strRef>
              <c:f>'历年对比图-删除'!$D$2</c:f>
              <c:strCache>
                <c:ptCount val="1"/>
                <c:pt idx="0">
                  <c:v>签约就业</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'历年对比图-删除'!$A$3:$A$10</c:f>
              <c:strCache>
                <c:ptCount val="8"/>
                <c:pt idx="0">
                  <c:v>08年</c:v>
                </c:pt>
                <c:pt idx="1">
                  <c:v>09年</c:v>
                </c:pt>
                <c:pt idx="2">
                  <c:v>10年</c:v>
                </c:pt>
                <c:pt idx="3">
                  <c:v>11年</c:v>
                </c:pt>
                <c:pt idx="4">
                  <c:v>12年</c:v>
                </c:pt>
                <c:pt idx="5">
                  <c:v>13年</c:v>
                </c:pt>
                <c:pt idx="6">
                  <c:v>14年</c:v>
                </c:pt>
                <c:pt idx="7">
                  <c:v>15年</c:v>
                </c:pt>
              </c:strCache>
            </c:strRef>
          </c:cat>
          <c:val>
            <c:numRef>
              <c:f>'历年对比图-删除'!$D$3:$D$10</c:f>
              <c:numCache>
                <c:formatCode>0.00%</c:formatCode>
                <c:ptCount val="8"/>
                <c:pt idx="0">
                  <c:v>0.16</c:v>
                </c:pt>
                <c:pt idx="1">
                  <c:v>0.23799999999999999</c:v>
                </c:pt>
                <c:pt idx="2">
                  <c:v>0.222</c:v>
                </c:pt>
                <c:pt idx="3">
                  <c:v>0.159</c:v>
                </c:pt>
                <c:pt idx="4">
                  <c:v>0.185</c:v>
                </c:pt>
                <c:pt idx="5">
                  <c:v>0.17899999999999999</c:v>
                </c:pt>
                <c:pt idx="6">
                  <c:v>0.152</c:v>
                </c:pt>
                <c:pt idx="7">
                  <c:v>4.6052631578947366E-2</c:v>
                </c:pt>
              </c:numCache>
            </c:numRef>
          </c:val>
          <c:extLst xmlns:c16r2="http://schemas.microsoft.com/office/drawing/2015/06/chart">
            <c:ext xmlns:c16="http://schemas.microsoft.com/office/drawing/2014/chart" uri="{C3380CC4-5D6E-409C-BE32-E72D297353CC}">
              <c16:uniqueId val="{00000002-ABA6-4C11-BF38-BA24633CA0C0}"/>
            </c:ext>
          </c:extLst>
        </c:ser>
        <c:ser>
          <c:idx val="3"/>
          <c:order val="3"/>
          <c:tx>
            <c:strRef>
              <c:f>'历年对比图-删除'!$E$2</c:f>
              <c:strCache>
                <c:ptCount val="1"/>
                <c:pt idx="0">
                  <c:v>灵活就业</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'历年对比图-删除'!$A$3:$A$10</c:f>
              <c:strCache>
                <c:ptCount val="8"/>
                <c:pt idx="0">
                  <c:v>08年</c:v>
                </c:pt>
                <c:pt idx="1">
                  <c:v>09年</c:v>
                </c:pt>
                <c:pt idx="2">
                  <c:v>10年</c:v>
                </c:pt>
                <c:pt idx="3">
                  <c:v>11年</c:v>
                </c:pt>
                <c:pt idx="4">
                  <c:v>12年</c:v>
                </c:pt>
                <c:pt idx="5">
                  <c:v>13年</c:v>
                </c:pt>
                <c:pt idx="6">
                  <c:v>14年</c:v>
                </c:pt>
                <c:pt idx="7">
                  <c:v>15年</c:v>
                </c:pt>
              </c:strCache>
            </c:strRef>
          </c:cat>
          <c:val>
            <c:numRef>
              <c:f>'历年对比图-删除'!$E$3:$E$10</c:f>
              <c:numCache>
                <c:formatCode>0.00%</c:formatCode>
                <c:ptCount val="8"/>
                <c:pt idx="0">
                  <c:v>0.26500000000000001</c:v>
                </c:pt>
                <c:pt idx="1">
                  <c:v>0.19900000000000001</c:v>
                </c:pt>
                <c:pt idx="2">
                  <c:v>0.17</c:v>
                </c:pt>
                <c:pt idx="3">
                  <c:v>0.191</c:v>
                </c:pt>
                <c:pt idx="4">
                  <c:v>0.19800000000000001</c:v>
                </c:pt>
                <c:pt idx="5">
                  <c:v>0.20399999999999999</c:v>
                </c:pt>
                <c:pt idx="6">
                  <c:v>0.17100000000000001</c:v>
                </c:pt>
                <c:pt idx="7">
                  <c:v>0.21710526315789475</c:v>
                </c:pt>
              </c:numCache>
            </c:numRef>
          </c:val>
          <c:extLst xmlns:c16r2="http://schemas.microsoft.com/office/drawing/2015/06/chart">
            <c:ext xmlns:c16="http://schemas.microsoft.com/office/drawing/2014/chart" uri="{C3380CC4-5D6E-409C-BE32-E72D297353CC}">
              <c16:uniqueId val="{00000003-ABA6-4C11-BF38-BA24633CA0C0}"/>
            </c:ext>
          </c:extLst>
        </c:ser>
        <c:dLbls>
          <c:showLegendKey val="0"/>
          <c:showVal val="0"/>
          <c:showCatName val="0"/>
          <c:showSerName val="0"/>
          <c:showPercent val="0"/>
          <c:showBubbleSize val="0"/>
        </c:dLbls>
        <c:gapWidth val="100"/>
        <c:overlap val="-24"/>
        <c:axId val="192683104"/>
        <c:axId val="192683664"/>
        <c:extLst xmlns:c16r2="http://schemas.microsoft.com/office/drawing/2015/06/chart">
          <c:ext xmlns:c15="http://schemas.microsoft.com/office/drawing/2012/chart" uri="{02D57815-91ED-43cb-92C2-25804820EDAC}">
            <c15:filteredBarSeries>
              <c15:ser>
                <c:idx val="4"/>
                <c:order val="4"/>
                <c:tx>
                  <c:strRef>
                    <c:extLst xmlns:c16r2="http://schemas.microsoft.com/office/drawing/2015/06/chart">
                      <c:ext uri="{02D57815-91ED-43cb-92C2-25804820EDAC}">
                        <c15:formulaRef>
                          <c15:sqref>'历年对比图-删除'!#REF!</c15:sqref>
                        </c15:formulaRef>
                      </c:ext>
                    </c:extLst>
                    <c:strCache>
                      <c:ptCount val="1"/>
                      <c:pt idx="0">
                        <c:v>#REF!</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6r2="http://schemas.microsoft.com/office/drawing/2015/06/chart">
                      <c:ext uri="{02D57815-91ED-43cb-92C2-25804820EDAC}">
                        <c15:formulaRef>
                          <c15:sqref>'历年对比图-删除'!$A$3:$A$10</c15:sqref>
                        </c15:formulaRef>
                      </c:ext>
                    </c:extLst>
                    <c:strCache>
                      <c:ptCount val="8"/>
                      <c:pt idx="0">
                        <c:v>08年</c:v>
                      </c:pt>
                      <c:pt idx="1">
                        <c:v>09年</c:v>
                      </c:pt>
                      <c:pt idx="2">
                        <c:v>10年</c:v>
                      </c:pt>
                      <c:pt idx="3">
                        <c:v>11年</c:v>
                      </c:pt>
                      <c:pt idx="4">
                        <c:v>12年</c:v>
                      </c:pt>
                      <c:pt idx="5">
                        <c:v>13年</c:v>
                      </c:pt>
                      <c:pt idx="6">
                        <c:v>14年</c:v>
                      </c:pt>
                      <c:pt idx="7">
                        <c:v>15年</c:v>
                      </c:pt>
                    </c:strCache>
                  </c:strRef>
                </c:cat>
                <c:val>
                  <c:numRef>
                    <c:extLst xmlns:c16r2="http://schemas.microsoft.com/office/drawing/2015/06/chart">
                      <c:ext uri="{02D57815-91ED-43cb-92C2-25804820EDAC}">
                        <c15:formulaRef>
                          <c15:sqref>'历年对比图-删除'!#REF!</c15:sqref>
                        </c15:formulaRef>
                      </c:ext>
                    </c:extLst>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ABA6-4C11-BF38-BA24633CA0C0}"/>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'历年对比图-删除'!#REF!</c15:sqref>
                        </c15:formulaRef>
                      </c:ext>
                    </c:extLst>
                    <c:strCache>
                      <c:ptCount val="1"/>
                      <c:pt idx="0">
                        <c:v>#REF!</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'历年对比图-删除'!$A$3:$A$10</c15:sqref>
                        </c15:formulaRef>
                      </c:ext>
                    </c:extLst>
                    <c:strCache>
                      <c:ptCount val="8"/>
                      <c:pt idx="0">
                        <c:v>08年</c:v>
                      </c:pt>
                      <c:pt idx="1">
                        <c:v>09年</c:v>
                      </c:pt>
                      <c:pt idx="2">
                        <c:v>10年</c:v>
                      </c:pt>
                      <c:pt idx="3">
                        <c:v>11年</c:v>
                      </c:pt>
                      <c:pt idx="4">
                        <c:v>12年</c:v>
                      </c:pt>
                      <c:pt idx="5">
                        <c:v>13年</c:v>
                      </c:pt>
                      <c:pt idx="6">
                        <c:v>14年</c:v>
                      </c:pt>
                      <c:pt idx="7">
                        <c:v>15年</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'历年对比图-删除'!#REF!</c15:sqref>
                        </c15:formulaRef>
                      </c:ext>
                    </c:extLst>
                    <c:numCache>
                      <c:formatCode>General</c:formatCode>
                      <c:ptCount val="1"/>
                      <c:pt idx="0">
                        <c:v>1</c:v>
                      </c:pt>
                    </c:numCache>
                  </c:numRef>
                </c:val>
                <c:extLst xmlns:c16r2="http://schemas.microsoft.com/office/drawing/2015/06/chart" xmlns:c15="http://schemas.microsoft.com/office/drawing/2012/chart">
                  <c:ext xmlns:c16="http://schemas.microsoft.com/office/drawing/2014/chart" uri="{C3380CC4-5D6E-409C-BE32-E72D297353CC}">
                    <c16:uniqueId val="{00000005-ABA6-4C11-BF38-BA24633CA0C0}"/>
                  </c:ext>
                </c:extLst>
              </c15:ser>
            </c15:filteredBarSeries>
          </c:ext>
        </c:extLst>
      </c:barChart>
      <c:catAx>
        <c:axId val="19268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92683664"/>
        <c:crosses val="autoZero"/>
        <c:auto val="1"/>
        <c:lblAlgn val="ctr"/>
        <c:lblOffset val="100"/>
        <c:noMultiLvlLbl val="0"/>
      </c:catAx>
      <c:valAx>
        <c:axId val="19268366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92683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[2015届就业情况统计更新.xlsx]数据更新!数据透视表2</c:name>
    <c:fmtId val="-1"/>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1"/>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
              <c:y val="4.545454545454545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
              <c:y val="4.545454545454545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4.461716963491151E-2"/>
          <c:y val="8.7752326413743753E-2"/>
          <c:w val="0.78201029592331006"/>
          <c:h val="0.74873777141493691"/>
        </c:manualLayout>
      </c:layout>
      <c:ofPieChart>
        <c:ofPieType val="bar"/>
        <c:varyColors val="1"/>
        <c:ser>
          <c:idx val="0"/>
          <c:order val="0"/>
          <c:tx>
            <c:strRef>
              <c:f>数据更新!$G$1</c:f>
              <c:strCache>
                <c:ptCount val="1"/>
                <c:pt idx="0">
                  <c:v>汇总</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AD78-4BB2-9677-9F7CB50D022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AD78-4BB2-9677-9F7CB50D022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AD78-4BB2-9677-9F7CB50D022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AD78-4BB2-9677-9F7CB50D022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AD78-4BB2-9677-9F7CB50D022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AD78-4BB2-9677-9F7CB50D022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D-AD78-4BB2-9677-9F7CB50D0229}"/>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F-AD78-4BB2-9677-9F7CB50D0229}"/>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11-AD78-4BB2-9677-9F7CB50D0229}"/>
              </c:ext>
            </c:extLst>
          </c:dPt>
          <c:dLbls>
            <c:dLbl>
              <c:idx val="0"/>
              <c:tx>
                <c:rich>
                  <a:bodyPr/>
                  <a:lstStyle/>
                  <a:p>
                    <a:fld id="{59F332C5-D6E6-415E-BF68-6C1BACF603A0}" type="CATEGORYNAME">
                      <a:rPr lang="zh-CN" altLang="en-US" smtClean="0"/>
                      <a:pPr/>
                      <a:t>[类别名称]</a:t>
                    </a:fld>
                    <a:fld id="{675B2DA2-04E6-497F-BF68-0D72049A6FE1}" type="PERCENTAGE">
                      <a:rPr lang="en-US" altLang="zh-CN" baseline="0" smtClean="0"/>
                      <a:pPr/>
                      <a:t>[百分比]</a:t>
                    </a:fld>
                    <a:endParaRPr lang="zh-CN" altLang="en-US"/>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AD78-4BB2-9677-9F7CB50D0229}"/>
                </c:ext>
                <c:ext xmlns:c15="http://schemas.microsoft.com/office/drawing/2012/chart" uri="{CE6537A1-D6FC-4f65-9D91-7224C49458BB}">
                  <c15:dlblFieldTable/>
                  <c15:showDataLabelsRange val="0"/>
                </c:ext>
              </c:extLst>
            </c:dLbl>
            <c:dLbl>
              <c:idx val="1"/>
              <c:tx>
                <c:rich>
                  <a:bodyPr/>
                  <a:lstStyle/>
                  <a:p>
                    <a:fld id="{1A73174D-EBDC-4436-8069-8E86C0487353}" type="CATEGORYNAME">
                      <a:rPr lang="zh-CN" altLang="en-US" smtClean="0"/>
                      <a:pPr/>
                      <a:t>[类别名称]</a:t>
                    </a:fld>
                    <a:fld id="{C45EE0EA-196A-4DB2-8B70-3253C83C2BED}" type="PERCENTAGE">
                      <a:rPr lang="en-US" altLang="zh-CN" baseline="0" smtClean="0"/>
                      <a:pPr/>
                      <a:t>[百分比]</a:t>
                    </a:fld>
                    <a:endParaRPr lang="zh-CN" altLang="en-US"/>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D78-4BB2-9677-9F7CB50D0229}"/>
                </c:ext>
                <c:ext xmlns:c15="http://schemas.microsoft.com/office/drawing/2012/chart" uri="{CE6537A1-D6FC-4f65-9D91-7224C49458BB}">
                  <c15:dlblFieldTable/>
                  <c15:showDataLabelsRange val="0"/>
                </c:ext>
              </c:extLst>
            </c:dLbl>
            <c:dLbl>
              <c:idx val="2"/>
              <c:tx>
                <c:rich>
                  <a:bodyPr/>
                  <a:lstStyle/>
                  <a:p>
                    <a:fld id="{6CE3A761-2C8E-4D54-92E9-D09D592617CC}" type="CATEGORYNAME">
                      <a:rPr lang="zh-CN" altLang="en-US" smtClean="0"/>
                      <a:pPr/>
                      <a:t>[类别名称]</a:t>
                    </a:fld>
                    <a:fld id="{1943623D-E99C-449C-A153-1E23FC7B24BE}" type="PERCENTAGE">
                      <a:rPr lang="en-US" altLang="zh-CN" baseline="0" smtClean="0"/>
                      <a:pPr/>
                      <a:t>[百分比]</a:t>
                    </a:fld>
                    <a:endParaRPr lang="zh-CN" altLang="en-US"/>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AD78-4BB2-9677-9F7CB50D0229}"/>
                </c:ext>
                <c:ext xmlns:c15="http://schemas.microsoft.com/office/drawing/2012/chart" uri="{CE6537A1-D6FC-4f65-9D91-7224C49458BB}">
                  <c15:dlblFieldTable/>
                  <c15:showDataLabelsRange val="0"/>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1"/>
              <c:showBubbleSize val="0"/>
            </c:dLbl>
            <c:dLbl>
              <c:idx val="4"/>
              <c:tx>
                <c:rich>
                  <a:bodyPr/>
                  <a:lstStyle/>
                  <a:p>
                    <a:fld id="{40CF6C46-794B-4603-9F0F-63D877E2D3A0}" type="CATEGORYNAME">
                      <a:rPr lang="zh-CN" altLang="en-US" smtClean="0"/>
                      <a:pPr/>
                      <a:t>[类别名称]</a:t>
                    </a:fld>
                    <a:fld id="{65AD251D-E06C-4625-8CFA-44BEBA230A51}" type="PERCENTAGE">
                      <a:rPr lang="en-US" altLang="zh-CN" baseline="0" smtClean="0"/>
                      <a:pPr/>
                      <a:t>[百分比]</a:t>
                    </a:fld>
                    <a:endParaRPr lang="zh-CN" altLang="en-US"/>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AD78-4BB2-9677-9F7CB50D0229}"/>
                </c:ext>
                <c:ext xmlns:c15="http://schemas.microsoft.com/office/drawing/2012/chart" uri="{CE6537A1-D6FC-4f65-9D91-7224C49458BB}">
                  <c15:dlblFieldTable/>
                  <c15:showDataLabelsRange val="0"/>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1"/>
              <c:showBubbleSize val="0"/>
            </c:dLbl>
            <c:dLbl>
              <c:idx val="7"/>
              <c:layout>
                <c:manualLayout>
                  <c:x val="0"/>
                  <c:y val="4.5454545454545456E-2"/>
                </c:manualLayout>
              </c:layout>
              <c:tx>
                <c:rich>
                  <a:bodyPr/>
                  <a:lstStyle/>
                  <a:p>
                    <a:fld id="{EC847AAF-BAB4-4E5F-BAEB-4AACDC7C9693}" type="CATEGORYNAME">
                      <a:rPr lang="zh-CN" altLang="en-US" smtClean="0"/>
                      <a:pPr/>
                      <a:t>[类别名称]</a:t>
                    </a:fld>
                    <a:fld id="{E6654253-BE0B-4F3E-A879-ADDA3E512005}" type="PERCENTAGE">
                      <a:rPr lang="en-US" altLang="zh-CN" baseline="0" smtClean="0"/>
                      <a:pPr/>
                      <a:t>[百分比]</a:t>
                    </a:fld>
                    <a:endParaRPr lang="zh-CN" altLang="en-US"/>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AD78-4BB2-9677-9F7CB50D0229}"/>
                </c:ext>
                <c:ext xmlns:c15="http://schemas.microsoft.com/office/drawing/2012/chart" uri="{CE6537A1-D6FC-4f65-9D91-7224C49458BB}">
                  <c15:dlblFieldTable/>
                  <c15:showDataLabelsRange val="0"/>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数据更新!$F$2:$F$10</c:f>
              <c:strCache>
                <c:ptCount val="8"/>
                <c:pt idx="0">
                  <c:v>公检法</c:v>
                </c:pt>
                <c:pt idx="1">
                  <c:v>公司企业</c:v>
                </c:pt>
                <c:pt idx="2">
                  <c:v>金融业</c:v>
                </c:pt>
                <c:pt idx="3">
                  <c:v>律所</c:v>
                </c:pt>
                <c:pt idx="4">
                  <c:v>事业单位</c:v>
                </c:pt>
                <c:pt idx="5">
                  <c:v>已出国</c:v>
                </c:pt>
                <c:pt idx="6">
                  <c:v>已上硕</c:v>
                </c:pt>
                <c:pt idx="7">
                  <c:v>政府机关</c:v>
                </c:pt>
              </c:strCache>
            </c:strRef>
          </c:cat>
          <c:val>
            <c:numRef>
              <c:f>数据更新!$G$2:$G$10</c:f>
              <c:numCache>
                <c:formatCode>General</c:formatCode>
                <c:ptCount val="8"/>
                <c:pt idx="0">
                  <c:v>1</c:v>
                </c:pt>
                <c:pt idx="1">
                  <c:v>7</c:v>
                </c:pt>
                <c:pt idx="2">
                  <c:v>6</c:v>
                </c:pt>
                <c:pt idx="3">
                  <c:v>23</c:v>
                </c:pt>
                <c:pt idx="4">
                  <c:v>1</c:v>
                </c:pt>
                <c:pt idx="5">
                  <c:v>34</c:v>
                </c:pt>
                <c:pt idx="6">
                  <c:v>69</c:v>
                </c:pt>
                <c:pt idx="7">
                  <c:v>2</c:v>
                </c:pt>
              </c:numCache>
            </c:numRef>
          </c:val>
          <c:extLst xmlns:c16r2="http://schemas.microsoft.com/office/drawing/2015/06/chart">
            <c:ext xmlns:c16="http://schemas.microsoft.com/office/drawing/2014/chart" uri="{C3380CC4-5D6E-409C-BE32-E72D297353CC}">
              <c16:uniqueId val="{00000012-AD78-4BB2-9677-9F7CB50D0229}"/>
            </c:ext>
          </c:extLst>
        </c:ser>
        <c:dLbls>
          <c:dLblPos val="ctr"/>
          <c:showLegendKey val="0"/>
          <c:showVal val="0"/>
          <c:showCatName val="1"/>
          <c:showSerName val="0"/>
          <c:showPercent val="1"/>
          <c:showBubbleSize val="0"/>
          <c:showLeaderLines val="1"/>
        </c:dLbls>
        <c:gapWidth val="89"/>
        <c:splitType val="percent"/>
        <c:splitPos val="5"/>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extLst xmlns:c16r2="http://schemas.microsoft.com/office/drawing/2015/06/chart">
    <c:ext xmlns:c14="http://schemas.microsoft.com/office/drawing/2007/8/2/chart" uri="{781A3756-C4B2-4CAC-9D66-4F8BD8637D16}">
      <c14:pivotOptions>
        <c14:dropZoneFilter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就业率!$A$3</c:f>
              <c:strCache>
                <c:ptCount val="1"/>
                <c:pt idx="0">
                  <c:v>法学硕士</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就业率!$B$3:$J$3</c:f>
              <c:numCache>
                <c:formatCode>General</c:formatCode>
                <c:ptCount val="9"/>
                <c:pt idx="0">
                  <c:v>98.7</c:v>
                </c:pt>
                <c:pt idx="1">
                  <c:v>96.5</c:v>
                </c:pt>
                <c:pt idx="2">
                  <c:v>97.4</c:v>
                </c:pt>
                <c:pt idx="3">
                  <c:v>99.1</c:v>
                </c:pt>
                <c:pt idx="4">
                  <c:v>98.1</c:v>
                </c:pt>
                <c:pt idx="5">
                  <c:v>100</c:v>
                </c:pt>
                <c:pt idx="6">
                  <c:v>99</c:v>
                </c:pt>
                <c:pt idx="7">
                  <c:v>100</c:v>
                </c:pt>
                <c:pt idx="8" formatCode="0.0_ ">
                  <c:v>96.385542168674704</c:v>
                </c:pt>
              </c:numCache>
            </c:numRef>
          </c:val>
          <c:extLst xmlns:c16r2="http://schemas.microsoft.com/office/drawing/2015/06/chart">
            <c:ext xmlns:c16="http://schemas.microsoft.com/office/drawing/2014/chart" uri="{C3380CC4-5D6E-409C-BE32-E72D297353CC}">
              <c16:uniqueId val="{00000000-056B-4ECF-A713-8F112C5EC07F}"/>
            </c:ext>
          </c:extLst>
        </c:ser>
        <c:dLbls>
          <c:showLegendKey val="0"/>
          <c:showVal val="0"/>
          <c:showCatName val="0"/>
          <c:showSerName val="0"/>
          <c:showPercent val="0"/>
          <c:showBubbleSize val="0"/>
        </c:dLbls>
        <c:gapWidth val="150"/>
        <c:axId val="192688144"/>
        <c:axId val="192688704"/>
      </c:barChart>
      <c:lineChart>
        <c:grouping val="standard"/>
        <c:varyColors val="0"/>
        <c:ser>
          <c:idx val="0"/>
          <c:order val="1"/>
          <c:tx>
            <c:strRef>
              <c:f>就业率!$A$3</c:f>
              <c:strCache>
                <c:ptCount val="1"/>
                <c:pt idx="0">
                  <c:v>法学硕士</c:v>
                </c:pt>
              </c:strCache>
            </c:strRef>
          </c:tx>
          <c:spPr>
            <a:ln w="15875" cap="rnd">
              <a:solidFill>
                <a:schemeClr val="accent1">
                  <a:shade val="76000"/>
                </a:schemeClr>
              </a:solidFill>
              <a:round/>
            </a:ln>
            <a:effectLst/>
          </c:spPr>
          <c:marker>
            <c:symbol val="none"/>
          </c:marker>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就业率!$B$3:$J$3</c:f>
              <c:numCache>
                <c:formatCode>General</c:formatCode>
                <c:ptCount val="9"/>
                <c:pt idx="0">
                  <c:v>98.7</c:v>
                </c:pt>
                <c:pt idx="1">
                  <c:v>96.5</c:v>
                </c:pt>
                <c:pt idx="2">
                  <c:v>97.4</c:v>
                </c:pt>
                <c:pt idx="3">
                  <c:v>99.1</c:v>
                </c:pt>
                <c:pt idx="4">
                  <c:v>98.1</c:v>
                </c:pt>
                <c:pt idx="5">
                  <c:v>100</c:v>
                </c:pt>
                <c:pt idx="6">
                  <c:v>99</c:v>
                </c:pt>
                <c:pt idx="7">
                  <c:v>100</c:v>
                </c:pt>
                <c:pt idx="8" formatCode="0.0_ ">
                  <c:v>96.385542168674704</c:v>
                </c:pt>
              </c:numCache>
            </c:numRef>
          </c:val>
          <c:smooth val="0"/>
          <c:extLst xmlns:c16r2="http://schemas.microsoft.com/office/drawing/2015/06/chart">
            <c:ext xmlns:c16="http://schemas.microsoft.com/office/drawing/2014/chart" uri="{C3380CC4-5D6E-409C-BE32-E72D297353CC}">
              <c16:uniqueId val="{00000001-056B-4ECF-A713-8F112C5EC07F}"/>
            </c:ext>
          </c:extLst>
        </c:ser>
        <c:dLbls>
          <c:showLegendKey val="0"/>
          <c:showVal val="0"/>
          <c:showCatName val="0"/>
          <c:showSerName val="0"/>
          <c:showPercent val="0"/>
          <c:showBubbleSize val="0"/>
        </c:dLbls>
        <c:marker val="1"/>
        <c:smooth val="0"/>
        <c:axId val="192688144"/>
        <c:axId val="192688704"/>
      </c:lineChart>
      <c:catAx>
        <c:axId val="19268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92688704"/>
        <c:crosses val="autoZero"/>
        <c:auto val="1"/>
        <c:lblAlgn val="ctr"/>
        <c:lblOffset val="100"/>
        <c:noMultiLvlLbl val="0"/>
      </c:catAx>
      <c:valAx>
        <c:axId val="192688704"/>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92688144"/>
        <c:crosses val="autoZero"/>
        <c:crossBetween val="between"/>
      </c:valAx>
      <c:spPr>
        <a:noFill/>
        <a:ln>
          <a:noFill/>
        </a:ln>
        <a:effectLst/>
      </c:spPr>
    </c:plotArea>
    <c:plotVisOnly val="1"/>
    <c:dispBlanksAs val="zero"/>
    <c:showDLblsOverMax val="0"/>
  </c:chart>
  <c:spPr>
    <a:noFill/>
    <a:ln>
      <a:noFill/>
    </a:ln>
    <a:effectLst/>
  </c:spPr>
  <c:txPr>
    <a:bodyPr/>
    <a:lstStyle/>
    <a:p>
      <a:pPr>
        <a:defRPr sz="2000">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'历年对比图-删除'!$B$44</c:f>
              <c:strCache>
                <c:ptCount val="1"/>
                <c:pt idx="0">
                  <c:v>出国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'历年对比图-删除'!$A$45:$A$53</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'历年对比图-删除'!$B$45:$B$53</c:f>
              <c:numCache>
                <c:formatCode>0.00%</c:formatCode>
                <c:ptCount val="9"/>
                <c:pt idx="0">
                  <c:v>0.11600000000000001</c:v>
                </c:pt>
                <c:pt idx="1">
                  <c:v>0.105</c:v>
                </c:pt>
                <c:pt idx="2">
                  <c:v>7.1999999999999995E-2</c:v>
                </c:pt>
                <c:pt idx="3">
                  <c:v>3.5000000000000003E-2</c:v>
                </c:pt>
                <c:pt idx="4">
                  <c:v>3.6999999999999998E-2</c:v>
                </c:pt>
                <c:pt idx="5">
                  <c:v>3.2000000000000001E-2</c:v>
                </c:pt>
                <c:pt idx="6">
                  <c:v>3.9E-2</c:v>
                </c:pt>
                <c:pt idx="7">
                  <c:v>4.1000000000000002E-2</c:v>
                </c:pt>
                <c:pt idx="8">
                  <c:v>6.5934065934065936E-2</c:v>
                </c:pt>
              </c:numCache>
            </c:numRef>
          </c:val>
          <c:extLst xmlns:c16r2="http://schemas.microsoft.com/office/drawing/2015/06/chart">
            <c:ext xmlns:c16="http://schemas.microsoft.com/office/drawing/2014/chart" uri="{C3380CC4-5D6E-409C-BE32-E72D297353CC}">
              <c16:uniqueId val="{00000000-55F8-4CAE-B936-3E7533860CFF}"/>
            </c:ext>
          </c:extLst>
        </c:ser>
        <c:ser>
          <c:idx val="1"/>
          <c:order val="1"/>
          <c:tx>
            <c:strRef>
              <c:f>'历年对比图-删除'!$C$44</c:f>
              <c:strCache>
                <c:ptCount val="1"/>
                <c:pt idx="0">
                  <c:v>读博</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'历年对比图-删除'!$A$45:$A$53</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'历年对比图-删除'!$C$45:$C$53</c:f>
              <c:numCache>
                <c:formatCode>0.00%</c:formatCode>
                <c:ptCount val="9"/>
                <c:pt idx="0">
                  <c:v>5.8000000000000003E-2</c:v>
                </c:pt>
                <c:pt idx="1">
                  <c:v>7.9000000000000001E-2</c:v>
                </c:pt>
                <c:pt idx="2">
                  <c:v>6.0999999999999999E-2</c:v>
                </c:pt>
                <c:pt idx="3">
                  <c:v>8.7999999999999995E-2</c:v>
                </c:pt>
                <c:pt idx="4">
                  <c:v>8.4000000000000005E-2</c:v>
                </c:pt>
                <c:pt idx="5">
                  <c:v>0.128</c:v>
                </c:pt>
                <c:pt idx="6">
                  <c:v>3.9E-2</c:v>
                </c:pt>
                <c:pt idx="7">
                  <c:v>0.13300000000000001</c:v>
                </c:pt>
                <c:pt idx="8">
                  <c:v>9.8901098901098897E-2</c:v>
                </c:pt>
              </c:numCache>
            </c:numRef>
          </c:val>
          <c:extLst xmlns:c16r2="http://schemas.microsoft.com/office/drawing/2015/06/chart">
            <c:ext xmlns:c16="http://schemas.microsoft.com/office/drawing/2014/chart" uri="{C3380CC4-5D6E-409C-BE32-E72D297353CC}">
              <c16:uniqueId val="{00000001-55F8-4CAE-B936-3E7533860CFF}"/>
            </c:ext>
          </c:extLst>
        </c:ser>
        <c:ser>
          <c:idx val="2"/>
          <c:order val="2"/>
          <c:tx>
            <c:strRef>
              <c:f>'历年对比图-删除'!$D$44</c:f>
              <c:strCache>
                <c:ptCount val="1"/>
                <c:pt idx="0">
                  <c:v>签约就业</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'历年对比图-删除'!$A$45:$A$53</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'历年对比图-删除'!$D$45:$D$53</c:f>
              <c:numCache>
                <c:formatCode>0.00%</c:formatCode>
                <c:ptCount val="9"/>
                <c:pt idx="0">
                  <c:v>0.51200000000000001</c:v>
                </c:pt>
                <c:pt idx="1">
                  <c:v>0.60499999999999998</c:v>
                </c:pt>
                <c:pt idx="2">
                  <c:v>0.76500000000000001</c:v>
                </c:pt>
                <c:pt idx="3">
                  <c:v>0.71099999999999997</c:v>
                </c:pt>
                <c:pt idx="4">
                  <c:v>0.61699999999999999</c:v>
                </c:pt>
                <c:pt idx="5">
                  <c:v>0.51100000000000001</c:v>
                </c:pt>
                <c:pt idx="6">
                  <c:v>0.53400000000000003</c:v>
                </c:pt>
                <c:pt idx="7">
                  <c:v>0.56100000000000005</c:v>
                </c:pt>
                <c:pt idx="8">
                  <c:v>0.46153846153846156</c:v>
                </c:pt>
              </c:numCache>
            </c:numRef>
          </c:val>
          <c:extLst xmlns:c16r2="http://schemas.microsoft.com/office/drawing/2015/06/chart">
            <c:ext xmlns:c16="http://schemas.microsoft.com/office/drawing/2014/chart" uri="{C3380CC4-5D6E-409C-BE32-E72D297353CC}">
              <c16:uniqueId val="{00000002-55F8-4CAE-B936-3E7533860CFF}"/>
            </c:ext>
          </c:extLst>
        </c:ser>
        <c:ser>
          <c:idx val="3"/>
          <c:order val="3"/>
          <c:tx>
            <c:strRef>
              <c:f>'历年对比图-删除'!$E$44</c:f>
              <c:strCache>
                <c:ptCount val="1"/>
                <c:pt idx="0">
                  <c:v>灵活就业</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'历年对比图-删除'!$A$45:$A$53</c:f>
              <c:strCache>
                <c:ptCount val="9"/>
                <c:pt idx="0">
                  <c:v>07年</c:v>
                </c:pt>
                <c:pt idx="1">
                  <c:v>08年</c:v>
                </c:pt>
                <c:pt idx="2">
                  <c:v>09年</c:v>
                </c:pt>
                <c:pt idx="3">
                  <c:v>10年</c:v>
                </c:pt>
                <c:pt idx="4">
                  <c:v>11年</c:v>
                </c:pt>
                <c:pt idx="5">
                  <c:v>12年</c:v>
                </c:pt>
                <c:pt idx="6">
                  <c:v>13年</c:v>
                </c:pt>
                <c:pt idx="7">
                  <c:v>14年</c:v>
                </c:pt>
                <c:pt idx="8">
                  <c:v>15年</c:v>
                </c:pt>
              </c:strCache>
            </c:strRef>
          </c:cat>
          <c:val>
            <c:numRef>
              <c:f>'历年对比图-删除'!$E$45:$E$53</c:f>
              <c:numCache>
                <c:formatCode>0.00%</c:formatCode>
                <c:ptCount val="9"/>
                <c:pt idx="0">
                  <c:v>0.28899999999999998</c:v>
                </c:pt>
                <c:pt idx="1">
                  <c:v>0.17499999999999999</c:v>
                </c:pt>
                <c:pt idx="2">
                  <c:v>7.8E-2</c:v>
                </c:pt>
                <c:pt idx="3">
                  <c:v>0.14899999999999999</c:v>
                </c:pt>
                <c:pt idx="4">
                  <c:v>0.224</c:v>
                </c:pt>
                <c:pt idx="5">
                  <c:v>0.31900000000000001</c:v>
                </c:pt>
                <c:pt idx="6">
                  <c:v>0.379</c:v>
                </c:pt>
                <c:pt idx="7">
                  <c:v>0.26500000000000001</c:v>
                </c:pt>
                <c:pt idx="8">
                  <c:v>0.34065934065934067</c:v>
                </c:pt>
              </c:numCache>
            </c:numRef>
          </c:val>
          <c:extLst xmlns:c16r2="http://schemas.microsoft.com/office/drawing/2015/06/chart">
            <c:ext xmlns:c16="http://schemas.microsoft.com/office/drawing/2014/chart" uri="{C3380CC4-5D6E-409C-BE32-E72D297353CC}">
              <c16:uniqueId val="{00000003-55F8-4CAE-B936-3E7533860CFF}"/>
            </c:ext>
          </c:extLst>
        </c:ser>
        <c:dLbls>
          <c:showLegendKey val="0"/>
          <c:showVal val="0"/>
          <c:showCatName val="0"/>
          <c:showSerName val="0"/>
          <c:showPercent val="0"/>
          <c:showBubbleSize val="0"/>
        </c:dLbls>
        <c:gapWidth val="100"/>
        <c:overlap val="-24"/>
        <c:axId val="193162928"/>
        <c:axId val="193163488"/>
        <c:extLst xmlns:c16r2="http://schemas.microsoft.com/office/drawing/2015/06/chart">
          <c:ext xmlns:c15="http://schemas.microsoft.com/office/drawing/2012/chart" uri="{02D57815-91ED-43cb-92C2-25804820EDAC}">
            <c15:filteredBarSeries>
              <c15:ser>
                <c:idx val="4"/>
                <c:order val="4"/>
                <c:tx>
                  <c:strRef>
                    <c:extLst xmlns:c16r2="http://schemas.microsoft.com/office/drawing/2015/06/chart">
                      <c:ext uri="{02D57815-91ED-43cb-92C2-25804820EDAC}">
                        <c15:formulaRef>
                          <c15:sqref>'历年对比图-删除'!#REF!</c15:sqref>
                        </c15:formulaRef>
                      </c:ext>
                    </c:extLst>
                    <c:strCache>
                      <c:ptCount val="1"/>
                      <c:pt idx="0">
                        <c:v>#REF!</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6r2="http://schemas.microsoft.com/office/drawing/2015/06/chart">
                      <c:ext uri="{02D57815-91ED-43cb-92C2-25804820EDAC}">
                        <c15:formulaRef>
                          <c15:sqref>'历年对比图-删除'!$A$45:$A$53</c15:sqref>
                        </c15:formulaRef>
                      </c:ext>
                    </c:extLst>
                    <c:strCache>
                      <c:ptCount val="9"/>
                      <c:pt idx="0">
                        <c:v>07年</c:v>
                      </c:pt>
                      <c:pt idx="1">
                        <c:v>08年</c:v>
                      </c:pt>
                      <c:pt idx="2">
                        <c:v>09年</c:v>
                      </c:pt>
                      <c:pt idx="3">
                        <c:v>10年</c:v>
                      </c:pt>
                      <c:pt idx="4">
                        <c:v>11年</c:v>
                      </c:pt>
                      <c:pt idx="5">
                        <c:v>12年</c:v>
                      </c:pt>
                      <c:pt idx="6">
                        <c:v>13年</c:v>
                      </c:pt>
                      <c:pt idx="7">
                        <c:v>14年</c:v>
                      </c:pt>
                      <c:pt idx="8">
                        <c:v>15年</c:v>
                      </c:pt>
                    </c:strCache>
                  </c:strRef>
                </c:cat>
                <c:val>
                  <c:numRef>
                    <c:extLst xmlns:c16r2="http://schemas.microsoft.com/office/drawing/2015/06/chart">
                      <c:ext uri="{02D57815-91ED-43cb-92C2-25804820EDAC}">
                        <c15:formulaRef>
                          <c15:sqref>'历年对比图-删除'!#REF!</c15:sqref>
                        </c15:formulaRef>
                      </c:ext>
                    </c:extLst>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55F8-4CAE-B936-3E7533860CFF}"/>
                  </c:ext>
                </c:extLst>
              </c15:ser>
            </c15:filteredBarSeries>
          </c:ext>
        </c:extLst>
      </c:barChart>
      <c:catAx>
        <c:axId val="1931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93163488"/>
        <c:crosses val="autoZero"/>
        <c:auto val="1"/>
        <c:lblAlgn val="ctr"/>
        <c:lblOffset val="100"/>
        <c:noMultiLvlLbl val="0"/>
      </c:catAx>
      <c:valAx>
        <c:axId val="19316348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93162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[2015届就业情况统计更新.xlsx]数据更新!数据透视表6</c:name>
    <c:fmtId val="-1"/>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zh-CN"/>
            </a:p>
          </c:txPr>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zh-CN"/>
            </a:p>
          </c:txPr>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s>
    <c:plotArea>
      <c:layout>
        <c:manualLayout>
          <c:layoutTarget val="inner"/>
          <c:xMode val="edge"/>
          <c:yMode val="edge"/>
          <c:x val="0.10443499824111155"/>
          <c:y val="0"/>
          <c:w val="0.78781566849024975"/>
          <c:h val="0.98177230563510987"/>
        </c:manualLayout>
      </c:layout>
      <c:pieChart>
        <c:varyColors val="1"/>
        <c:ser>
          <c:idx val="0"/>
          <c:order val="0"/>
          <c:tx>
            <c:strRef>
              <c:f>数据更新!$G$24</c:f>
              <c:strCache>
                <c:ptCount val="1"/>
                <c:pt idx="0">
                  <c:v>汇总</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AFFB-4D84-8D62-46B5A7D55A2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AFFB-4D84-8D62-46B5A7D55A2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AFFB-4D84-8D62-46B5A7D55A2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AFFB-4D84-8D62-46B5A7D55A2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9-AFFB-4D84-8D62-46B5A7D55A2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B-AFFB-4D84-8D62-46B5A7D55A2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D-AFFB-4D84-8D62-46B5A7D55A2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CN"/>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数据更新!$F$25:$F$32</c:f>
              <c:strCache>
                <c:ptCount val="7"/>
                <c:pt idx="0">
                  <c:v>出国</c:v>
                </c:pt>
                <c:pt idx="1">
                  <c:v>公检法</c:v>
                </c:pt>
                <c:pt idx="2">
                  <c:v>公司企业</c:v>
                </c:pt>
                <c:pt idx="3">
                  <c:v>金融业</c:v>
                </c:pt>
                <c:pt idx="4">
                  <c:v>律所</c:v>
                </c:pt>
                <c:pt idx="5">
                  <c:v>上研</c:v>
                </c:pt>
                <c:pt idx="6">
                  <c:v>政府机关</c:v>
                </c:pt>
              </c:strCache>
            </c:strRef>
          </c:cat>
          <c:val>
            <c:numRef>
              <c:f>数据更新!$G$25:$G$32</c:f>
              <c:numCache>
                <c:formatCode>General</c:formatCode>
                <c:ptCount val="7"/>
                <c:pt idx="0">
                  <c:v>5</c:v>
                </c:pt>
                <c:pt idx="1">
                  <c:v>4</c:v>
                </c:pt>
                <c:pt idx="2">
                  <c:v>10</c:v>
                </c:pt>
                <c:pt idx="3">
                  <c:v>15</c:v>
                </c:pt>
                <c:pt idx="4">
                  <c:v>24</c:v>
                </c:pt>
                <c:pt idx="5">
                  <c:v>9</c:v>
                </c:pt>
                <c:pt idx="6">
                  <c:v>13</c:v>
                </c:pt>
              </c:numCache>
            </c:numRef>
          </c:val>
          <c:extLst xmlns:c16r2="http://schemas.microsoft.com/office/drawing/2015/06/chart">
            <c:ext xmlns:c16="http://schemas.microsoft.com/office/drawing/2014/chart" uri="{C3380CC4-5D6E-409C-BE32-E72D297353CC}">
              <c16:uniqueId val="{0000000E-AFFB-4D84-8D62-46B5A7D55A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extLst xmlns:c16r2="http://schemas.microsoft.com/office/drawing/2015/06/chart">
    <c:ext xmlns:c14="http://schemas.microsoft.com/office/drawing/2007/8/2/chart" uri="{781A3756-C4B2-4CAC-9D66-4F8BD8637D16}">
      <c14:pivotOptions>
        <c14:dropZoneFilter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就业率!$A$5</c:f>
              <c:strCache>
                <c:ptCount val="1"/>
                <c:pt idx="0">
                  <c:v>法学博士</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就业率!$B$5:$J$5</c:f>
              <c:numCache>
                <c:formatCode>General</c:formatCode>
                <c:ptCount val="9"/>
                <c:pt idx="0">
                  <c:v>100</c:v>
                </c:pt>
                <c:pt idx="1">
                  <c:v>100</c:v>
                </c:pt>
                <c:pt idx="2">
                  <c:v>97.7</c:v>
                </c:pt>
                <c:pt idx="3">
                  <c:v>100</c:v>
                </c:pt>
                <c:pt idx="4">
                  <c:v>100</c:v>
                </c:pt>
                <c:pt idx="5">
                  <c:v>98</c:v>
                </c:pt>
                <c:pt idx="6">
                  <c:v>100</c:v>
                </c:pt>
                <c:pt idx="7">
                  <c:v>100</c:v>
                </c:pt>
                <c:pt idx="8" formatCode="0.0_ ">
                  <c:v>97.872340425531917</c:v>
                </c:pt>
              </c:numCache>
            </c:numRef>
          </c:val>
          <c:extLst xmlns:c16r2="http://schemas.microsoft.com/office/drawing/2015/06/chart">
            <c:ext xmlns:c16="http://schemas.microsoft.com/office/drawing/2014/chart" uri="{C3380CC4-5D6E-409C-BE32-E72D297353CC}">
              <c16:uniqueId val="{00000000-F43C-4C1B-9B9D-08FEE5B02D45}"/>
            </c:ext>
          </c:extLst>
        </c:ser>
        <c:dLbls>
          <c:showLegendKey val="0"/>
          <c:showVal val="0"/>
          <c:showCatName val="0"/>
          <c:showSerName val="0"/>
          <c:showPercent val="0"/>
          <c:showBubbleSize val="0"/>
        </c:dLbls>
        <c:gapWidth val="150"/>
        <c:axId val="193167968"/>
        <c:axId val="193277072"/>
      </c:barChart>
      <c:lineChart>
        <c:grouping val="standard"/>
        <c:varyColors val="0"/>
        <c:ser>
          <c:idx val="0"/>
          <c:order val="1"/>
          <c:tx>
            <c:strRef>
              <c:f>就业率!$A$5</c:f>
              <c:strCache>
                <c:ptCount val="1"/>
                <c:pt idx="0">
                  <c:v>法学博士</c:v>
                </c:pt>
              </c:strCache>
            </c:strRef>
          </c:tx>
          <c:spPr>
            <a:ln w="15875" cap="rnd">
              <a:solidFill>
                <a:schemeClr val="accent1">
                  <a:shade val="76000"/>
                </a:schemeClr>
              </a:solidFill>
              <a:round/>
            </a:ln>
            <a:effectLst/>
          </c:spPr>
          <c:marker>
            <c:symbol val="none"/>
          </c:marker>
          <c:cat>
            <c:strRef>
              <c:f>就业率!$B$1:$J$1</c:f>
              <c:strCache>
                <c:ptCount val="9"/>
                <c:pt idx="0">
                  <c:v>07年</c:v>
                </c:pt>
                <c:pt idx="1">
                  <c:v>08年</c:v>
                </c:pt>
                <c:pt idx="2">
                  <c:v>09年</c:v>
                </c:pt>
                <c:pt idx="3">
                  <c:v>10年</c:v>
                </c:pt>
                <c:pt idx="4">
                  <c:v>11年</c:v>
                </c:pt>
                <c:pt idx="5">
                  <c:v>12年</c:v>
                </c:pt>
                <c:pt idx="6">
                  <c:v>13年</c:v>
                </c:pt>
                <c:pt idx="7">
                  <c:v>14年</c:v>
                </c:pt>
                <c:pt idx="8">
                  <c:v>15年</c:v>
                </c:pt>
              </c:strCache>
            </c:strRef>
          </c:cat>
          <c:val>
            <c:numRef>
              <c:f>就业率!$B$5:$J$5</c:f>
              <c:numCache>
                <c:formatCode>General</c:formatCode>
                <c:ptCount val="9"/>
                <c:pt idx="0">
                  <c:v>100</c:v>
                </c:pt>
                <c:pt idx="1">
                  <c:v>100</c:v>
                </c:pt>
                <c:pt idx="2">
                  <c:v>97.7</c:v>
                </c:pt>
                <c:pt idx="3">
                  <c:v>100</c:v>
                </c:pt>
                <c:pt idx="4">
                  <c:v>100</c:v>
                </c:pt>
                <c:pt idx="5">
                  <c:v>98</c:v>
                </c:pt>
                <c:pt idx="6">
                  <c:v>100</c:v>
                </c:pt>
                <c:pt idx="7">
                  <c:v>100</c:v>
                </c:pt>
                <c:pt idx="8" formatCode="0.0_ ">
                  <c:v>97.872340425531917</c:v>
                </c:pt>
              </c:numCache>
            </c:numRef>
          </c:val>
          <c:smooth val="0"/>
          <c:extLst xmlns:c16r2="http://schemas.microsoft.com/office/drawing/2015/06/chart">
            <c:ext xmlns:c16="http://schemas.microsoft.com/office/drawing/2014/chart" uri="{C3380CC4-5D6E-409C-BE32-E72D297353CC}">
              <c16:uniqueId val="{00000001-F43C-4C1B-9B9D-08FEE5B02D45}"/>
            </c:ext>
          </c:extLst>
        </c:ser>
        <c:dLbls>
          <c:showLegendKey val="0"/>
          <c:showVal val="0"/>
          <c:showCatName val="0"/>
          <c:showSerName val="0"/>
          <c:showPercent val="0"/>
          <c:showBubbleSize val="0"/>
        </c:dLbls>
        <c:marker val="1"/>
        <c:smooth val="0"/>
        <c:axId val="193167968"/>
        <c:axId val="193277072"/>
      </c:lineChart>
      <c:catAx>
        <c:axId val="19316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93277072"/>
        <c:crosses val="autoZero"/>
        <c:auto val="1"/>
        <c:lblAlgn val="ctr"/>
        <c:lblOffset val="100"/>
        <c:noMultiLvlLbl val="0"/>
      </c:catAx>
      <c:valAx>
        <c:axId val="193277072"/>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193167968"/>
        <c:crosses val="autoZero"/>
        <c:crossBetween val="between"/>
      </c:valAx>
      <c:spPr>
        <a:noFill/>
        <a:ln>
          <a:noFill/>
        </a:ln>
        <a:effectLst/>
      </c:spPr>
    </c:plotArea>
    <c:plotVisOnly val="1"/>
    <c:dispBlanksAs val="zero"/>
    <c:showDLblsOverMax val="0"/>
  </c:chart>
  <c:spPr>
    <a:noFill/>
    <a:ln>
      <a:noFill/>
    </a:ln>
    <a:effectLst/>
  </c:spPr>
  <c:txPr>
    <a:bodyPr/>
    <a:lstStyle/>
    <a:p>
      <a:pPr>
        <a:defRPr sz="2000">
          <a:solidFill>
            <a:schemeClr val="tx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'历年对比图-删除'!$B$62</c:f>
              <c:strCache>
                <c:ptCount val="1"/>
                <c:pt idx="0">
                  <c:v>升学</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'历年对比图-删除'!$A$63:$A$72</c:f>
              <c:strCache>
                <c:ptCount val="10"/>
                <c:pt idx="0">
                  <c:v>06年</c:v>
                </c:pt>
                <c:pt idx="1">
                  <c:v>07年</c:v>
                </c:pt>
                <c:pt idx="2">
                  <c:v>08年</c:v>
                </c:pt>
                <c:pt idx="3">
                  <c:v>09年</c:v>
                </c:pt>
                <c:pt idx="4">
                  <c:v>10年</c:v>
                </c:pt>
                <c:pt idx="5">
                  <c:v>11年</c:v>
                </c:pt>
                <c:pt idx="6">
                  <c:v>12年</c:v>
                </c:pt>
                <c:pt idx="7">
                  <c:v>13年</c:v>
                </c:pt>
                <c:pt idx="8">
                  <c:v>14年</c:v>
                </c:pt>
                <c:pt idx="9">
                  <c:v>15年</c:v>
                </c:pt>
              </c:strCache>
            </c:strRef>
          </c:cat>
          <c:val>
            <c:numRef>
              <c:f>'历年对比图-删除'!$B$63:$B$72</c:f>
              <c:numCache>
                <c:formatCode>0.00%</c:formatCode>
                <c:ptCount val="10"/>
                <c:pt idx="0">
                  <c:v>1.6E-2</c:v>
                </c:pt>
                <c:pt idx="1">
                  <c:v>3.1E-2</c:v>
                </c:pt>
                <c:pt idx="2">
                  <c:v>0</c:v>
                </c:pt>
                <c:pt idx="3">
                  <c:v>2.3E-2</c:v>
                </c:pt>
                <c:pt idx="4">
                  <c:v>1.9E-2</c:v>
                </c:pt>
                <c:pt idx="5">
                  <c:v>2.1000000000000001E-2</c:v>
                </c:pt>
                <c:pt idx="6">
                  <c:v>3.2000000000000001E-2</c:v>
                </c:pt>
                <c:pt idx="7">
                  <c:v>0.02</c:v>
                </c:pt>
                <c:pt idx="8">
                  <c:v>0.122</c:v>
                </c:pt>
                <c:pt idx="9">
                  <c:v>0.16666666666666666</c:v>
                </c:pt>
              </c:numCache>
            </c:numRef>
          </c:val>
          <c:extLst xmlns:c16r2="http://schemas.microsoft.com/office/drawing/2015/06/chart">
            <c:ext xmlns:c16="http://schemas.microsoft.com/office/drawing/2014/chart" uri="{C3380CC4-5D6E-409C-BE32-E72D297353CC}">
              <c16:uniqueId val="{00000000-960C-4248-9618-086AFD57C0A5}"/>
            </c:ext>
          </c:extLst>
        </c:ser>
        <c:ser>
          <c:idx val="1"/>
          <c:order val="1"/>
          <c:tx>
            <c:strRef>
              <c:f>'历年对比图-删除'!$C$62</c:f>
              <c:strCache>
                <c:ptCount val="1"/>
                <c:pt idx="0">
                  <c:v>签就业协议</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'历年对比图-删除'!$A$63:$A$72</c:f>
              <c:strCache>
                <c:ptCount val="10"/>
                <c:pt idx="0">
                  <c:v>06年</c:v>
                </c:pt>
                <c:pt idx="1">
                  <c:v>07年</c:v>
                </c:pt>
                <c:pt idx="2">
                  <c:v>08年</c:v>
                </c:pt>
                <c:pt idx="3">
                  <c:v>09年</c:v>
                </c:pt>
                <c:pt idx="4">
                  <c:v>10年</c:v>
                </c:pt>
                <c:pt idx="5">
                  <c:v>11年</c:v>
                </c:pt>
                <c:pt idx="6">
                  <c:v>12年</c:v>
                </c:pt>
                <c:pt idx="7">
                  <c:v>13年</c:v>
                </c:pt>
                <c:pt idx="8">
                  <c:v>14年</c:v>
                </c:pt>
                <c:pt idx="9">
                  <c:v>15年</c:v>
                </c:pt>
              </c:strCache>
            </c:strRef>
          </c:cat>
          <c:val>
            <c:numRef>
              <c:f>'历年对比图-删除'!$C$63:$C$72</c:f>
              <c:numCache>
                <c:formatCode>0.00%</c:formatCode>
                <c:ptCount val="10"/>
                <c:pt idx="0">
                  <c:v>0.50800000000000001</c:v>
                </c:pt>
                <c:pt idx="1">
                  <c:v>0.438</c:v>
                </c:pt>
                <c:pt idx="2">
                  <c:v>0.52300000000000002</c:v>
                </c:pt>
                <c:pt idx="3">
                  <c:v>0.59099999999999997</c:v>
                </c:pt>
                <c:pt idx="4">
                  <c:v>0.55600000000000005</c:v>
                </c:pt>
                <c:pt idx="5">
                  <c:v>0.58699999999999997</c:v>
                </c:pt>
                <c:pt idx="6">
                  <c:v>0.51100000000000001</c:v>
                </c:pt>
                <c:pt idx="7">
                  <c:v>0.57099999999999995</c:v>
                </c:pt>
                <c:pt idx="8">
                  <c:v>0.36599999999999999</c:v>
                </c:pt>
                <c:pt idx="9">
                  <c:v>0.38095238095238093</c:v>
                </c:pt>
              </c:numCache>
            </c:numRef>
          </c:val>
          <c:extLst xmlns:c16r2="http://schemas.microsoft.com/office/drawing/2015/06/chart">
            <c:ext xmlns:c16="http://schemas.microsoft.com/office/drawing/2014/chart" uri="{C3380CC4-5D6E-409C-BE32-E72D297353CC}">
              <c16:uniqueId val="{00000001-960C-4248-9618-086AFD57C0A5}"/>
            </c:ext>
          </c:extLst>
        </c:ser>
        <c:ser>
          <c:idx val="2"/>
          <c:order val="2"/>
          <c:tx>
            <c:strRef>
              <c:f>'历年对比图-删除'!$D$62</c:f>
              <c:strCache>
                <c:ptCount val="1"/>
                <c:pt idx="0">
                  <c:v>灵活就业</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'历年对比图-删除'!$A$63:$A$72</c:f>
              <c:strCache>
                <c:ptCount val="10"/>
                <c:pt idx="0">
                  <c:v>06年</c:v>
                </c:pt>
                <c:pt idx="1">
                  <c:v>07年</c:v>
                </c:pt>
                <c:pt idx="2">
                  <c:v>08年</c:v>
                </c:pt>
                <c:pt idx="3">
                  <c:v>09年</c:v>
                </c:pt>
                <c:pt idx="4">
                  <c:v>10年</c:v>
                </c:pt>
                <c:pt idx="5">
                  <c:v>11年</c:v>
                </c:pt>
                <c:pt idx="6">
                  <c:v>12年</c:v>
                </c:pt>
                <c:pt idx="7">
                  <c:v>13年</c:v>
                </c:pt>
                <c:pt idx="8">
                  <c:v>14年</c:v>
                </c:pt>
                <c:pt idx="9">
                  <c:v>15年</c:v>
                </c:pt>
              </c:strCache>
            </c:strRef>
          </c:cat>
          <c:val>
            <c:numRef>
              <c:f>'历年对比图-删除'!$D$63:$D$72</c:f>
              <c:numCache>
                <c:formatCode>0.00%</c:formatCode>
                <c:ptCount val="10"/>
                <c:pt idx="0">
                  <c:v>6.6000000000000003E-2</c:v>
                </c:pt>
                <c:pt idx="1">
                  <c:v>9.4E-2</c:v>
                </c:pt>
                <c:pt idx="2">
                  <c:v>0</c:v>
                </c:pt>
                <c:pt idx="3">
                  <c:v>4.4999999999999998E-2</c:v>
                </c:pt>
                <c:pt idx="4">
                  <c:v>7.3999999999999996E-2</c:v>
                </c:pt>
                <c:pt idx="5">
                  <c:v>4.2999999999999997E-2</c:v>
                </c:pt>
                <c:pt idx="6">
                  <c:v>6.0999999999999999E-2</c:v>
                </c:pt>
                <c:pt idx="7">
                  <c:v>0.10199999999999999</c:v>
                </c:pt>
                <c:pt idx="8">
                  <c:v>4.9000000000000002E-2</c:v>
                </c:pt>
                <c:pt idx="9">
                  <c:v>0.2857142857142857</c:v>
                </c:pt>
              </c:numCache>
            </c:numRef>
          </c:val>
          <c:extLst xmlns:c16r2="http://schemas.microsoft.com/office/drawing/2015/06/chart">
            <c:ext xmlns:c16="http://schemas.microsoft.com/office/drawing/2014/chart" uri="{C3380CC4-5D6E-409C-BE32-E72D297353CC}">
              <c16:uniqueId val="{00000002-960C-4248-9618-086AFD57C0A5}"/>
            </c:ext>
          </c:extLst>
        </c:ser>
        <c:ser>
          <c:idx val="3"/>
          <c:order val="3"/>
          <c:tx>
            <c:strRef>
              <c:f>'历年对比图-删除'!$E$62</c:f>
              <c:strCache>
                <c:ptCount val="1"/>
                <c:pt idx="0">
                  <c:v>定向</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'历年对比图-删除'!$A$63:$A$72</c:f>
              <c:strCache>
                <c:ptCount val="10"/>
                <c:pt idx="0">
                  <c:v>06年</c:v>
                </c:pt>
                <c:pt idx="1">
                  <c:v>07年</c:v>
                </c:pt>
                <c:pt idx="2">
                  <c:v>08年</c:v>
                </c:pt>
                <c:pt idx="3">
                  <c:v>09年</c:v>
                </c:pt>
                <c:pt idx="4">
                  <c:v>10年</c:v>
                </c:pt>
                <c:pt idx="5">
                  <c:v>11年</c:v>
                </c:pt>
                <c:pt idx="6">
                  <c:v>12年</c:v>
                </c:pt>
                <c:pt idx="7">
                  <c:v>13年</c:v>
                </c:pt>
                <c:pt idx="8">
                  <c:v>14年</c:v>
                </c:pt>
                <c:pt idx="9">
                  <c:v>15年</c:v>
                </c:pt>
              </c:strCache>
            </c:strRef>
          </c:cat>
          <c:val>
            <c:numRef>
              <c:f>'历年对比图-删除'!$E$63:$E$72</c:f>
              <c:numCache>
                <c:formatCode>0.00%</c:formatCode>
                <c:ptCount val="10"/>
                <c:pt idx="0">
                  <c:v>0.41</c:v>
                </c:pt>
                <c:pt idx="1">
                  <c:v>0.438</c:v>
                </c:pt>
                <c:pt idx="2">
                  <c:v>0.47699999999999998</c:v>
                </c:pt>
                <c:pt idx="3">
                  <c:v>0.318</c:v>
                </c:pt>
                <c:pt idx="4">
                  <c:v>0.185</c:v>
                </c:pt>
                <c:pt idx="5">
                  <c:v>0.217</c:v>
                </c:pt>
                <c:pt idx="6">
                  <c:v>0.184</c:v>
                </c:pt>
                <c:pt idx="7">
                  <c:v>0.217</c:v>
                </c:pt>
                <c:pt idx="8">
                  <c:v>0.29299999999999998</c:v>
                </c:pt>
                <c:pt idx="9">
                  <c:v>0.14285714285714285</c:v>
                </c:pt>
              </c:numCache>
            </c:numRef>
          </c:val>
          <c:extLst xmlns:c16r2="http://schemas.microsoft.com/office/drawing/2015/06/chart">
            <c:ext xmlns:c16="http://schemas.microsoft.com/office/drawing/2014/chart" uri="{C3380CC4-5D6E-409C-BE32-E72D297353CC}">
              <c16:uniqueId val="{00000003-960C-4248-9618-086AFD57C0A5}"/>
            </c:ext>
          </c:extLst>
        </c:ser>
        <c:dLbls>
          <c:showLegendKey val="0"/>
          <c:showVal val="0"/>
          <c:showCatName val="0"/>
          <c:showSerName val="0"/>
          <c:showPercent val="0"/>
          <c:showBubbleSize val="0"/>
        </c:dLbls>
        <c:gapWidth val="100"/>
        <c:overlap val="-24"/>
        <c:axId val="269643568"/>
        <c:axId val="269644128"/>
        <c:extLst xmlns:c16r2="http://schemas.microsoft.com/office/drawing/2015/06/chart">
          <c:ext xmlns:c15="http://schemas.microsoft.com/office/drawing/2012/chart" uri="{02D57815-91ED-43cb-92C2-25804820EDAC}">
            <c15:filteredBarSeries>
              <c15:ser>
                <c:idx val="4"/>
                <c:order val="4"/>
                <c:tx>
                  <c:strRef>
                    <c:extLst xmlns:c16r2="http://schemas.microsoft.com/office/drawing/2015/06/chart">
                      <c:ext uri="{02D57815-91ED-43cb-92C2-25804820EDAC}">
                        <c15:formulaRef>
                          <c15:sqref>'历年对比图-删除'!#REF!</c15:sqref>
                        </c15:formulaRef>
                      </c:ext>
                    </c:extLst>
                    <c:strCache>
                      <c:ptCount val="1"/>
                      <c:pt idx="0">
                        <c:v>#REF!</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6r2="http://schemas.microsoft.com/office/drawing/2015/06/chart">
                      <c:ext uri="{02D57815-91ED-43cb-92C2-25804820EDAC}">
                        <c15:formulaRef>
                          <c15:sqref>'历年对比图-删除'!$A$63:$A$72</c15:sqref>
                        </c15:formulaRef>
                      </c:ext>
                    </c:extLst>
                    <c:strCache>
                      <c:ptCount val="10"/>
                      <c:pt idx="0">
                        <c:v>06年</c:v>
                      </c:pt>
                      <c:pt idx="1">
                        <c:v>07年</c:v>
                      </c:pt>
                      <c:pt idx="2">
                        <c:v>08年</c:v>
                      </c:pt>
                      <c:pt idx="3">
                        <c:v>09年</c:v>
                      </c:pt>
                      <c:pt idx="4">
                        <c:v>10年</c:v>
                      </c:pt>
                      <c:pt idx="5">
                        <c:v>11年</c:v>
                      </c:pt>
                      <c:pt idx="6">
                        <c:v>12年</c:v>
                      </c:pt>
                      <c:pt idx="7">
                        <c:v>13年</c:v>
                      </c:pt>
                      <c:pt idx="8">
                        <c:v>14年</c:v>
                      </c:pt>
                      <c:pt idx="9">
                        <c:v>15年</c:v>
                      </c:pt>
                    </c:strCache>
                  </c:strRef>
                </c:cat>
                <c:val>
                  <c:numRef>
                    <c:extLst xmlns:c16r2="http://schemas.microsoft.com/office/drawing/2015/06/chart">
                      <c:ext uri="{02D57815-91ED-43cb-92C2-25804820EDAC}">
                        <c15:formulaRef>
                          <c15:sqref>'历年对比图-删除'!#REF!</c15:sqref>
                        </c15:formulaRef>
                      </c:ext>
                    </c:extLst>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960C-4248-9618-086AFD57C0A5}"/>
                  </c:ext>
                </c:extLst>
              </c15:ser>
            </c15:filteredBarSeries>
          </c:ext>
        </c:extLst>
      </c:barChart>
      <c:catAx>
        <c:axId val="269643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269644128"/>
        <c:crosses val="autoZero"/>
        <c:auto val="1"/>
        <c:lblAlgn val="ctr"/>
        <c:lblOffset val="100"/>
        <c:noMultiLvlLbl val="0"/>
      </c:catAx>
      <c:valAx>
        <c:axId val="26964412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269643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[2015届就业情况统计更新.xlsx]数据更新!数据透视表8</c:name>
    <c:fmtId val="-1"/>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CN"/>
            </a:p>
          </c:txPr>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CN"/>
            </a:p>
          </c:txPr>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CN"/>
            </a:p>
          </c:txPr>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s>
    <c:plotArea>
      <c:layout/>
      <c:pieChart>
        <c:varyColors val="1"/>
        <c:ser>
          <c:idx val="0"/>
          <c:order val="0"/>
          <c:tx>
            <c:strRef>
              <c:f>数据更新!$G$36</c:f>
              <c:strCache>
                <c:ptCount val="1"/>
                <c:pt idx="0">
                  <c:v>汇总</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CB06-4F83-8F45-8F61239EA61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CB06-4F83-8F45-8F61239EA61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CB06-4F83-8F45-8F61239EA61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CB06-4F83-8F45-8F61239EA61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9-CB06-4F83-8F45-8F61239EA61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B-CB06-4F83-8F45-8F61239EA61A}"/>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D-CB06-4F83-8F45-8F61239EA61A}"/>
              </c:ext>
            </c:extLst>
          </c:dPt>
          <c:dLbls>
            <c:dLbl>
              <c:idx val="1"/>
              <c:layout>
                <c:manualLayout>
                  <c:x val="-6.225123513266248E-2"/>
                  <c:y val="8.392791266826124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B06-4F83-8F45-8F61239EA61A}"/>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zh-CN"/>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数据更新!$F$37:$F$44</c:f>
              <c:strCache>
                <c:ptCount val="7"/>
                <c:pt idx="0">
                  <c:v>出国</c:v>
                </c:pt>
                <c:pt idx="1">
                  <c:v>公检法</c:v>
                </c:pt>
                <c:pt idx="2">
                  <c:v>公司企业</c:v>
                </c:pt>
                <c:pt idx="3">
                  <c:v>教育科研</c:v>
                </c:pt>
                <c:pt idx="4">
                  <c:v>金融业</c:v>
                </c:pt>
                <c:pt idx="5">
                  <c:v>律所</c:v>
                </c:pt>
                <c:pt idx="6">
                  <c:v>政府机关</c:v>
                </c:pt>
              </c:strCache>
            </c:strRef>
          </c:cat>
          <c:val>
            <c:numRef>
              <c:f>数据更新!$G$37:$G$44</c:f>
              <c:numCache>
                <c:formatCode>General</c:formatCode>
                <c:ptCount val="7"/>
                <c:pt idx="0">
                  <c:v>1</c:v>
                </c:pt>
                <c:pt idx="1">
                  <c:v>2</c:v>
                </c:pt>
                <c:pt idx="2">
                  <c:v>5</c:v>
                </c:pt>
                <c:pt idx="3">
                  <c:v>27</c:v>
                </c:pt>
                <c:pt idx="4">
                  <c:v>2</c:v>
                </c:pt>
                <c:pt idx="5">
                  <c:v>5</c:v>
                </c:pt>
                <c:pt idx="6">
                  <c:v>4</c:v>
                </c:pt>
              </c:numCache>
            </c:numRef>
          </c:val>
          <c:extLst xmlns:c16r2="http://schemas.microsoft.com/office/drawing/2015/06/chart">
            <c:ext xmlns:c16="http://schemas.microsoft.com/office/drawing/2014/chart" uri="{C3380CC4-5D6E-409C-BE32-E72D297353CC}">
              <c16:uniqueId val="{0000000E-CB06-4F83-8F45-8F61239EA61A}"/>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1">
          <a:solidFill>
            <a:schemeClr val="bg1"/>
          </a:solidFill>
        </a:defRPr>
      </a:pPr>
      <a:endParaRPr lang="zh-CN"/>
    </a:p>
  </c:txPr>
  <c:externalData r:id="rId3">
    <c:autoUpdate val="0"/>
  </c:externalData>
  <c:extLst xmlns:c16r2="http://schemas.microsoft.com/office/drawing/2015/06/chart">
    <c:ext xmlns:c14="http://schemas.microsoft.com/office/drawing/2007/8/2/chart" uri="{781A3756-C4B2-4CAC-9D66-4F8BD8637D16}">
      <c14:pivotOptions>
        <c14:dropZoneFilter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4-09-06T17:31:07.121" idx="1">
    <p:pos x="2810" y="872"/>
    <p:text>此类换为饼状图</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96303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355977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243192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320924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36173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15432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163661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40591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325680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251777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BFB9BF-FA27-4F53-8195-89DDEF5E47BF}"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103765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FB9BF-FA27-4F53-8195-89DDEF5E47BF}" type="datetimeFigureOut">
              <a:rPr lang="zh-CN" altLang="en-US" smtClean="0"/>
              <a:pPr/>
              <a:t>2016/9/7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A5D76-57E4-4D44-9C8D-3C29EDFCCD4A}" type="slidenum">
              <a:rPr lang="zh-CN" altLang="en-US" smtClean="0"/>
              <a:pPr/>
              <a:t>‹#›</a:t>
            </a:fld>
            <a:endParaRPr lang="zh-CN" altLang="en-US"/>
          </a:p>
        </p:txBody>
      </p:sp>
    </p:spTree>
    <p:extLst>
      <p:ext uri="{BB962C8B-B14F-4D97-AF65-F5344CB8AC3E}">
        <p14:creationId xmlns:p14="http://schemas.microsoft.com/office/powerpoint/2010/main" val="386025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tudent.law.pku.edu.c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tudent.law.pku.edu.cn/" TargetMode="External"/><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hyperlink" Target="http://grs.pku.edu.cn/" TargetMode="External"/><Relationship Id="rId5" Type="http://schemas.openxmlformats.org/officeDocument/2006/relationships/image" Target="../media/image19.GIF"/><Relationship Id="rId10" Type="http://schemas.openxmlformats.org/officeDocument/2006/relationships/hyperlink" Target="http://dean.pku.edu.cn/" TargetMode="External"/><Relationship Id="rId4" Type="http://schemas.openxmlformats.org/officeDocument/2006/relationships/image" Target="../media/image18.png"/><Relationship Id="rId9" Type="http://schemas.openxmlformats.org/officeDocument/2006/relationships/hyperlink" Target="http://www.oir.pku.edu.c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tudent.law.pku.edu.cn/filedb/20103293359263/20104145323947.htm" TargetMode="External"/><Relationship Id="rId2" Type="http://schemas.openxmlformats.org/officeDocument/2006/relationships/hyperlink" Target="http://student.law.pku.edu.cn/filedb/20103293359263/20104145277078.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udent.law.pku.edu.cn/PartyColumn/articledisplay.asp?ID=1108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p:cNvSpPr/>
          <p:nvPr/>
        </p:nvSpPr>
        <p:spPr>
          <a:xfrm rot="15997825">
            <a:off x="5487019" y="825751"/>
            <a:ext cx="1114331" cy="1309014"/>
          </a:xfrm>
          <a:prstGeom prst="rtTriangle">
            <a:avLst/>
          </a:prstGeom>
          <a:solidFill>
            <a:srgbClr val="4169E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3" name="矩形 12"/>
          <p:cNvSpPr/>
          <p:nvPr/>
        </p:nvSpPr>
        <p:spPr>
          <a:xfrm rot="18928026">
            <a:off x="-309941" y="4198336"/>
            <a:ext cx="7941966" cy="680323"/>
          </a:xfrm>
          <a:prstGeom prst="rect">
            <a:avLst/>
          </a:prstGeom>
          <a:solidFill>
            <a:srgbClr val="416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28026">
            <a:off x="-523210" y="4243219"/>
            <a:ext cx="7622752" cy="4990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5997825">
            <a:off x="5476631" y="1331615"/>
            <a:ext cx="605297" cy="767414"/>
          </a:xfrm>
          <a:prstGeom prst="rtTriangle">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直角三角形 5"/>
          <p:cNvSpPr/>
          <p:nvPr/>
        </p:nvSpPr>
        <p:spPr>
          <a:xfrm rot="5400000">
            <a:off x="122350" y="-122350"/>
            <a:ext cx="7366715" cy="7611415"/>
          </a:xfrm>
          <a:prstGeom prst="rtTriangle">
            <a:avLst/>
          </a:prstGeom>
          <a:solidFill>
            <a:srgbClr val="FF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199817" y="436408"/>
            <a:ext cx="593557" cy="593557"/>
          </a:xfrm>
          <a:prstGeom prst="ellipse">
            <a:avLst/>
          </a:prstGeom>
          <a:solidFill>
            <a:srgbClr val="416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98628" y="1565923"/>
            <a:ext cx="288758" cy="288758"/>
          </a:xfrm>
          <a:prstGeom prst="ellipse">
            <a:avLst/>
          </a:prstGeom>
          <a:solidFill>
            <a:srgbClr val="416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963358" y="885586"/>
            <a:ext cx="288758" cy="288758"/>
          </a:xfrm>
          <a:prstGeom prst="ellipse">
            <a:avLst/>
          </a:prstGeom>
          <a:solidFill>
            <a:srgbClr val="416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54385" y="1126078"/>
            <a:ext cx="385011" cy="385011"/>
          </a:xfrm>
          <a:prstGeom prst="ellipse">
            <a:avLst/>
          </a:prstGeom>
          <a:solidFill>
            <a:srgbClr val="416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556738" y="4102759"/>
            <a:ext cx="5853943" cy="1261884"/>
          </a:xfrm>
          <a:prstGeom prst="rect">
            <a:avLst/>
          </a:prstGeom>
          <a:noFill/>
        </p:spPr>
        <p:txBody>
          <a:bodyPr wrap="square" rtlCol="0">
            <a:spAutoFit/>
          </a:bodyPr>
          <a:lstStyle/>
          <a:p>
            <a:r>
              <a:rPr lang="zh-CN" altLang="en-US" sz="4800" b="1" dirty="0" smtClean="0">
                <a:latin typeface="Adobe 黑体 Std R" panose="020B0400000000000000" pitchFamily="34" charset="-122"/>
                <a:ea typeface="Adobe 黑体 Std R" panose="020B0400000000000000" pitchFamily="34" charset="-122"/>
              </a:rPr>
              <a:t>学工信息共享会</a:t>
            </a:r>
            <a:endParaRPr lang="en-US" altLang="zh-CN" sz="4800" b="1" dirty="0" smtClean="0">
              <a:latin typeface="Adobe 黑体 Std R" panose="020B0400000000000000" pitchFamily="34" charset="-122"/>
              <a:ea typeface="Adobe 黑体 Std R" panose="020B0400000000000000" pitchFamily="34" charset="-122"/>
            </a:endParaRPr>
          </a:p>
          <a:p>
            <a:r>
              <a:rPr lang="en-US" altLang="zh-CN" sz="2800" b="1" dirty="0" smtClean="0">
                <a:latin typeface="Adobe 黑体 Std R" panose="020B0400000000000000" pitchFamily="34" charset="-122"/>
                <a:ea typeface="Adobe 黑体 Std R" panose="020B0400000000000000" pitchFamily="34" charset="-122"/>
              </a:rPr>
              <a:t>http</a:t>
            </a:r>
            <a:r>
              <a:rPr lang="en-US" altLang="zh-CN" sz="2800" b="1" dirty="0">
                <a:latin typeface="Adobe 黑体 Std R" panose="020B0400000000000000" pitchFamily="34" charset="-122"/>
                <a:ea typeface="Adobe 黑体 Std R" panose="020B0400000000000000" pitchFamily="34" charset="-122"/>
              </a:rPr>
              <a:t>://student.law.pku.edu.cn/</a:t>
            </a:r>
            <a:endParaRPr lang="zh-CN" altLang="en-US" sz="2800" b="1"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3993095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7833" y="585771"/>
            <a:ext cx="4823975" cy="584775"/>
          </a:xfrm>
          <a:prstGeom prst="rect">
            <a:avLst/>
          </a:prstGeom>
        </p:spPr>
        <p:txBody>
          <a:bodyPr wrap="square">
            <a:spAutoFit/>
          </a:bodyPr>
          <a:lstStyle/>
          <a:p>
            <a:r>
              <a:rPr lang="zh-CN" altLang="zh-CN" sz="3200" b="1" kern="100" dirty="0">
                <a:ea typeface="黑体" panose="02010609060101010101" pitchFamily="49" charset="-122"/>
                <a:cs typeface="黑体" panose="02010609060101010101" pitchFamily="49" charset="-122"/>
              </a:rPr>
              <a:t>北京大学法律学生俱乐部</a:t>
            </a:r>
            <a:endParaRPr lang="zh-CN" altLang="en-US" sz="3200" dirty="0"/>
          </a:p>
        </p:txBody>
      </p:sp>
      <p:sp>
        <p:nvSpPr>
          <p:cNvPr id="3" name="矩形 2"/>
          <p:cNvSpPr/>
          <p:nvPr/>
        </p:nvSpPr>
        <p:spPr>
          <a:xfrm>
            <a:off x="755071" y="1172925"/>
            <a:ext cx="10813473" cy="1569660"/>
          </a:xfrm>
          <a:prstGeom prst="rect">
            <a:avLst/>
          </a:prstGeom>
        </p:spPr>
        <p:txBody>
          <a:bodyPr wrap="square">
            <a:spAutoFit/>
          </a:bodyPr>
          <a:lstStyle/>
          <a:p>
            <a:r>
              <a:rPr lang="zh-CN" altLang="zh-CN" sz="2400" kern="100" dirty="0">
                <a:latin typeface="+mn-ea"/>
                <a:cs typeface="微软雅黑" panose="020B0503020204020204" pitchFamily="34" charset="-122"/>
              </a:rPr>
              <a:t>北京大学法律学生俱乐部（</a:t>
            </a:r>
            <a:r>
              <a:rPr lang="en-US" altLang="zh-CN" sz="2400" kern="100" dirty="0">
                <a:latin typeface="+mn-ea"/>
                <a:cs typeface="微软雅黑" panose="020B0503020204020204" pitchFamily="34" charset="-122"/>
              </a:rPr>
              <a:t>PKULSC</a:t>
            </a:r>
            <a:r>
              <a:rPr lang="zh-CN" altLang="zh-CN" sz="2400" kern="100" dirty="0">
                <a:latin typeface="+mn-ea"/>
                <a:cs typeface="微软雅黑" panose="020B0503020204020204" pitchFamily="34" charset="-122"/>
              </a:rPr>
              <a:t>）以法学院凯原楼地下一层</a:t>
            </a:r>
            <a:r>
              <a:rPr lang="en-US" altLang="zh-CN" sz="2400" kern="100" dirty="0">
                <a:latin typeface="+mn-ea"/>
                <a:cs typeface="微软雅黑" panose="020B0503020204020204" pitchFamily="34" charset="-122"/>
              </a:rPr>
              <a:t>300</a:t>
            </a:r>
            <a:r>
              <a:rPr lang="zh-CN" altLang="zh-CN" sz="2400" kern="100" dirty="0">
                <a:latin typeface="+mn-ea"/>
                <a:cs typeface="微软雅黑" panose="020B0503020204020204" pitchFamily="34" charset="-122"/>
              </a:rPr>
              <a:t>余平米的空间和齐全的配套设施为基础，旨在打造北京大学法学院学生活动中心、职业发展中心与文化交流中心，搭建法律学生实训平台和法律学生创业平台，并最终构建北京大学法律学生社区。</a:t>
            </a:r>
            <a:endParaRPr lang="zh-CN" altLang="en-US" sz="2400" dirty="0">
              <a:latin typeface="+mn-ea"/>
            </a:endParaRPr>
          </a:p>
        </p:txBody>
      </p:sp>
      <p:pic>
        <p:nvPicPr>
          <p:cNvPr id="1026" name="图片 1"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71" y="2790519"/>
            <a:ext cx="3171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7" descr="活动区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158" y="4664780"/>
            <a:ext cx="32289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片 9" descr="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902" y="4225764"/>
            <a:ext cx="3501304" cy="233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6" descr="讨论区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3508" y="2804807"/>
            <a:ext cx="32861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47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05" y="329985"/>
            <a:ext cx="7314489" cy="5223232"/>
          </a:xfrm>
          <a:prstGeom prst="rect">
            <a:avLst/>
          </a:prstGeom>
        </p:spPr>
      </p:pic>
      <p:sp>
        <p:nvSpPr>
          <p:cNvPr id="4" name="椭圆 3"/>
          <p:cNvSpPr/>
          <p:nvPr/>
        </p:nvSpPr>
        <p:spPr>
          <a:xfrm>
            <a:off x="1705852" y="3220871"/>
            <a:ext cx="859809" cy="5732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51960" y="3223145"/>
            <a:ext cx="1296656" cy="667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351960" y="518613"/>
            <a:ext cx="859809" cy="5732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98222" y="518613"/>
            <a:ext cx="859809" cy="5732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50215"/>
          <a:stretch/>
        </p:blipFill>
        <p:spPr>
          <a:xfrm>
            <a:off x="6930944" y="329985"/>
            <a:ext cx="5058806" cy="5223232"/>
          </a:xfrm>
          <a:prstGeom prst="rect">
            <a:avLst/>
          </a:prstGeom>
        </p:spPr>
      </p:pic>
      <p:sp>
        <p:nvSpPr>
          <p:cNvPr id="12" name="椭圆 11"/>
          <p:cNvSpPr/>
          <p:nvPr/>
        </p:nvSpPr>
        <p:spPr>
          <a:xfrm>
            <a:off x="7727241" y="1982988"/>
            <a:ext cx="1296656" cy="667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736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6344" y="535129"/>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奖助学金</a:t>
            </a:r>
            <a:endParaRPr lang="zh-CN" altLang="en-US" sz="3200" dirty="0">
              <a:ea typeface="Adobe 黑体 Std R" panose="020B0400000000000000" pitchFamily="34" charset="-122"/>
            </a:endParaRPr>
          </a:p>
        </p:txBody>
      </p:sp>
      <p:graphicFrame>
        <p:nvGraphicFramePr>
          <p:cNvPr id="2" name="表格 1"/>
          <p:cNvGraphicFramePr>
            <a:graphicFrameLocks noGrp="1"/>
          </p:cNvGraphicFramePr>
          <p:nvPr/>
        </p:nvGraphicFramePr>
        <p:xfrm>
          <a:off x="366344" y="1685397"/>
          <a:ext cx="11436441" cy="4430009"/>
        </p:xfrm>
        <a:graphic>
          <a:graphicData uri="http://schemas.openxmlformats.org/drawingml/2006/table">
            <a:tbl>
              <a:tblPr firstRow="1" bandRow="1">
                <a:tableStyleId>{5C22544A-7EE6-4342-B048-85BDC9FD1C3A}</a:tableStyleId>
              </a:tblPr>
              <a:tblGrid>
                <a:gridCol w="1049558">
                  <a:extLst>
                    <a:ext uri="{9D8B030D-6E8A-4147-A177-3AD203B41FA5}">
                      <a16:colId xmlns:a16="http://schemas.microsoft.com/office/drawing/2014/main" xmlns="" val="20000"/>
                    </a:ext>
                  </a:extLst>
                </a:gridCol>
                <a:gridCol w="1842687">
                  <a:extLst>
                    <a:ext uri="{9D8B030D-6E8A-4147-A177-3AD203B41FA5}">
                      <a16:colId xmlns:a16="http://schemas.microsoft.com/office/drawing/2014/main" xmlns="" val="20001"/>
                    </a:ext>
                  </a:extLst>
                </a:gridCol>
                <a:gridCol w="2734887">
                  <a:extLst>
                    <a:ext uri="{9D8B030D-6E8A-4147-A177-3AD203B41FA5}">
                      <a16:colId xmlns:a16="http://schemas.microsoft.com/office/drawing/2014/main" xmlns="" val="20002"/>
                    </a:ext>
                  </a:extLst>
                </a:gridCol>
                <a:gridCol w="2867891">
                  <a:extLst>
                    <a:ext uri="{9D8B030D-6E8A-4147-A177-3AD203B41FA5}">
                      <a16:colId xmlns:a16="http://schemas.microsoft.com/office/drawing/2014/main" xmlns="" val="20003"/>
                    </a:ext>
                  </a:extLst>
                </a:gridCol>
                <a:gridCol w="2941418">
                  <a:extLst>
                    <a:ext uri="{9D8B030D-6E8A-4147-A177-3AD203B41FA5}">
                      <a16:colId xmlns:a16="http://schemas.microsoft.com/office/drawing/2014/main" xmlns="" val="20004"/>
                    </a:ext>
                  </a:extLst>
                </a:gridCol>
              </a:tblGrid>
              <a:tr h="740385">
                <a:tc>
                  <a:txBody>
                    <a:bodyPr/>
                    <a:lstStyle/>
                    <a:p>
                      <a:endParaRPr lang="zh-CN" altLang="en-US" sz="28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800" dirty="0" smtClean="0">
                          <a:latin typeface="Adobe 黑体 Std R" panose="020B0400000000000000" pitchFamily="34" charset="-122"/>
                          <a:ea typeface="Adobe 黑体 Std R" panose="020B0400000000000000" pitchFamily="34" charset="-122"/>
                        </a:rPr>
                        <a:t>本科生</a:t>
                      </a:r>
                      <a:endParaRPr lang="zh-CN" altLang="en-US" sz="28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400" dirty="0" smtClean="0">
                          <a:latin typeface="Adobe 黑体 Std R" panose="020B0400000000000000" pitchFamily="34" charset="-122"/>
                          <a:ea typeface="Adobe 黑体 Std R" panose="020B0400000000000000" pitchFamily="34" charset="-122"/>
                        </a:rPr>
                        <a:t>博士研究生</a:t>
                      </a:r>
                      <a:endParaRPr lang="zh-CN" altLang="en-US" sz="24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400" dirty="0" smtClean="0">
                          <a:latin typeface="Adobe 黑体 Std R" panose="020B0400000000000000" pitchFamily="34" charset="-122"/>
                          <a:ea typeface="Adobe 黑体 Std R" panose="020B0400000000000000" pitchFamily="34" charset="-122"/>
                        </a:rPr>
                        <a:t>学术学位硕士研究生</a:t>
                      </a:r>
                      <a:endParaRPr lang="zh-CN" altLang="en-US" sz="24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400" dirty="0" smtClean="0">
                          <a:latin typeface="Adobe 黑体 Std R" panose="020B0400000000000000" pitchFamily="34" charset="-122"/>
                          <a:ea typeface="Adobe 黑体 Std R" panose="020B0400000000000000" pitchFamily="34" charset="-122"/>
                        </a:rPr>
                        <a:t>专业硕士学位研究生</a:t>
                      </a:r>
                      <a:endParaRPr lang="zh-CN" altLang="en-US" sz="2400" dirty="0">
                        <a:latin typeface="Adobe 黑体 Std R" panose="020B0400000000000000" pitchFamily="34" charset="-122"/>
                        <a:ea typeface="Adobe 黑体 Std R" panose="020B0400000000000000" pitchFamily="34" charset="-122"/>
                      </a:endParaRPr>
                    </a:p>
                  </a:txBody>
                  <a:tcPr marL="104013" marR="104013" marT="52007" marB="52007"/>
                </a:tc>
                <a:extLst>
                  <a:ext uri="{0D108BD9-81ED-4DB2-BD59-A6C34878D82A}">
                    <a16:rowId xmlns:a16="http://schemas.microsoft.com/office/drawing/2014/main" xmlns="" val="10000"/>
                  </a:ext>
                </a:extLst>
              </a:tr>
              <a:tr h="1982799">
                <a:tc>
                  <a:txBody>
                    <a:bodyPr/>
                    <a:lstStyle/>
                    <a:p>
                      <a:pPr algn="l"/>
                      <a:r>
                        <a:rPr lang="zh-CN" altLang="en-US" sz="2000" dirty="0" smtClean="0">
                          <a:latin typeface="Adobe 黑体 Std R" panose="020B0400000000000000" pitchFamily="34" charset="-122"/>
                          <a:ea typeface="Adobe 黑体 Std R" panose="020B0400000000000000" pitchFamily="34" charset="-122"/>
                        </a:rPr>
                        <a:t>涉及奖学金类型</a:t>
                      </a:r>
                      <a:endParaRPr lang="zh-CN" altLang="en-US" sz="20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000" b="1" dirty="0" smtClean="0">
                          <a:solidFill>
                            <a:srgbClr val="4169E1"/>
                          </a:solidFill>
                          <a:latin typeface="Adobe 黑体 Std R" panose="020B0400000000000000" pitchFamily="34" charset="-122"/>
                          <a:ea typeface="Adobe 黑体 Std R" panose="020B0400000000000000" pitchFamily="34" charset="-122"/>
                        </a:rPr>
                        <a:t>国家奖学金</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北京大学奖学金（校设）</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法学院奖学金（院设）</a:t>
                      </a:r>
                    </a:p>
                  </a:txBody>
                  <a:tcPr marL="104013" marR="104013" marT="52007" marB="52007"/>
                </a:tc>
                <a:tc>
                  <a:txBody>
                    <a:bodyPr/>
                    <a:lstStyle/>
                    <a:p>
                      <a:r>
                        <a:rPr lang="zh-CN" altLang="en-US" sz="2000" dirty="0" smtClean="0">
                          <a:latin typeface="Adobe 黑体 Std R" panose="020B0400000000000000" pitchFamily="34" charset="-122"/>
                          <a:ea typeface="Adobe 黑体 Std R" panose="020B0400000000000000" pitchFamily="34" charset="-122"/>
                        </a:rPr>
                        <a:t>校长奖学金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北大学业奖学金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专项学业奖学金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国家奖学金</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北京大学奖学金（校设）</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法学院奖学金（院设）</a:t>
                      </a:r>
                    </a:p>
                    <a:p>
                      <a:endParaRPr lang="zh-CN" altLang="en-US" sz="20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000" dirty="0" smtClean="0">
                          <a:latin typeface="Adobe 黑体 Std R" panose="020B0400000000000000" pitchFamily="34" charset="-122"/>
                          <a:ea typeface="Adobe 黑体 Std R" panose="020B0400000000000000" pitchFamily="34" charset="-122"/>
                        </a:rPr>
                        <a:t>北大学业奖学金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专项学业奖学金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国家奖学金</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北京大学奖学金（校设）</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法学院奖学金（院设）</a:t>
                      </a:r>
                    </a:p>
                    <a:p>
                      <a:endParaRPr lang="zh-CN" altLang="en-US" sz="2000" dirty="0">
                        <a:latin typeface="Adobe 黑体 Std R" panose="020B0400000000000000" pitchFamily="34" charset="-122"/>
                        <a:ea typeface="Adobe 黑体 Std R" panose="020B0400000000000000" pitchFamily="34" charset="-122"/>
                      </a:endParaRPr>
                    </a:p>
                  </a:txBody>
                  <a:tcPr marL="104013" marR="104013" marT="52007" marB="52007"/>
                </a:tc>
                <a:tc>
                  <a:txBody>
                    <a:bodyPr/>
                    <a:lstStyle/>
                    <a:p>
                      <a:r>
                        <a:rPr lang="zh-CN" altLang="en-US" sz="2000" dirty="0" smtClean="0">
                          <a:latin typeface="Adobe 黑体 Std R" panose="020B0400000000000000" pitchFamily="34" charset="-122"/>
                          <a:ea typeface="Adobe 黑体 Std R" panose="020B0400000000000000" pitchFamily="34" charset="-122"/>
                        </a:rPr>
                        <a:t>国家助学金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专项学业奖学金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科学实践奖学金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国家奖学金</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北京大学奖学金（校设）</a:t>
                      </a:r>
                      <a:endParaRPr lang="en-US" altLang="zh-CN" sz="2000" b="1" dirty="0" smtClean="0">
                        <a:solidFill>
                          <a:srgbClr val="4169E1"/>
                        </a:solidFill>
                        <a:latin typeface="Adobe 黑体 Std R" panose="020B0400000000000000" pitchFamily="34" charset="-122"/>
                        <a:ea typeface="Adobe 黑体 Std R" panose="020B0400000000000000" pitchFamily="34" charset="-122"/>
                      </a:endParaRPr>
                    </a:p>
                    <a:p>
                      <a:r>
                        <a:rPr lang="zh-CN" altLang="en-US" sz="2000" b="1" dirty="0" smtClean="0">
                          <a:solidFill>
                            <a:srgbClr val="4169E1"/>
                          </a:solidFill>
                          <a:latin typeface="Adobe 黑体 Std R" panose="020B0400000000000000" pitchFamily="34" charset="-122"/>
                          <a:ea typeface="Adobe 黑体 Std R" panose="020B0400000000000000" pitchFamily="34" charset="-122"/>
                        </a:rPr>
                        <a:t>法学院奖学金（院设）</a:t>
                      </a:r>
                    </a:p>
                    <a:p>
                      <a:endParaRPr lang="zh-CN" altLang="en-US" sz="2000" dirty="0">
                        <a:latin typeface="Adobe 黑体 Std R" panose="020B0400000000000000" pitchFamily="34" charset="-122"/>
                        <a:ea typeface="Adobe 黑体 Std R" panose="020B0400000000000000" pitchFamily="34" charset="-122"/>
                      </a:endParaRPr>
                    </a:p>
                  </a:txBody>
                  <a:tcPr marL="104013" marR="104013" marT="52007" marB="52007"/>
                </a:tc>
                <a:extLst>
                  <a:ext uri="{0D108BD9-81ED-4DB2-BD59-A6C34878D82A}">
                    <a16:rowId xmlns:a16="http://schemas.microsoft.com/office/drawing/2014/main" xmlns="" val="10001"/>
                  </a:ext>
                </a:extLst>
              </a:tr>
              <a:tr h="1052061">
                <a:tc>
                  <a:txBody>
                    <a:bodyPr/>
                    <a:lstStyle/>
                    <a:p>
                      <a:pPr algn="l"/>
                      <a:r>
                        <a:rPr lang="zh-CN" altLang="en-US" sz="2000" dirty="0" smtClean="0">
                          <a:latin typeface="Adobe 黑体 Std R" panose="020B0400000000000000" pitchFamily="34" charset="-122"/>
                          <a:ea typeface="Adobe 黑体 Std R" panose="020B0400000000000000" pitchFamily="34" charset="-122"/>
                        </a:rPr>
                        <a:t>其他资助项目</a:t>
                      </a:r>
                      <a:endParaRPr lang="zh-CN" altLang="en-US" sz="2000" dirty="0">
                        <a:latin typeface="Adobe 黑体 Std R" panose="020B0400000000000000" pitchFamily="34" charset="-122"/>
                        <a:ea typeface="Adobe 黑体 Std R" panose="020B0400000000000000" pitchFamily="34" charset="-122"/>
                      </a:endParaRPr>
                    </a:p>
                  </a:txBody>
                  <a:tcPr marL="104013" marR="104013" marT="52007" marB="52007"/>
                </a:tc>
                <a:tc gridSpan="4">
                  <a:txBody>
                    <a:bodyPr/>
                    <a:lstStyle/>
                    <a:p>
                      <a:pPr algn="ctr"/>
                      <a:r>
                        <a:rPr lang="zh-CN" altLang="en-US" sz="2000" dirty="0" smtClean="0">
                          <a:latin typeface="Adobe 黑体 Std R" panose="020B0400000000000000" pitchFamily="34" charset="-122"/>
                          <a:ea typeface="Adobe 黑体 Std R" panose="020B0400000000000000" pitchFamily="34" charset="-122"/>
                        </a:rPr>
                        <a:t>助教、助研、助理、捐赠、助困、其他专项等</a:t>
                      </a:r>
                      <a:endParaRPr lang="en-US" altLang="zh-CN" sz="2000" dirty="0" smtClean="0">
                        <a:latin typeface="Adobe 黑体 Std R" panose="020B0400000000000000" pitchFamily="34" charset="-122"/>
                        <a:ea typeface="Adobe 黑体 Std R" panose="020B0400000000000000" pitchFamily="34" charset="-122"/>
                      </a:endParaRPr>
                    </a:p>
                  </a:txBody>
                  <a:tcPr marL="104013" marR="104013" marT="52007" marB="52007"/>
                </a:tc>
                <a:tc hMerge="1">
                  <a:txBody>
                    <a:bodyPr/>
                    <a:lstStyle/>
                    <a:p>
                      <a:endParaRPr lang="zh-CN"/>
                    </a:p>
                  </a:txBody>
                  <a:tcPr marL="104013" marR="104013" marT="52007" marB="52007"/>
                </a:tc>
                <a:tc hMerge="1">
                  <a:txBody>
                    <a:bodyPr/>
                    <a:lstStyle/>
                    <a:p>
                      <a:endParaRPr lang="zh-CN"/>
                    </a:p>
                  </a:txBody>
                  <a:tcPr marL="104013" marR="104013" marT="52007" marB="52007"/>
                </a:tc>
                <a:tc hMerge="1">
                  <a:txBody>
                    <a:bodyPr/>
                    <a:lstStyle/>
                    <a:p>
                      <a:endParaRPr lang="zh-CN"/>
                    </a:p>
                  </a:txBody>
                  <a:tcPr marL="104013" marR="104013" marT="52007" marB="52007"/>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8614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603" y="372166"/>
            <a:ext cx="2949262" cy="830997"/>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奖</a:t>
            </a:r>
            <a:r>
              <a:rPr lang="zh-CN" altLang="en-US" sz="4800" b="1" dirty="0" smtClean="0">
                <a:latin typeface="Adobe 黑体 Std R" panose="020B0400000000000000" pitchFamily="34" charset="-122"/>
                <a:ea typeface="Adobe 黑体 Std R" panose="020B0400000000000000" pitchFamily="34" charset="-122"/>
              </a:rPr>
              <a:t>助</a:t>
            </a:r>
            <a:r>
              <a:rPr lang="zh-CN" altLang="en-US" sz="3200" b="1" dirty="0" smtClean="0">
                <a:latin typeface="Adobe 黑体 Std R" panose="020B0400000000000000" pitchFamily="34" charset="-122"/>
                <a:ea typeface="Adobe 黑体 Std R" panose="020B0400000000000000" pitchFamily="34" charset="-122"/>
              </a:rPr>
              <a:t>学金</a:t>
            </a:r>
            <a:endParaRPr lang="zh-CN" altLang="en-US" sz="3200" dirty="0">
              <a:ea typeface="Adobe 黑体 Std R" panose="020B0400000000000000" pitchFamily="34" charset="-122"/>
            </a:endParaRPr>
          </a:p>
        </p:txBody>
      </p:sp>
      <p:sp>
        <p:nvSpPr>
          <p:cNvPr id="13" name="文本框 12"/>
          <p:cNvSpPr txBox="1"/>
          <p:nvPr/>
        </p:nvSpPr>
        <p:spPr>
          <a:xfrm>
            <a:off x="770351" y="1400925"/>
            <a:ext cx="8683138" cy="1310640"/>
          </a:xfrm>
          <a:prstGeom prst="rect">
            <a:avLst/>
          </a:prstGeom>
          <a:noFill/>
        </p:spPr>
        <p:txBody>
          <a:bodyPr wrap="square" rtlCol="0">
            <a:spAutoFit/>
          </a:bodyPr>
          <a:lstStyle/>
          <a:p>
            <a:r>
              <a:rPr lang="zh-CN" altLang="en-US" sz="2000" b="1" dirty="0" smtClean="0">
                <a:latin typeface="Adobe 黑体 Std R" panose="020B0400000000000000" pitchFamily="34" charset="-122"/>
                <a:ea typeface="Adobe 黑体 Std R" panose="020B0400000000000000" pitchFamily="34" charset="-122"/>
              </a:rPr>
              <a:t>助学金</a:t>
            </a:r>
            <a:r>
              <a:rPr lang="en-US" altLang="zh-CN" sz="2000" dirty="0" smtClean="0">
                <a:latin typeface="Adobe 黑体 Std R" panose="020B0400000000000000" pitchFamily="34" charset="-122"/>
                <a:ea typeface="Adobe 黑体 Std R" panose="020B0400000000000000" pitchFamily="34" charset="-122"/>
              </a:rPr>
              <a:t>—</a:t>
            </a:r>
            <a:r>
              <a:rPr lang="en-US" altLang="zh-CN" sz="2000" dirty="0" smtClean="0">
                <a:solidFill>
                  <a:srgbClr val="FF0000"/>
                </a:solidFill>
                <a:latin typeface="Adobe 黑体 Std R" panose="020B0400000000000000" pitchFamily="34" charset="-122"/>
                <a:ea typeface="Adobe 黑体 Std R" panose="020B0400000000000000" pitchFamily="34" charset="-122"/>
              </a:rPr>
              <a:t>—</a:t>
            </a:r>
            <a:r>
              <a:rPr lang="zh-CN" altLang="en-US" sz="2000" dirty="0" smtClean="0">
                <a:solidFill>
                  <a:srgbClr val="FF0000"/>
                </a:solidFill>
                <a:latin typeface="Adobe 黑体 Std R" panose="020B0400000000000000" pitchFamily="34" charset="-122"/>
                <a:ea typeface="Adobe 黑体 Std R" panose="020B0400000000000000" pitchFamily="34" charset="-122"/>
              </a:rPr>
              <a:t>本科生</a:t>
            </a:r>
            <a:endParaRPr lang="en-US" altLang="zh-CN" sz="2000" dirty="0" smtClean="0">
              <a:solidFill>
                <a:srgbClr val="FF0000"/>
              </a:solidFill>
              <a:latin typeface="Adobe 黑体 Std R" panose="020B0400000000000000" pitchFamily="34" charset="-122"/>
              <a:ea typeface="Adobe 黑体 Std R" panose="020B0400000000000000" pitchFamily="34" charset="-122"/>
            </a:endParaRPr>
          </a:p>
          <a:p>
            <a:r>
              <a:rPr lang="en-US" altLang="zh-CN" sz="2000" dirty="0" smtClean="0">
                <a:solidFill>
                  <a:srgbClr val="FF0000"/>
                </a:solidFill>
                <a:latin typeface="Adobe 黑体 Std R" panose="020B0400000000000000" pitchFamily="34" charset="-122"/>
                <a:ea typeface="Adobe 黑体 Std R" panose="020B0400000000000000" pitchFamily="34" charset="-122"/>
              </a:rPr>
              <a:t>18</a:t>
            </a:r>
            <a:r>
              <a:rPr lang="zh-CN" altLang="zh-CN" sz="2000" dirty="0" smtClean="0">
                <a:solidFill>
                  <a:srgbClr val="FF0000"/>
                </a:solidFill>
                <a:latin typeface="Adobe 黑体 Std R" panose="020B0400000000000000" pitchFamily="34" charset="-122"/>
                <a:ea typeface="Adobe 黑体 Std R" panose="020B0400000000000000" pitchFamily="34" charset="-122"/>
              </a:rPr>
              <a:t>项</a:t>
            </a:r>
            <a:r>
              <a:rPr lang="zh-CN" altLang="en-US" sz="2000" dirty="0" smtClean="0">
                <a:solidFill>
                  <a:srgbClr val="FF0000"/>
                </a:solidFill>
                <a:latin typeface="Adobe 黑体 Std R" panose="020B0400000000000000" pitchFamily="34" charset="-122"/>
                <a:ea typeface="Adobe 黑体 Std R" panose="020B0400000000000000" pitchFamily="34" charset="-122"/>
              </a:rPr>
              <a:t>院设</a:t>
            </a:r>
            <a:r>
              <a:rPr lang="zh-CN" altLang="zh-CN" sz="2000" dirty="0" smtClean="0">
                <a:latin typeface="Adobe 黑体 Std R" panose="020B0400000000000000" pitchFamily="34" charset="-122"/>
                <a:ea typeface="Adobe 黑体 Std R" panose="020B0400000000000000" pitchFamily="34" charset="-122"/>
              </a:rPr>
              <a:t>助学</a:t>
            </a:r>
            <a:r>
              <a:rPr lang="zh-CN" altLang="zh-CN" sz="2000" dirty="0">
                <a:latin typeface="Adobe 黑体 Std R" panose="020B0400000000000000" pitchFamily="34" charset="-122"/>
                <a:ea typeface="Adobe 黑体 Std R" panose="020B0400000000000000" pitchFamily="34" charset="-122"/>
              </a:rPr>
              <a:t>基金</a:t>
            </a:r>
            <a:endParaRPr lang="en-US" altLang="zh-CN" sz="2000" dirty="0">
              <a:latin typeface="Adobe 黑体 Std R" panose="020B0400000000000000" pitchFamily="34" charset="-122"/>
              <a:ea typeface="Adobe 黑体 Std R" panose="020B0400000000000000" pitchFamily="34" charset="-122"/>
            </a:endParaRPr>
          </a:p>
          <a:p>
            <a:r>
              <a:rPr lang="zh-CN" altLang="zh-CN" sz="2000" dirty="0">
                <a:latin typeface="Adobe 黑体 Std R" panose="020B0400000000000000" pitchFamily="34" charset="-122"/>
                <a:ea typeface="Adobe 黑体 Std R" panose="020B0400000000000000" pitchFamily="34" charset="-122"/>
              </a:rPr>
              <a:t>家庭经济困难的本科生给予</a:t>
            </a:r>
            <a:r>
              <a:rPr lang="en-US" altLang="zh-CN" sz="2000" dirty="0">
                <a:latin typeface="Adobe 黑体 Std R" panose="020B0400000000000000" pitchFamily="34" charset="-122"/>
                <a:ea typeface="Adobe 黑体 Std R" panose="020B0400000000000000" pitchFamily="34" charset="-122"/>
              </a:rPr>
              <a:t>100%</a:t>
            </a:r>
            <a:r>
              <a:rPr lang="zh-CN" altLang="zh-CN" sz="2000" dirty="0">
                <a:latin typeface="Adobe 黑体 Std R" panose="020B0400000000000000" pitchFamily="34" charset="-122"/>
                <a:ea typeface="Adobe 黑体 Std R" panose="020B0400000000000000" pitchFamily="34" charset="-122"/>
              </a:rPr>
              <a:t>的助学金覆盖</a:t>
            </a:r>
            <a:endParaRPr lang="en-US" altLang="zh-CN" sz="2000" dirty="0">
              <a:latin typeface="Adobe 黑体 Std R" panose="020B0400000000000000" pitchFamily="34" charset="-122"/>
              <a:ea typeface="Adobe 黑体 Std R" panose="020B0400000000000000" pitchFamily="34" charset="-122"/>
            </a:endParaRPr>
          </a:p>
          <a:p>
            <a:r>
              <a:rPr lang="zh-CN" altLang="zh-CN" sz="2000" dirty="0">
                <a:latin typeface="Adobe 黑体 Std R" panose="020B0400000000000000" pitchFamily="34" charset="-122"/>
                <a:ea typeface="Adobe 黑体 Std R" panose="020B0400000000000000" pitchFamily="34" charset="-122"/>
              </a:rPr>
              <a:t>临时困难补助、临时借款和学校减免学费</a:t>
            </a:r>
            <a:endParaRPr lang="en-US" altLang="zh-CN" sz="2000" dirty="0">
              <a:latin typeface="Adobe 黑体 Std R" panose="020B0400000000000000" pitchFamily="34" charset="-122"/>
              <a:ea typeface="Adobe 黑体 Std R" panose="020B0400000000000000" pitchFamily="34" charset="-122"/>
            </a:endParaRPr>
          </a:p>
        </p:txBody>
      </p:sp>
      <p:sp>
        <p:nvSpPr>
          <p:cNvPr id="14" name="文本框 13"/>
          <p:cNvSpPr txBox="1"/>
          <p:nvPr/>
        </p:nvSpPr>
        <p:spPr>
          <a:xfrm>
            <a:off x="823105" y="2726928"/>
            <a:ext cx="9147372" cy="1292662"/>
          </a:xfrm>
          <a:prstGeom prst="rect">
            <a:avLst/>
          </a:prstGeom>
          <a:noFill/>
        </p:spPr>
        <p:txBody>
          <a:bodyPr wrap="square" rtlCol="0">
            <a:spAutoFit/>
          </a:bodyPr>
          <a:lstStyle/>
          <a:p>
            <a:r>
              <a:rPr lang="zh-CN" altLang="en-US" sz="2000" b="1" dirty="0" smtClean="0">
                <a:latin typeface="Adobe 黑体 Std R" panose="020B0400000000000000" pitchFamily="34" charset="-122"/>
                <a:ea typeface="Adobe 黑体 Std R" panose="020B0400000000000000" pitchFamily="34" charset="-122"/>
              </a:rPr>
              <a:t>助学金</a:t>
            </a:r>
            <a:r>
              <a:rPr lang="en-US" altLang="zh-CN" sz="2000" dirty="0" smtClean="0">
                <a:latin typeface="Adobe 黑体 Std R" panose="020B0400000000000000" pitchFamily="34" charset="-122"/>
                <a:ea typeface="Adobe 黑体 Std R" panose="020B0400000000000000" pitchFamily="34" charset="-122"/>
              </a:rPr>
              <a:t>——</a:t>
            </a:r>
            <a:r>
              <a:rPr lang="zh-CN" altLang="en-US" sz="2000" dirty="0" smtClean="0">
                <a:solidFill>
                  <a:srgbClr val="FF0000"/>
                </a:solidFill>
                <a:latin typeface="Adobe 黑体 Std R" panose="020B0400000000000000" pitchFamily="34" charset="-122"/>
                <a:ea typeface="Adobe 黑体 Std R" panose="020B0400000000000000" pitchFamily="34" charset="-122"/>
              </a:rPr>
              <a:t>研究生</a:t>
            </a:r>
            <a:endParaRPr lang="en-US" altLang="zh-CN" sz="2000" dirty="0" smtClean="0">
              <a:solidFill>
                <a:srgbClr val="FF0000"/>
              </a:solidFill>
              <a:latin typeface="Adobe 黑体 Std R" panose="020B0400000000000000" pitchFamily="34" charset="-122"/>
              <a:ea typeface="Adobe 黑体 Std R" panose="020B0400000000000000" pitchFamily="34" charset="-122"/>
            </a:endParaRPr>
          </a:p>
          <a:p>
            <a:r>
              <a:rPr lang="en-US" altLang="zh-CN" sz="2000" dirty="0" smtClean="0">
                <a:solidFill>
                  <a:srgbClr val="FF0000"/>
                </a:solidFill>
                <a:latin typeface="Adobe 黑体 Std R" panose="020B0400000000000000" pitchFamily="34" charset="-122"/>
                <a:ea typeface="Adobe 黑体 Std R" panose="020B0400000000000000" pitchFamily="34" charset="-122"/>
              </a:rPr>
              <a:t>18</a:t>
            </a:r>
            <a:r>
              <a:rPr lang="zh-CN" altLang="en-US" sz="2000" dirty="0" smtClean="0">
                <a:solidFill>
                  <a:srgbClr val="FF0000"/>
                </a:solidFill>
                <a:latin typeface="Adobe 黑体 Std R" panose="020B0400000000000000" pitchFamily="34" charset="-122"/>
                <a:ea typeface="Adobe 黑体 Std R" panose="020B0400000000000000" pitchFamily="34" charset="-122"/>
              </a:rPr>
              <a:t>项院设</a:t>
            </a:r>
            <a:r>
              <a:rPr lang="zh-CN" altLang="en-US" sz="2000" dirty="0" smtClean="0">
                <a:latin typeface="Adobe 黑体 Std R" panose="020B0400000000000000" pitchFamily="34" charset="-122"/>
                <a:ea typeface="Adobe 黑体 Std R" panose="020B0400000000000000" pitchFamily="34" charset="-122"/>
              </a:rPr>
              <a:t>助学基金</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法学硕士</a:t>
            </a:r>
            <a:r>
              <a:rPr lang="en-US" altLang="zh-CN" sz="2000" dirty="0" smtClean="0">
                <a:latin typeface="Adobe 黑体 Std R" panose="020B0400000000000000" pitchFamily="34" charset="-122"/>
                <a:ea typeface="Adobe 黑体 Std R" panose="020B0400000000000000" pitchFamily="34" charset="-122"/>
              </a:rPr>
              <a:t>/</a:t>
            </a:r>
            <a:r>
              <a:rPr lang="zh-CN" altLang="en-US" sz="2000" dirty="0" smtClean="0">
                <a:latin typeface="Adobe 黑体 Std R" panose="020B0400000000000000" pitchFamily="34" charset="-122"/>
                <a:ea typeface="Adobe 黑体 Std R" panose="020B0400000000000000" pitchFamily="34" charset="-122"/>
              </a:rPr>
              <a:t>法学博士   学业奖学金      </a:t>
            </a:r>
            <a:r>
              <a:rPr lang="en-US" altLang="zh-CN" sz="1400" dirty="0" smtClean="0">
                <a:latin typeface="Adobe 黑体 Std R" panose="020B0400000000000000" pitchFamily="34" charset="-122"/>
                <a:ea typeface="Adobe 黑体 Std R" panose="020B0400000000000000" pitchFamily="34" charset="-122"/>
              </a:rPr>
              <a:t>(</a:t>
            </a:r>
            <a:r>
              <a:rPr lang="zh-CN" altLang="en-US" sz="1400" dirty="0" smtClean="0">
                <a:latin typeface="Adobe 黑体 Std R" panose="020B0400000000000000" pitchFamily="34" charset="-122"/>
                <a:ea typeface="Adobe 黑体 Std R" panose="020B0400000000000000" pitchFamily="34" charset="-122"/>
              </a:rPr>
              <a:t>一、二、三等</a:t>
            </a:r>
            <a:r>
              <a:rPr lang="en-US" altLang="zh-CN" sz="1400" dirty="0" smtClean="0">
                <a:latin typeface="Adobe 黑体 Std R" panose="020B0400000000000000" pitchFamily="34" charset="-122"/>
                <a:ea typeface="Adobe 黑体 Std R" panose="020B0400000000000000" pitchFamily="34" charset="-122"/>
              </a:rPr>
              <a:t>)</a:t>
            </a:r>
          </a:p>
          <a:p>
            <a:endParaRPr lang="en-US" altLang="zh-CN" dirty="0">
              <a:latin typeface="Adobe 黑体 Std R" panose="020B0400000000000000" pitchFamily="34" charset="-122"/>
              <a:ea typeface="Adobe 黑体 Std R" panose="020B0400000000000000" pitchFamily="34" charset="-122"/>
            </a:endParaRPr>
          </a:p>
        </p:txBody>
      </p:sp>
      <p:sp>
        <p:nvSpPr>
          <p:cNvPr id="16" name="文本框 15"/>
          <p:cNvSpPr txBox="1"/>
          <p:nvPr/>
        </p:nvSpPr>
        <p:spPr>
          <a:xfrm>
            <a:off x="823105" y="4265472"/>
            <a:ext cx="10482204" cy="400110"/>
          </a:xfrm>
          <a:prstGeom prst="rect">
            <a:avLst/>
          </a:prstGeom>
          <a:noFill/>
        </p:spPr>
        <p:txBody>
          <a:bodyPr wrap="square" rtlCol="0">
            <a:spAutoFit/>
          </a:bodyPr>
          <a:lstStyle/>
          <a:p>
            <a:r>
              <a:rPr lang="zh-CN" altLang="en-US" sz="2000" b="1" dirty="0" smtClean="0">
                <a:latin typeface="Adobe 黑体 Std R" panose="020B0400000000000000" pitchFamily="34" charset="-122"/>
                <a:ea typeface="Adobe 黑体 Std R" panose="020B0400000000000000" pitchFamily="34" charset="-122"/>
              </a:rPr>
              <a:t>助学</a:t>
            </a:r>
            <a:r>
              <a:rPr lang="zh-CN" altLang="en-US" sz="2000" b="1" dirty="0">
                <a:latin typeface="Adobe 黑体 Std R" panose="020B0400000000000000" pitchFamily="34" charset="-122"/>
                <a:ea typeface="Adobe 黑体 Std R" panose="020B0400000000000000" pitchFamily="34" charset="-122"/>
              </a:rPr>
              <a:t>贷款</a:t>
            </a:r>
            <a:r>
              <a:rPr lang="zh-CN" altLang="en-US" sz="2000" dirty="0">
                <a:latin typeface="Adobe 黑体 Std R" panose="020B0400000000000000" pitchFamily="34" charset="-122"/>
                <a:ea typeface="Adobe 黑体 Std R" panose="020B0400000000000000" pitchFamily="34" charset="-122"/>
              </a:rPr>
              <a:t>：本科生</a:t>
            </a:r>
            <a:r>
              <a:rPr lang="en-US" altLang="zh-CN" sz="2000" dirty="0">
                <a:latin typeface="Adobe 黑体 Std R" panose="020B0400000000000000" pitchFamily="34" charset="-122"/>
                <a:ea typeface="Adobe 黑体 Std R" panose="020B0400000000000000" pitchFamily="34" charset="-122"/>
              </a:rPr>
              <a:t>8000</a:t>
            </a:r>
            <a:r>
              <a:rPr lang="zh-CN" altLang="en-US" sz="2000" dirty="0">
                <a:latin typeface="Adobe 黑体 Std R" panose="020B0400000000000000" pitchFamily="34" charset="-122"/>
                <a:ea typeface="Adobe 黑体 Std R" panose="020B0400000000000000" pitchFamily="34" charset="-122"/>
              </a:rPr>
              <a:t>元</a:t>
            </a:r>
            <a:r>
              <a:rPr lang="en-US" altLang="zh-CN" sz="2000" dirty="0">
                <a:latin typeface="Adobe 黑体 Std R" panose="020B0400000000000000" pitchFamily="34" charset="-122"/>
                <a:ea typeface="Adobe 黑体 Std R" panose="020B0400000000000000" pitchFamily="34" charset="-122"/>
              </a:rPr>
              <a:t>/</a:t>
            </a:r>
            <a:r>
              <a:rPr lang="zh-CN" altLang="en-US" sz="2000" dirty="0">
                <a:latin typeface="Adobe 黑体 Std R" panose="020B0400000000000000" pitchFamily="34" charset="-122"/>
                <a:ea typeface="Adobe 黑体 Std R" panose="020B0400000000000000" pitchFamily="34" charset="-122"/>
              </a:rPr>
              <a:t>年，研究生</a:t>
            </a:r>
            <a:r>
              <a:rPr lang="en-US" altLang="zh-CN" sz="2000" dirty="0">
                <a:latin typeface="Adobe 黑体 Std R" panose="020B0400000000000000" pitchFamily="34" charset="-122"/>
                <a:ea typeface="Adobe 黑体 Std R" panose="020B0400000000000000" pitchFamily="34" charset="-122"/>
              </a:rPr>
              <a:t>12000</a:t>
            </a:r>
            <a:r>
              <a:rPr lang="zh-CN" altLang="en-US" sz="2000" dirty="0">
                <a:latin typeface="Adobe 黑体 Std R" panose="020B0400000000000000" pitchFamily="34" charset="-122"/>
                <a:ea typeface="Adobe 黑体 Std R" panose="020B0400000000000000" pitchFamily="34" charset="-122"/>
              </a:rPr>
              <a:t>元</a:t>
            </a:r>
            <a:r>
              <a:rPr lang="en-US" altLang="zh-CN" sz="2000" dirty="0">
                <a:latin typeface="Adobe 黑体 Std R" panose="020B0400000000000000" pitchFamily="34" charset="-122"/>
                <a:ea typeface="Adobe 黑体 Std R" panose="020B0400000000000000" pitchFamily="34" charset="-122"/>
              </a:rPr>
              <a:t>/</a:t>
            </a:r>
            <a:r>
              <a:rPr lang="zh-CN" altLang="en-US" sz="2000" dirty="0" smtClean="0">
                <a:latin typeface="Adobe 黑体 Std R" panose="020B0400000000000000" pitchFamily="34" charset="-122"/>
                <a:ea typeface="Adobe 黑体 Std R" panose="020B0400000000000000" pitchFamily="34" charset="-122"/>
              </a:rPr>
              <a:t>年（提示：应根据协议及时、自觉还款）</a:t>
            </a:r>
            <a:endParaRPr lang="zh-CN" altLang="en-US" sz="2000" dirty="0">
              <a:latin typeface="Adobe 黑体 Std R" panose="020B0400000000000000" pitchFamily="34" charset="-122"/>
              <a:ea typeface="Adobe 黑体 Std R" panose="020B0400000000000000" pitchFamily="34" charset="-122"/>
            </a:endParaRPr>
          </a:p>
        </p:txBody>
      </p:sp>
      <p:sp>
        <p:nvSpPr>
          <p:cNvPr id="19" name="矩形 18"/>
          <p:cNvSpPr/>
          <p:nvPr/>
        </p:nvSpPr>
        <p:spPr>
          <a:xfrm flipH="1">
            <a:off x="429884" y="4236434"/>
            <a:ext cx="45719" cy="4581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63639" y="1611191"/>
            <a:ext cx="69649" cy="2245702"/>
          </a:xfrm>
          <a:prstGeom prst="rect">
            <a:avLst/>
          </a:prstGeom>
          <a:solidFill>
            <a:srgbClr val="FF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478865" y="5019030"/>
            <a:ext cx="45719" cy="7787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5"/>
          <p:cNvSpPr txBox="1"/>
          <p:nvPr/>
        </p:nvSpPr>
        <p:spPr>
          <a:xfrm>
            <a:off x="823105" y="4924784"/>
            <a:ext cx="10031292" cy="1323439"/>
          </a:xfrm>
          <a:prstGeom prst="rect">
            <a:avLst/>
          </a:prstGeom>
          <a:noFill/>
        </p:spPr>
        <p:txBody>
          <a:bodyPr wrap="square" rtlCol="0">
            <a:spAutoFit/>
          </a:bodyPr>
          <a:lstStyle/>
          <a:p>
            <a:r>
              <a:rPr lang="zh-CN" altLang="en-US" sz="2000" b="1" dirty="0" smtClean="0">
                <a:latin typeface="Adobe 黑体 Std R" panose="020B0400000000000000" pitchFamily="34" charset="-122"/>
                <a:ea typeface="Adobe 黑体 Std R" panose="020B0400000000000000" pitchFamily="34" charset="-122"/>
              </a:rPr>
              <a:t>勤工助学     </a:t>
            </a:r>
            <a:r>
              <a:rPr lang="zh-CN" altLang="en-US" sz="2000" dirty="0" smtClean="0">
                <a:latin typeface="Adobe 黑体 Std R" panose="020B0400000000000000" pitchFamily="34" charset="-122"/>
                <a:ea typeface="Adobe 黑体 Std R" panose="020B0400000000000000" pitchFamily="34" charset="-122"/>
              </a:rPr>
              <a:t>朋</a:t>
            </a:r>
            <a:r>
              <a:rPr lang="zh-CN" altLang="en-US" sz="2000" dirty="0">
                <a:latin typeface="Adobe 黑体 Std R" panose="020B0400000000000000" pitchFamily="34" charset="-122"/>
                <a:ea typeface="Adobe 黑体 Std R" panose="020B0400000000000000" pitchFamily="34" charset="-122"/>
              </a:rPr>
              <a:t>辈</a:t>
            </a:r>
            <a:r>
              <a:rPr lang="zh-CN" altLang="en-US" sz="2000" dirty="0" smtClean="0">
                <a:latin typeface="Adobe 黑体 Std R" panose="020B0400000000000000" pitchFamily="34" charset="-122"/>
                <a:ea typeface="Adobe 黑体 Std R" panose="020B0400000000000000" pitchFamily="34" charset="-122"/>
              </a:rPr>
              <a:t>助理   本、硕、博</a:t>
            </a:r>
            <a:endParaRPr lang="en-US" altLang="zh-CN" sz="2000" dirty="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                      专项助理   法律硕士  ，</a:t>
            </a:r>
            <a:r>
              <a:rPr lang="zh-CN" altLang="en-US" sz="2000" dirty="0">
                <a:latin typeface="Adobe 黑体 Std R" panose="020B0400000000000000" pitchFamily="34" charset="-122"/>
                <a:ea typeface="Adobe 黑体 Std R" panose="020B0400000000000000" pitchFamily="34" charset="-122"/>
              </a:rPr>
              <a:t>每年名额有</a:t>
            </a:r>
            <a:r>
              <a:rPr lang="en-US" altLang="zh-CN" sz="2000" dirty="0">
                <a:latin typeface="Adobe 黑体 Std R" panose="020B0400000000000000" pitchFamily="34" charset="-122"/>
                <a:ea typeface="Adobe 黑体 Std R" panose="020B0400000000000000" pitchFamily="34" charset="-122"/>
              </a:rPr>
              <a:t>40-48</a:t>
            </a:r>
            <a:r>
              <a:rPr lang="zh-CN" altLang="en-US" sz="2000" dirty="0" smtClean="0">
                <a:latin typeface="Adobe 黑体 Std R" panose="020B0400000000000000" pitchFamily="34" charset="-122"/>
                <a:ea typeface="Adobe 黑体 Std R" panose="020B0400000000000000" pitchFamily="34" charset="-122"/>
              </a:rPr>
              <a:t>名</a:t>
            </a:r>
            <a:endParaRPr lang="en-US" altLang="zh-CN" sz="2000" dirty="0" smtClean="0">
              <a:latin typeface="Adobe 黑体 Std R" panose="020B0400000000000000" pitchFamily="34" charset="-122"/>
              <a:ea typeface="Adobe 黑体 Std R" panose="020B0400000000000000" pitchFamily="34" charset="-122"/>
            </a:endParaRPr>
          </a:p>
          <a:p>
            <a:r>
              <a:rPr lang="zh-CN" altLang="en-US" sz="2000" dirty="0" smtClean="0">
                <a:latin typeface="Adobe 黑体 Std R" panose="020B0400000000000000" pitchFamily="34" charset="-122"/>
                <a:ea typeface="Adobe 黑体 Std R" panose="020B0400000000000000" pitchFamily="34" charset="-122"/>
              </a:rPr>
              <a:t>                      课程助教   法学</a:t>
            </a:r>
            <a:r>
              <a:rPr lang="zh-CN" altLang="en-US" sz="2000" dirty="0">
                <a:latin typeface="Adobe 黑体 Std R" panose="020B0400000000000000" pitchFamily="34" charset="-122"/>
                <a:ea typeface="Adobe 黑体 Std R" panose="020B0400000000000000" pitchFamily="34" charset="-122"/>
              </a:rPr>
              <a:t>硕士</a:t>
            </a:r>
            <a:r>
              <a:rPr lang="en-US" altLang="zh-CN" sz="2000" dirty="0">
                <a:latin typeface="Adobe 黑体 Std R" panose="020B0400000000000000" pitchFamily="34" charset="-122"/>
                <a:ea typeface="Adobe 黑体 Std R" panose="020B0400000000000000" pitchFamily="34" charset="-122"/>
              </a:rPr>
              <a:t>/</a:t>
            </a:r>
            <a:r>
              <a:rPr lang="zh-CN" altLang="en-US" sz="2000" dirty="0" smtClean="0">
                <a:latin typeface="Adobe 黑体 Std R" panose="020B0400000000000000" pitchFamily="34" charset="-122"/>
                <a:ea typeface="Adobe 黑体 Std R" panose="020B0400000000000000" pitchFamily="34" charset="-122"/>
              </a:rPr>
              <a:t>博士</a:t>
            </a:r>
            <a:endParaRPr lang="en-US" altLang="zh-CN" sz="2000" dirty="0" smtClean="0">
              <a:latin typeface="Adobe 黑体 Std R" panose="020B0400000000000000" pitchFamily="34" charset="-122"/>
              <a:ea typeface="Adobe 黑体 Std R" panose="020B0400000000000000" pitchFamily="34" charset="-122"/>
            </a:endParaRPr>
          </a:p>
          <a:p>
            <a:r>
              <a:rPr lang="en-US" altLang="zh-CN" sz="2000" dirty="0">
                <a:latin typeface="Adobe 黑体 Std R" panose="020B0400000000000000" pitchFamily="34" charset="-122"/>
                <a:ea typeface="Adobe 黑体 Std R" panose="020B0400000000000000" pitchFamily="34" charset="-122"/>
              </a:rPr>
              <a:t> </a:t>
            </a:r>
            <a:r>
              <a:rPr lang="en-US" altLang="zh-CN" sz="2000" dirty="0" smtClean="0">
                <a:latin typeface="Adobe 黑体 Std R" panose="020B0400000000000000" pitchFamily="34" charset="-122"/>
                <a:ea typeface="Adobe 黑体 Std R" panose="020B0400000000000000" pitchFamily="34" charset="-122"/>
              </a:rPr>
              <a:t>                  </a:t>
            </a:r>
            <a:r>
              <a:rPr lang="zh-CN" altLang="en-US" sz="2000" dirty="0" smtClean="0">
                <a:latin typeface="Adobe 黑体 Std R" panose="020B0400000000000000" pitchFamily="34" charset="-122"/>
                <a:ea typeface="Adobe 黑体 Std R" panose="020B0400000000000000" pitchFamily="34" charset="-122"/>
              </a:rPr>
              <a:t>   其他实习</a:t>
            </a:r>
            <a:endParaRPr lang="zh-CN" altLang="en-US" sz="2000" dirty="0">
              <a:latin typeface="Adobe 黑体 Std R" panose="020B0400000000000000" pitchFamily="34" charset="-122"/>
              <a:ea typeface="Adobe 黑体 Std R" panose="020B0400000000000000" pitchFamily="34" charset="-122"/>
            </a:endParaRPr>
          </a:p>
        </p:txBody>
      </p:sp>
      <p:sp>
        <p:nvSpPr>
          <p:cNvPr id="11" name="文本框 2"/>
          <p:cNvSpPr txBox="1"/>
          <p:nvPr/>
        </p:nvSpPr>
        <p:spPr>
          <a:xfrm>
            <a:off x="770351" y="6204147"/>
            <a:ext cx="8102372" cy="400110"/>
          </a:xfrm>
          <a:prstGeom prst="rect">
            <a:avLst/>
          </a:prstGeom>
          <a:noFill/>
        </p:spPr>
        <p:txBody>
          <a:bodyPr wrap="square" rtlCol="0">
            <a:spAutoFit/>
          </a:bodyPr>
          <a:lstStyle/>
          <a:p>
            <a:r>
              <a:rPr lang="zh-CN" altLang="en-US" sz="2000" b="1" dirty="0" smtClean="0">
                <a:latin typeface="Adobe 黑体 Std R" panose="020B0400000000000000" pitchFamily="34" charset="-122"/>
                <a:ea typeface="Adobe 黑体 Std R" panose="020B0400000000000000" pitchFamily="34" charset="-122"/>
              </a:rPr>
              <a:t>突发困难</a:t>
            </a:r>
            <a:r>
              <a:rPr lang="zh-CN" altLang="en-US" sz="2000" dirty="0" smtClean="0">
                <a:latin typeface="Adobe 黑体 Std R" panose="020B0400000000000000" pitchFamily="34" charset="-122"/>
                <a:ea typeface="Adobe 黑体 Std R" panose="020B0400000000000000" pitchFamily="34" charset="-122"/>
              </a:rPr>
              <a:t>     院长</a:t>
            </a:r>
            <a:r>
              <a:rPr lang="zh-CN" altLang="en-US" sz="2000" dirty="0">
                <a:latin typeface="Adobe 黑体 Std R" panose="020B0400000000000000" pitchFamily="34" charset="-122"/>
                <a:ea typeface="Adobe 黑体 Std R" panose="020B0400000000000000" pitchFamily="34" charset="-122"/>
              </a:rPr>
              <a:t>助学金、临时困难</a:t>
            </a:r>
            <a:r>
              <a:rPr lang="zh-CN" altLang="en-US" sz="2000" dirty="0" smtClean="0">
                <a:latin typeface="Adobe 黑体 Std R" panose="020B0400000000000000" pitchFamily="34" charset="-122"/>
                <a:ea typeface="Adobe 黑体 Std R" panose="020B0400000000000000" pitchFamily="34" charset="-122"/>
              </a:rPr>
              <a:t>补助      </a:t>
            </a:r>
            <a:r>
              <a:rPr lang="zh-CN" altLang="en-US" sz="1400" dirty="0" smtClean="0">
                <a:latin typeface="Adobe 黑体 Std R" panose="020B0400000000000000" pitchFamily="34" charset="-122"/>
                <a:ea typeface="Adobe 黑体 Std R" panose="020B0400000000000000" pitchFamily="34" charset="-122"/>
              </a:rPr>
              <a:t>（</a:t>
            </a:r>
            <a:r>
              <a:rPr lang="zh-CN" altLang="en-US" sz="1400" dirty="0">
                <a:latin typeface="Adobe 黑体 Std R" panose="020B0400000000000000" pitchFamily="34" charset="-122"/>
                <a:ea typeface="Adobe 黑体 Std R" panose="020B0400000000000000" pitchFamily="34" charset="-122"/>
              </a:rPr>
              <a:t>学生个人发生重大困难）</a:t>
            </a:r>
            <a:endParaRPr lang="zh-CN" altLang="en-US" sz="2000" dirty="0">
              <a:latin typeface="Adobe 黑体 Std R" panose="020B0400000000000000" pitchFamily="34" charset="-122"/>
              <a:ea typeface="Adobe 黑体 Std R" panose="020B0400000000000000"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96" y="6248627"/>
            <a:ext cx="45719" cy="311150"/>
          </a:xfrm>
          <a:prstGeom prst="rect">
            <a:avLst/>
          </a:prstGeom>
          <a:noFill/>
          <a:ln>
            <a:noFill/>
          </a:ln>
          <a:effectLst/>
        </p:spPr>
      </p:pic>
    </p:spTree>
    <p:extLst>
      <p:ext uri="{BB962C8B-B14F-4D97-AF65-F5344CB8AC3E}">
        <p14:creationId xmlns:p14="http://schemas.microsoft.com/office/powerpoint/2010/main" val="293729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313075"/>
            <a:ext cx="4465244" cy="830997"/>
          </a:xfrm>
          <a:prstGeom prst="rect">
            <a:avLst/>
          </a:prstGeom>
          <a:noFill/>
        </p:spPr>
        <p:txBody>
          <a:bodyPr wrap="square" rtlCol="0">
            <a:spAutoFit/>
          </a:bodyPr>
          <a:lstStyle/>
          <a:p>
            <a:r>
              <a:rPr lang="zh-CN" altLang="en-US" sz="4800" b="1" dirty="0" smtClean="0">
                <a:latin typeface="Adobe 黑体 Std R" panose="020B0400000000000000" pitchFamily="34" charset="-122"/>
                <a:ea typeface="Adobe 黑体 Std R" panose="020B0400000000000000" pitchFamily="34" charset="-122"/>
              </a:rPr>
              <a:t>奖</a:t>
            </a:r>
            <a:r>
              <a:rPr lang="zh-CN" altLang="en-US" sz="3200" b="1" dirty="0" smtClean="0">
                <a:latin typeface="Adobe 黑体 Std R" panose="020B0400000000000000" pitchFamily="34" charset="-122"/>
                <a:ea typeface="Adobe 黑体 Std R" panose="020B0400000000000000" pitchFamily="34" charset="-122"/>
              </a:rPr>
              <a:t>助学金</a:t>
            </a:r>
            <a:endParaRPr lang="zh-CN" altLang="en-US" sz="3200" dirty="0">
              <a:ea typeface="Adobe 黑体 Std R" panose="020B0400000000000000" pitchFamily="34" charset="-122"/>
            </a:endParaRPr>
          </a:p>
        </p:txBody>
      </p:sp>
      <p:grpSp>
        <p:nvGrpSpPr>
          <p:cNvPr id="25" name="组合 24"/>
          <p:cNvGrpSpPr/>
          <p:nvPr/>
        </p:nvGrpSpPr>
        <p:grpSpPr>
          <a:xfrm>
            <a:off x="4389121" y="1575581"/>
            <a:ext cx="3323490" cy="3385645"/>
            <a:chOff x="4389120" y="1575581"/>
            <a:chExt cx="3685735" cy="3685735"/>
          </a:xfrm>
        </p:grpSpPr>
        <p:sp>
          <p:nvSpPr>
            <p:cNvPr id="3" name="椭圆 2"/>
            <p:cNvSpPr/>
            <p:nvPr/>
          </p:nvSpPr>
          <p:spPr>
            <a:xfrm>
              <a:off x="4389120" y="1575581"/>
              <a:ext cx="3685735" cy="3685735"/>
            </a:xfrm>
            <a:prstGeom prst="ellips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666956" y="1839349"/>
              <a:ext cx="3144130" cy="3144130"/>
            </a:xfrm>
            <a:prstGeom prst="ellipse">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90721" y="2077624"/>
              <a:ext cx="2696599" cy="2696599"/>
            </a:xfrm>
            <a:prstGeom prst="ellipse">
              <a:avLst/>
            </a:prstGeom>
            <a:pattFill prst="lgGrid">
              <a:fgClr>
                <a:srgbClr val="E7E6E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3" idx="0"/>
            </p:cNvCxnSpPr>
            <p:nvPr/>
          </p:nvCxnSpPr>
          <p:spPr>
            <a:xfrm flipV="1">
              <a:off x="6231987" y="1575581"/>
              <a:ext cx="1" cy="4923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487596" y="2701000"/>
              <a:ext cx="509706" cy="2654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56381" y="1849022"/>
              <a:ext cx="322401" cy="4369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 idx="3"/>
            </p:cNvCxnSpPr>
            <p:nvPr/>
          </p:nvCxnSpPr>
          <p:spPr>
            <a:xfrm flipV="1">
              <a:off x="4928883" y="4338084"/>
              <a:ext cx="312968" cy="3834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7811086" y="4338084"/>
            <a:ext cx="675188" cy="436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486274" y="4774223"/>
            <a:ext cx="1427393"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486273" y="4356017"/>
            <a:ext cx="3604493" cy="400110"/>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a:t>
            </a:r>
            <a:r>
              <a:rPr lang="en-US" altLang="zh-CN" sz="2000" dirty="0" smtClean="0">
                <a:latin typeface="Adobe 黑体 Std R" panose="020B0400000000000000" pitchFamily="34" charset="-122"/>
                <a:ea typeface="Adobe 黑体 Std R" panose="020B0400000000000000" pitchFamily="34" charset="-122"/>
              </a:rPr>
              <a:t>1</a:t>
            </a:r>
            <a:r>
              <a:rPr lang="zh-CN" altLang="en-US" sz="2000" dirty="0" smtClean="0">
                <a:latin typeface="Adobe 黑体 Std R" panose="020B0400000000000000" pitchFamily="34" charset="-122"/>
                <a:ea typeface="Adobe 黑体 Std R" panose="020B0400000000000000" pitchFamily="34" charset="-122"/>
              </a:rPr>
              <a:t>）学年综合</a:t>
            </a:r>
            <a:r>
              <a:rPr lang="zh-CN" altLang="en-US" sz="2000" dirty="0">
                <a:latin typeface="Adobe 黑体 Std R" panose="020B0400000000000000" pitchFamily="34" charset="-122"/>
                <a:ea typeface="Adobe 黑体 Std R" panose="020B0400000000000000" pitchFamily="34" charset="-122"/>
              </a:rPr>
              <a:t>表现</a:t>
            </a:r>
            <a:r>
              <a:rPr lang="zh-CN" altLang="en-US" sz="2000" dirty="0" smtClean="0">
                <a:latin typeface="Adobe 黑体 Std R" panose="020B0400000000000000" pitchFamily="34" charset="-122"/>
                <a:ea typeface="Adobe 黑体 Std R" panose="020B0400000000000000" pitchFamily="34" charset="-122"/>
              </a:rPr>
              <a:t>奖学金</a:t>
            </a:r>
            <a:endParaRPr lang="zh-CN" altLang="en-US" sz="2000" dirty="0">
              <a:latin typeface="Adobe 黑体 Std R" panose="020B0400000000000000" pitchFamily="34" charset="-122"/>
              <a:ea typeface="Adobe 黑体 Std R" panose="020B0400000000000000" pitchFamily="34" charset="-122"/>
            </a:endParaRPr>
          </a:p>
        </p:txBody>
      </p:sp>
      <p:cxnSp>
        <p:nvCxnSpPr>
          <p:cNvPr id="34" name="直接连接符 33"/>
          <p:cNvCxnSpPr/>
          <p:nvPr/>
        </p:nvCxnSpPr>
        <p:spPr>
          <a:xfrm flipH="1">
            <a:off x="3593432" y="4154905"/>
            <a:ext cx="894164" cy="1106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413429" y="5261316"/>
            <a:ext cx="1180003"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435869" y="4811262"/>
            <a:ext cx="2953251" cy="400110"/>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a:t>
            </a:r>
            <a:r>
              <a:rPr lang="en-US" altLang="zh-CN" sz="2000" dirty="0" smtClean="0">
                <a:latin typeface="Adobe 黑体 Std R" panose="020B0400000000000000" pitchFamily="34" charset="-122"/>
                <a:ea typeface="Adobe 黑体 Std R" panose="020B0400000000000000" pitchFamily="34" charset="-122"/>
              </a:rPr>
              <a:t>2</a:t>
            </a:r>
            <a:r>
              <a:rPr lang="zh-CN" altLang="en-US" sz="2000" dirty="0" smtClean="0">
                <a:latin typeface="Adobe 黑体 Std R" panose="020B0400000000000000" pitchFamily="34" charset="-122"/>
                <a:ea typeface="Adobe 黑体 Std R" panose="020B0400000000000000" pitchFamily="34" charset="-122"/>
              </a:rPr>
              <a:t>）个性化奖学金</a:t>
            </a:r>
            <a:endParaRPr lang="zh-CN" altLang="en-US" sz="2000" dirty="0">
              <a:latin typeface="Adobe 黑体 Std R" panose="020B0400000000000000" pitchFamily="34" charset="-122"/>
              <a:ea typeface="Adobe 黑体 Std R" panose="020B0400000000000000" pitchFamily="34" charset="-122"/>
            </a:endParaRPr>
          </a:p>
        </p:txBody>
      </p:sp>
      <p:cxnSp>
        <p:nvCxnSpPr>
          <p:cNvPr id="39" name="直接连接符 38"/>
          <p:cNvCxnSpPr/>
          <p:nvPr/>
        </p:nvCxnSpPr>
        <p:spPr>
          <a:xfrm flipH="1" flipV="1">
            <a:off x="4487598" y="1965279"/>
            <a:ext cx="285153" cy="24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138985" y="1965278"/>
            <a:ext cx="134861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2364403" y="1545630"/>
            <a:ext cx="2953251" cy="400110"/>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a:t>
            </a:r>
            <a:r>
              <a:rPr lang="en-US" altLang="zh-CN" sz="2000" dirty="0" smtClean="0">
                <a:latin typeface="Adobe 黑体 Std R" panose="020B0400000000000000" pitchFamily="34" charset="-122"/>
                <a:ea typeface="Adobe 黑体 Std R" panose="020B0400000000000000" pitchFamily="34" charset="-122"/>
              </a:rPr>
              <a:t>3</a:t>
            </a:r>
            <a:r>
              <a:rPr lang="zh-CN" altLang="en-US" sz="2000" dirty="0" smtClean="0">
                <a:latin typeface="Adobe 黑体 Std R" panose="020B0400000000000000" pitchFamily="34" charset="-122"/>
                <a:ea typeface="Adobe 黑体 Std R" panose="020B0400000000000000" pitchFamily="34" charset="-122"/>
              </a:rPr>
              <a:t>）特殊类别奖学金</a:t>
            </a:r>
            <a:endParaRPr lang="zh-CN" altLang="en-US" sz="2000" dirty="0">
              <a:latin typeface="Adobe 黑体 Std R" panose="020B0400000000000000" pitchFamily="34" charset="-122"/>
              <a:ea typeface="Adobe 黑体 Std R" panose="020B0400000000000000" pitchFamily="34" charset="-122"/>
            </a:endParaRPr>
          </a:p>
        </p:txBody>
      </p:sp>
      <p:cxnSp>
        <p:nvCxnSpPr>
          <p:cNvPr id="44" name="直接连接符 43"/>
          <p:cNvCxnSpPr/>
          <p:nvPr/>
        </p:nvCxnSpPr>
        <p:spPr>
          <a:xfrm flipV="1">
            <a:off x="5710733" y="1128684"/>
            <a:ext cx="805218" cy="50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515951" y="1128684"/>
            <a:ext cx="2109434"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7321169" y="728574"/>
            <a:ext cx="2953251" cy="400110"/>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a:t>
            </a:r>
            <a:r>
              <a:rPr lang="en-US" altLang="zh-CN" sz="2000" dirty="0" smtClean="0">
                <a:latin typeface="Adobe 黑体 Std R" panose="020B0400000000000000" pitchFamily="34" charset="-122"/>
                <a:ea typeface="Adobe 黑体 Std R" panose="020B0400000000000000" pitchFamily="34" charset="-122"/>
              </a:rPr>
              <a:t>4</a:t>
            </a:r>
            <a:r>
              <a:rPr lang="zh-CN" altLang="en-US" sz="2000" dirty="0" smtClean="0">
                <a:latin typeface="Adobe 黑体 Std R" panose="020B0400000000000000" pitchFamily="34" charset="-122"/>
                <a:ea typeface="Adobe 黑体 Std R" panose="020B0400000000000000" pitchFamily="34" charset="-122"/>
              </a:rPr>
              <a:t>）海外游学奖学金</a:t>
            </a:r>
            <a:endParaRPr lang="zh-CN" altLang="en-US" sz="2000" dirty="0">
              <a:latin typeface="Adobe 黑体 Std R" panose="020B0400000000000000" pitchFamily="34" charset="-122"/>
              <a:ea typeface="Adobe 黑体 Std R" panose="020B0400000000000000" pitchFamily="34" charset="-122"/>
            </a:endParaRPr>
          </a:p>
        </p:txBody>
      </p:sp>
      <p:sp>
        <p:nvSpPr>
          <p:cNvPr id="50" name="文本框 49"/>
          <p:cNvSpPr txBox="1"/>
          <p:nvPr/>
        </p:nvSpPr>
        <p:spPr>
          <a:xfrm>
            <a:off x="709566" y="5649411"/>
            <a:ext cx="11381199" cy="701040"/>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目前，校院</a:t>
            </a:r>
            <a:r>
              <a:rPr lang="zh-CN" altLang="en-US" sz="2000" dirty="0">
                <a:latin typeface="Adobe 黑体 Std R" panose="020B0400000000000000" pitchFamily="34" charset="-122"/>
                <a:ea typeface="Adobe 黑体 Std R" panose="020B0400000000000000" pitchFamily="34" charset="-122"/>
              </a:rPr>
              <a:t>设奖学金</a:t>
            </a:r>
            <a:r>
              <a:rPr lang="zh-CN" altLang="en-US" sz="2000" dirty="0" smtClean="0">
                <a:latin typeface="Adobe 黑体 Std R" panose="020B0400000000000000" pitchFamily="34" charset="-122"/>
                <a:ea typeface="Adobe 黑体 Std R" panose="020B0400000000000000" pitchFamily="34" charset="-122"/>
              </a:rPr>
              <a:t>共计</a:t>
            </a:r>
            <a:r>
              <a:rPr lang="en-US" altLang="zh-CN" sz="4000" dirty="0" smtClean="0">
                <a:solidFill>
                  <a:srgbClr val="FF0000"/>
                </a:solidFill>
                <a:latin typeface="Adobe 黑体 Std R" panose="020B0400000000000000" pitchFamily="34" charset="-122"/>
                <a:ea typeface="Adobe 黑体 Std R" panose="020B0400000000000000" pitchFamily="34" charset="-122"/>
              </a:rPr>
              <a:t>61</a:t>
            </a:r>
            <a:r>
              <a:rPr lang="zh-CN" altLang="en-US" sz="2000" dirty="0" smtClean="0">
                <a:solidFill>
                  <a:srgbClr val="FF0000"/>
                </a:solidFill>
                <a:latin typeface="Adobe 黑体 Std R" panose="020B0400000000000000" pitchFamily="34" charset="-122"/>
                <a:ea typeface="Adobe 黑体 Std R" panose="020B0400000000000000" pitchFamily="34" charset="-122"/>
              </a:rPr>
              <a:t>项</a:t>
            </a:r>
            <a:r>
              <a:rPr lang="zh-CN" altLang="en-US" sz="2000" dirty="0">
                <a:latin typeface="Adobe 黑体 Std R" panose="020B0400000000000000" pitchFamily="34" charset="-122"/>
                <a:ea typeface="Adobe 黑体 Std R" panose="020B0400000000000000" pitchFamily="34" charset="-122"/>
              </a:rPr>
              <a:t>，每年奖学金总额</a:t>
            </a:r>
            <a:r>
              <a:rPr lang="zh-CN" altLang="en-US" sz="2000" dirty="0" smtClean="0">
                <a:latin typeface="Adobe 黑体 Std R" panose="020B0400000000000000" pitchFamily="34" charset="-122"/>
                <a:ea typeface="Adobe 黑体 Std R" panose="020B0400000000000000" pitchFamily="34" charset="-122"/>
              </a:rPr>
              <a:t>近</a:t>
            </a:r>
            <a:r>
              <a:rPr lang="en-US" altLang="zh-CN" sz="4000" dirty="0" smtClean="0">
                <a:solidFill>
                  <a:srgbClr val="FF0000"/>
                </a:solidFill>
                <a:latin typeface="Adobe 黑体 Std R" panose="020B0400000000000000" pitchFamily="34" charset="-122"/>
                <a:ea typeface="Adobe 黑体 Std R" panose="020B0400000000000000" pitchFamily="34" charset="-122"/>
              </a:rPr>
              <a:t>350</a:t>
            </a:r>
            <a:r>
              <a:rPr lang="zh-CN" altLang="en-US" sz="2000" dirty="0" smtClean="0">
                <a:solidFill>
                  <a:srgbClr val="FF0000"/>
                </a:solidFill>
                <a:latin typeface="Adobe 黑体 Std R" panose="020B0400000000000000" pitchFamily="34" charset="-122"/>
                <a:ea typeface="Adobe 黑体 Std R" panose="020B0400000000000000" pitchFamily="34" charset="-122"/>
              </a:rPr>
              <a:t>余万元</a:t>
            </a:r>
            <a:r>
              <a:rPr lang="zh-CN" altLang="en-US" sz="2000" dirty="0">
                <a:latin typeface="Adobe 黑体 Std R" panose="020B0400000000000000" pitchFamily="34" charset="-122"/>
                <a:ea typeface="Adobe 黑体 Std R" panose="020B0400000000000000" pitchFamily="34" charset="-122"/>
              </a:rPr>
              <a:t>，惠及</a:t>
            </a:r>
            <a:r>
              <a:rPr lang="zh-CN" altLang="en-US" sz="2000" dirty="0" smtClean="0">
                <a:latin typeface="Adobe 黑体 Std R" panose="020B0400000000000000" pitchFamily="34" charset="-122"/>
                <a:ea typeface="Adobe 黑体 Std R" panose="020B0400000000000000" pitchFamily="34" charset="-122"/>
              </a:rPr>
              <a:t>学生</a:t>
            </a:r>
            <a:r>
              <a:rPr lang="en-US" altLang="zh-CN" sz="4000" dirty="0" smtClean="0">
                <a:solidFill>
                  <a:srgbClr val="FF0000"/>
                </a:solidFill>
                <a:latin typeface="Adobe 黑体 Std R" panose="020B0400000000000000" pitchFamily="34" charset="-122"/>
                <a:ea typeface="Adobe 黑体 Std R" panose="020B0400000000000000" pitchFamily="34" charset="-122"/>
              </a:rPr>
              <a:t>450</a:t>
            </a:r>
            <a:r>
              <a:rPr lang="zh-CN" altLang="en-US" sz="4000" dirty="0" smtClean="0">
                <a:solidFill>
                  <a:srgbClr val="FF0000"/>
                </a:solidFill>
                <a:latin typeface="Adobe 黑体 Std R" panose="020B0400000000000000" pitchFamily="34" charset="-122"/>
                <a:ea typeface="Adobe 黑体 Std R" panose="020B0400000000000000" pitchFamily="34" charset="-122"/>
              </a:rPr>
              <a:t>余</a:t>
            </a:r>
            <a:r>
              <a:rPr lang="zh-CN" altLang="en-US" sz="2000" dirty="0" smtClean="0">
                <a:solidFill>
                  <a:srgbClr val="FF0000"/>
                </a:solidFill>
                <a:latin typeface="Adobe 黑体 Std R" panose="020B0400000000000000" pitchFamily="34" charset="-122"/>
                <a:ea typeface="Adobe 黑体 Std R" panose="020B0400000000000000" pitchFamily="34" charset="-122"/>
              </a:rPr>
              <a:t>人次</a:t>
            </a:r>
            <a:r>
              <a:rPr lang="zh-CN" altLang="en-US" sz="2000" dirty="0">
                <a:latin typeface="Adobe 黑体 Std R" panose="020B0400000000000000" pitchFamily="34" charset="-122"/>
                <a:ea typeface="Adobe 黑体 Std R" panose="020B0400000000000000" pitchFamily="34" charset="-122"/>
              </a:rPr>
              <a:t>。</a:t>
            </a:r>
          </a:p>
        </p:txBody>
      </p:sp>
      <p:sp>
        <p:nvSpPr>
          <p:cNvPr id="52" name="文本框 51"/>
          <p:cNvSpPr txBox="1"/>
          <p:nvPr/>
        </p:nvSpPr>
        <p:spPr>
          <a:xfrm>
            <a:off x="8458074" y="4823507"/>
            <a:ext cx="3632692" cy="615553"/>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国家奖学金</a:t>
            </a:r>
            <a:r>
              <a:rPr lang="zh-CN" altLang="en-US" sz="1400" dirty="0" smtClean="0">
                <a:latin typeface="Adobe 黑体 Std R" panose="020B0400000000000000" pitchFamily="34" charset="-122"/>
                <a:ea typeface="Adobe 黑体 Std R" panose="020B0400000000000000" pitchFamily="34" charset="-122"/>
              </a:rPr>
              <a:t>、廖凯原奖学金、韩亚金融奖学金、戴德梁行奖学金</a:t>
            </a:r>
            <a:r>
              <a:rPr lang="en-US" altLang="zh-CN" sz="1400" dirty="0" smtClean="0">
                <a:latin typeface="Adobe 黑体 Std R" panose="020B0400000000000000" pitchFamily="34" charset="-122"/>
                <a:ea typeface="Adobe 黑体 Std R" panose="020B0400000000000000" pitchFamily="34" charset="-122"/>
              </a:rPr>
              <a:t>……</a:t>
            </a:r>
            <a:endParaRPr lang="zh-CN" altLang="en-US" sz="1400" dirty="0">
              <a:latin typeface="Adobe 黑体 Std R" panose="020B0400000000000000" pitchFamily="34" charset="-122"/>
              <a:ea typeface="Adobe 黑体 Std R" panose="020B0400000000000000" pitchFamily="34" charset="-122"/>
            </a:endParaRPr>
          </a:p>
        </p:txBody>
      </p:sp>
      <p:sp>
        <p:nvSpPr>
          <p:cNvPr id="53" name="文本框 52"/>
          <p:cNvSpPr txBox="1"/>
          <p:nvPr/>
        </p:nvSpPr>
        <p:spPr>
          <a:xfrm>
            <a:off x="7342371" y="1142107"/>
            <a:ext cx="3632692" cy="523220"/>
          </a:xfrm>
          <a:prstGeom prst="rect">
            <a:avLst/>
          </a:prstGeom>
          <a:noFill/>
        </p:spPr>
        <p:txBody>
          <a:bodyPr wrap="square" rtlCol="0">
            <a:spAutoFit/>
          </a:bodyPr>
          <a:lstStyle/>
          <a:p>
            <a:r>
              <a:rPr lang="zh-CN" altLang="en-US" sz="1400" dirty="0">
                <a:latin typeface="Adobe 黑体 Std R" panose="020B0400000000000000" pitchFamily="34" charset="-122"/>
                <a:ea typeface="Adobe 黑体 Std R" panose="020B0400000000000000" pitchFamily="34" charset="-122"/>
              </a:rPr>
              <a:t>方</a:t>
            </a:r>
            <a:r>
              <a:rPr lang="zh-CN" altLang="en-US" sz="1400" dirty="0" smtClean="0">
                <a:latin typeface="Adobe 黑体 Std R" panose="020B0400000000000000" pitchFamily="34" charset="-122"/>
                <a:ea typeface="Adobe 黑体 Std R" panose="020B0400000000000000" pitchFamily="34" charset="-122"/>
              </a:rPr>
              <a:t>达海外游学奖学金、杜克大学暑期项目奖学金</a:t>
            </a:r>
            <a:r>
              <a:rPr lang="en-US" altLang="zh-CN" sz="1400" dirty="0" smtClean="0">
                <a:latin typeface="Adobe 黑体 Std R" panose="020B0400000000000000" pitchFamily="34" charset="-122"/>
                <a:ea typeface="Adobe 黑体 Std R" panose="020B0400000000000000" pitchFamily="34" charset="-122"/>
              </a:rPr>
              <a:t>……</a:t>
            </a:r>
            <a:endParaRPr lang="zh-CN" altLang="en-US" sz="1400" dirty="0">
              <a:latin typeface="Adobe 黑体 Std R" panose="020B0400000000000000" pitchFamily="34" charset="-122"/>
              <a:ea typeface="Adobe 黑体 Std R" panose="020B0400000000000000" pitchFamily="34" charset="-122"/>
            </a:endParaRPr>
          </a:p>
        </p:txBody>
      </p:sp>
      <p:sp>
        <p:nvSpPr>
          <p:cNvPr id="54" name="文本框 53"/>
          <p:cNvSpPr txBox="1"/>
          <p:nvPr/>
        </p:nvSpPr>
        <p:spPr>
          <a:xfrm>
            <a:off x="548539" y="5346727"/>
            <a:ext cx="2753778" cy="523220"/>
          </a:xfrm>
          <a:prstGeom prst="rect">
            <a:avLst/>
          </a:prstGeom>
          <a:noFill/>
        </p:spPr>
        <p:txBody>
          <a:bodyPr wrap="square" rtlCol="0">
            <a:spAutoFit/>
          </a:bodyPr>
          <a:lstStyle/>
          <a:p>
            <a:r>
              <a:rPr lang="zh-CN" altLang="en-US" sz="1400" dirty="0" smtClean="0">
                <a:latin typeface="Adobe 黑体 Std R" panose="020B0400000000000000" pitchFamily="34" charset="-122"/>
                <a:ea typeface="Adobe 黑体 Std R" panose="020B0400000000000000" pitchFamily="34" charset="-122"/>
              </a:rPr>
              <a:t>汉坤青年法律奖学金、欧华奖学金、奋迅奖学金</a:t>
            </a:r>
            <a:r>
              <a:rPr lang="en-US" altLang="zh-CN" sz="1400" dirty="0" smtClean="0">
                <a:latin typeface="Adobe 黑体 Std R" panose="020B0400000000000000" pitchFamily="34" charset="-122"/>
                <a:ea typeface="Adobe 黑体 Std R" panose="020B0400000000000000" pitchFamily="34" charset="-122"/>
              </a:rPr>
              <a:t>……</a:t>
            </a:r>
            <a:endParaRPr lang="zh-CN" altLang="en-US" sz="1400" dirty="0">
              <a:latin typeface="Adobe 黑体 Std R" panose="020B0400000000000000" pitchFamily="34" charset="-122"/>
              <a:ea typeface="Adobe 黑体 Std R" panose="020B0400000000000000" pitchFamily="34" charset="-122"/>
            </a:endParaRPr>
          </a:p>
        </p:txBody>
      </p:sp>
      <p:sp>
        <p:nvSpPr>
          <p:cNvPr id="55" name="文本框 54"/>
          <p:cNvSpPr txBox="1"/>
          <p:nvPr/>
        </p:nvSpPr>
        <p:spPr>
          <a:xfrm>
            <a:off x="621102" y="2022377"/>
            <a:ext cx="3807511" cy="523220"/>
          </a:xfrm>
          <a:prstGeom prst="rect">
            <a:avLst/>
          </a:prstGeom>
          <a:noFill/>
        </p:spPr>
        <p:txBody>
          <a:bodyPr wrap="square" rtlCol="0">
            <a:spAutoFit/>
          </a:bodyPr>
          <a:lstStyle/>
          <a:p>
            <a:r>
              <a:rPr lang="zh-CN" altLang="en-US" sz="1400" dirty="0" smtClean="0">
                <a:latin typeface="Adobe 黑体 Std R" panose="020B0400000000000000" pitchFamily="34" charset="-122"/>
                <a:ea typeface="Adobe 黑体 Std R" panose="020B0400000000000000" pitchFamily="34" charset="-122"/>
              </a:rPr>
              <a:t>“中韩学术交流”竞争法专项奖学金、众达国际法律奖学金</a:t>
            </a:r>
            <a:r>
              <a:rPr lang="en-US" altLang="zh-CN" sz="1400" dirty="0" smtClean="0">
                <a:latin typeface="Adobe 黑体 Std R" panose="020B0400000000000000" pitchFamily="34" charset="-122"/>
                <a:ea typeface="Adobe 黑体 Std R" panose="020B0400000000000000" pitchFamily="34" charset="-122"/>
              </a:rPr>
              <a:t>……</a:t>
            </a:r>
            <a:endParaRPr lang="zh-CN" altLang="en-US" sz="14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33802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奖助学金</a:t>
            </a:r>
            <a:endParaRPr lang="zh-CN" altLang="en-US" sz="3200" dirty="0">
              <a:ea typeface="Adobe 黑体 Std R" panose="020B0400000000000000" pitchFamily="34" charset="-122"/>
            </a:endParaRPr>
          </a:p>
        </p:txBody>
      </p:sp>
      <p:sp>
        <p:nvSpPr>
          <p:cNvPr id="6" name="椭圆形标注 5"/>
          <p:cNvSpPr/>
          <p:nvPr/>
        </p:nvSpPr>
        <p:spPr>
          <a:xfrm rot="16451868">
            <a:off x="1931002" y="1556083"/>
            <a:ext cx="2181726" cy="2117558"/>
          </a:xfrm>
          <a:prstGeom prst="wedgeEllipseCallout">
            <a:avLst>
              <a:gd name="adj1" fmla="val -21620"/>
              <a:gd name="adj2" fmla="val 61800"/>
            </a:avLst>
          </a:prstGeom>
          <a:noFill/>
          <a:ln w="57150">
            <a:solidFill>
              <a:srgbClr val="2E75B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388202" y="2260919"/>
            <a:ext cx="1267326" cy="707886"/>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奖学金有多少钱？</a:t>
            </a:r>
            <a:endParaRPr lang="zh-CN" altLang="en-US" sz="2000" dirty="0">
              <a:latin typeface="Adobe 黑体 Std R" panose="020B0400000000000000" pitchFamily="34" charset="-122"/>
              <a:ea typeface="Adobe 黑体 Std R" panose="020B0400000000000000" pitchFamily="34" charset="-122"/>
            </a:endParaRPr>
          </a:p>
        </p:txBody>
      </p:sp>
      <p:sp>
        <p:nvSpPr>
          <p:cNvPr id="8" name="椭圆形标注 7"/>
          <p:cNvSpPr/>
          <p:nvPr/>
        </p:nvSpPr>
        <p:spPr>
          <a:xfrm rot="16451868">
            <a:off x="4752101" y="1521288"/>
            <a:ext cx="1470012" cy="1426777"/>
          </a:xfrm>
          <a:prstGeom prst="wedgeEllipseCallout">
            <a:avLst>
              <a:gd name="adj1" fmla="val -43154"/>
              <a:gd name="adj2" fmla="val 48332"/>
            </a:avLst>
          </a:prstGeom>
          <a:noFill/>
          <a:ln w="57150">
            <a:solidFill>
              <a:srgbClr val="FF546B"/>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892841" y="1906976"/>
            <a:ext cx="1443789" cy="707886"/>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申请通知在哪儿？</a:t>
            </a:r>
            <a:endParaRPr lang="zh-CN" altLang="en-US" sz="2000" dirty="0">
              <a:latin typeface="Adobe 黑体 Std R" panose="020B0400000000000000" pitchFamily="34" charset="-122"/>
              <a:ea typeface="Adobe 黑体 Std R" panose="020B0400000000000000" pitchFamily="34" charset="-122"/>
            </a:endParaRPr>
          </a:p>
        </p:txBody>
      </p:sp>
      <p:sp>
        <p:nvSpPr>
          <p:cNvPr id="10" name="椭圆形标注 9"/>
          <p:cNvSpPr/>
          <p:nvPr/>
        </p:nvSpPr>
        <p:spPr>
          <a:xfrm rot="16451868">
            <a:off x="4204044" y="3498224"/>
            <a:ext cx="1470012" cy="1426777"/>
          </a:xfrm>
          <a:prstGeom prst="wedgeEllipseCallout">
            <a:avLst>
              <a:gd name="adj1" fmla="val 25842"/>
              <a:gd name="adj2" fmla="val 64535"/>
            </a:avLst>
          </a:prstGeom>
          <a:noFill/>
          <a:ln w="57150">
            <a:solidFill>
              <a:srgbClr val="FFA5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403556" y="3857670"/>
            <a:ext cx="1443789" cy="707886"/>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申请条件是什么？</a:t>
            </a:r>
            <a:endParaRPr lang="zh-CN" altLang="en-US" sz="2000" dirty="0">
              <a:latin typeface="Adobe 黑体 Std R" panose="020B0400000000000000" pitchFamily="34" charset="-122"/>
              <a:ea typeface="Adobe 黑体 Std R" panose="020B0400000000000000" pitchFamily="34" charset="-122"/>
            </a:endParaRPr>
          </a:p>
        </p:txBody>
      </p:sp>
      <p:sp>
        <p:nvSpPr>
          <p:cNvPr id="12" name="椭圆形标注 11"/>
          <p:cNvSpPr/>
          <p:nvPr/>
        </p:nvSpPr>
        <p:spPr>
          <a:xfrm rot="7356598">
            <a:off x="7009117" y="1852955"/>
            <a:ext cx="3457281" cy="3355597"/>
          </a:xfrm>
          <a:prstGeom prst="wedgeEllipseCallout">
            <a:avLst>
              <a:gd name="adj1" fmla="val 37953"/>
              <a:gd name="adj2" fmla="val 62089"/>
            </a:avLst>
          </a:prstGeom>
          <a:noFill/>
          <a:ln w="57150">
            <a:solidFill>
              <a:srgbClr val="70AD47"/>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13" name="椭圆形标注 12"/>
          <p:cNvSpPr/>
          <p:nvPr/>
        </p:nvSpPr>
        <p:spPr>
          <a:xfrm rot="16451868">
            <a:off x="10488124" y="4392441"/>
            <a:ext cx="1470012" cy="1426777"/>
          </a:xfrm>
          <a:prstGeom prst="wedgeEllipseCallout">
            <a:avLst>
              <a:gd name="adj1" fmla="val 39701"/>
              <a:gd name="adj2" fmla="val -48124"/>
            </a:avLst>
          </a:prstGeom>
          <a:noFill/>
          <a:ln w="57150">
            <a:solidFill>
              <a:srgbClr val="FFA5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10660370" y="4751886"/>
            <a:ext cx="1443789" cy="707886"/>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申请截至时间？</a:t>
            </a:r>
            <a:endParaRPr lang="zh-CN" altLang="en-US" sz="2000" dirty="0">
              <a:latin typeface="Adobe 黑体 Std R" panose="020B0400000000000000" pitchFamily="34" charset="-122"/>
              <a:ea typeface="Adobe 黑体 Std R" panose="020B0400000000000000" pitchFamily="34" charset="-122"/>
            </a:endParaRPr>
          </a:p>
        </p:txBody>
      </p:sp>
      <p:sp>
        <p:nvSpPr>
          <p:cNvPr id="15" name="文本框 14"/>
          <p:cNvSpPr txBox="1"/>
          <p:nvPr/>
        </p:nvSpPr>
        <p:spPr>
          <a:xfrm>
            <a:off x="7099022" y="3134394"/>
            <a:ext cx="3550859" cy="1077218"/>
          </a:xfrm>
          <a:prstGeom prst="rect">
            <a:avLst/>
          </a:prstGeom>
          <a:noFill/>
        </p:spPr>
        <p:txBody>
          <a:bodyPr wrap="square" rtlCol="0">
            <a:spAutoFit/>
          </a:bodyPr>
          <a:lstStyle/>
          <a:p>
            <a:r>
              <a:rPr lang="zh-CN" altLang="en-US" sz="3200" dirty="0" smtClean="0">
                <a:latin typeface="Adobe 黑体 Std R" panose="020B0400000000000000" pitchFamily="34" charset="-122"/>
                <a:ea typeface="Adobe 黑体 Std R" panose="020B0400000000000000" pitchFamily="34" charset="-122"/>
                <a:hlinkClick r:id="rId2"/>
              </a:rPr>
              <a:t>法学院</a:t>
            </a:r>
            <a:r>
              <a:rPr lang="en-US" altLang="zh-CN" sz="3200" dirty="0">
                <a:latin typeface="Adobe 黑体 Std R" panose="020B0400000000000000" pitchFamily="34" charset="-122"/>
                <a:ea typeface="Adobe 黑体 Std R" panose="020B0400000000000000" pitchFamily="34" charset="-122"/>
                <a:hlinkClick r:id="rId2"/>
              </a:rPr>
              <a:t>-</a:t>
            </a:r>
            <a:r>
              <a:rPr lang="zh-CN" altLang="en-US" sz="3200" dirty="0" smtClean="0">
                <a:latin typeface="Adobe 黑体 Std R" panose="020B0400000000000000" pitchFamily="34" charset="-122"/>
                <a:ea typeface="Adobe 黑体 Std R" panose="020B0400000000000000" pitchFamily="34" charset="-122"/>
                <a:hlinkClick r:id="rId2"/>
              </a:rPr>
              <a:t>学生事务</a:t>
            </a:r>
            <a:r>
              <a:rPr lang="en-US" altLang="zh-CN" sz="3200" dirty="0" smtClean="0">
                <a:latin typeface="Adobe 黑体 Std R" panose="020B0400000000000000" pitchFamily="34" charset="-122"/>
                <a:ea typeface="Adobe 黑体 Std R" panose="020B0400000000000000" pitchFamily="34" charset="-122"/>
                <a:hlinkClick r:id="rId2"/>
              </a:rPr>
              <a:t>-</a:t>
            </a:r>
            <a:r>
              <a:rPr lang="zh-CN" altLang="en-US" sz="3200" dirty="0" smtClean="0">
                <a:latin typeface="Adobe 黑体 Std R" panose="020B0400000000000000" pitchFamily="34" charset="-122"/>
                <a:ea typeface="Adobe 黑体 Std R" panose="020B0400000000000000" pitchFamily="34" charset="-122"/>
                <a:hlinkClick r:id="rId2"/>
              </a:rPr>
              <a:t>奖学助学</a:t>
            </a:r>
            <a:endParaRPr lang="zh-CN" altLang="en-US" sz="32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041042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0061"/>
          </a:xfrm>
          <a:prstGeom prst="rect">
            <a:avLst/>
          </a:prstGeom>
          <a:noFill/>
          <a:ln>
            <a:noFill/>
          </a:ln>
          <a:effectLst/>
        </p:spPr>
      </p:pic>
    </p:spTree>
    <p:extLst>
      <p:ext uri="{BB962C8B-B14F-4D97-AF65-F5344CB8AC3E}">
        <p14:creationId xmlns:p14="http://schemas.microsoft.com/office/powerpoint/2010/main" val="98100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1525" t="15240" r="9725" b="13576"/>
          <a:stretch>
            <a:fillRect/>
          </a:stretch>
        </p:blipFill>
        <p:spPr bwMode="auto">
          <a:xfrm>
            <a:off x="1418181" y="0"/>
            <a:ext cx="9483574" cy="6858000"/>
          </a:xfrm>
          <a:prstGeom prst="rect">
            <a:avLst/>
          </a:prstGeom>
          <a:noFill/>
          <a:ln>
            <a:noFill/>
          </a:ln>
          <a:effectLst/>
        </p:spPr>
      </p:pic>
    </p:spTree>
    <p:extLst>
      <p:ext uri="{BB962C8B-B14F-4D97-AF65-F5344CB8AC3E}">
        <p14:creationId xmlns:p14="http://schemas.microsoft.com/office/powerpoint/2010/main" val="61605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7745" y="583565"/>
            <a:ext cx="2395855" cy="707886"/>
          </a:xfrm>
          <a:prstGeom prst="rect">
            <a:avLst/>
          </a:prstGeom>
          <a:noFill/>
        </p:spPr>
        <p:txBody>
          <a:bodyPr wrap="square" rtlCol="0" anchor="t">
            <a:spAutoFit/>
          </a:bodyPr>
          <a:lstStyle/>
          <a:p>
            <a:r>
              <a:rPr lang="zh-CN" altLang="en-US" sz="2000" b="1" dirty="0">
                <a:latin typeface="Adobe 黑体 Std R" panose="020B0400000000000000" pitchFamily="34" charset="-122"/>
                <a:ea typeface="Adobe 黑体 Std R" panose="020B0400000000000000" pitchFamily="34" charset="-122"/>
              </a:rPr>
              <a:t>综合素质测评</a:t>
            </a:r>
          </a:p>
          <a:p>
            <a:endParaRPr lang="zh-CN" altLang="en-US" sz="2000" dirty="0">
              <a:latin typeface="Adobe 黑体 Std R" panose="020B0400000000000000" pitchFamily="34" charset="-122"/>
              <a:ea typeface="Adobe 黑体 Std R" panose="020B0400000000000000" pitchFamily="34" charset="-122"/>
            </a:endParaRPr>
          </a:p>
        </p:txBody>
      </p:sp>
      <p:sp>
        <p:nvSpPr>
          <p:cNvPr id="3" name="文本框 2"/>
          <p:cNvSpPr txBox="1"/>
          <p:nvPr/>
        </p:nvSpPr>
        <p:spPr>
          <a:xfrm>
            <a:off x="1096645" y="1356360"/>
            <a:ext cx="8795385" cy="4955203"/>
          </a:xfrm>
          <a:prstGeom prst="rect">
            <a:avLst/>
          </a:prstGeom>
          <a:noFill/>
        </p:spPr>
        <p:txBody>
          <a:bodyPr wrap="square" rtlCol="0">
            <a:spAutoFit/>
          </a:bodyPr>
          <a:lstStyle/>
          <a:p>
            <a:pPr marL="285750" indent="-285750">
              <a:buFont typeface="Wingdings" charset="0"/>
              <a:buChar char="l"/>
            </a:pPr>
            <a:r>
              <a:rPr lang="en-US" altLang="zh-CN" sz="2000" dirty="0">
                <a:latin typeface="Adobe 黑体 Std R" panose="020B0400000000000000" pitchFamily="34" charset="-122"/>
                <a:ea typeface="Adobe 黑体 Std R" panose="020B0400000000000000" pitchFamily="34" charset="-122"/>
              </a:rPr>
              <a:t> </a:t>
            </a:r>
            <a:r>
              <a:rPr lang="zh-CN" altLang="en-US" sz="2000" dirty="0">
                <a:latin typeface="Adobe 黑体 Std R" panose="020B0400000000000000" pitchFamily="34" charset="-122"/>
                <a:ea typeface="Adobe 黑体 Std R" panose="020B0400000000000000" pitchFamily="34" charset="-122"/>
              </a:rPr>
              <a:t>综合素质测评的目的</a:t>
            </a:r>
            <a:r>
              <a:rPr lang="en-US" altLang="zh-CN" sz="2000" dirty="0" err="1">
                <a:latin typeface="Adobe 黑体 Std R" panose="020B0400000000000000" pitchFamily="34" charset="-122"/>
                <a:ea typeface="Adobe 黑体 Std R" panose="020B0400000000000000" pitchFamily="34" charset="-122"/>
              </a:rPr>
              <a:t>实现学院对学生的思想教育、行为管理以及学生的自我教育、自我管理，促使学生梳理和总结自己的成长历程，实现全面发展、健康成才</a:t>
            </a:r>
            <a:r>
              <a:rPr lang="zh-CN" altLang="en-US" sz="2000" dirty="0">
                <a:latin typeface="Adobe 黑体 Std R" panose="020B0400000000000000" pitchFamily="34" charset="-122"/>
                <a:ea typeface="Adobe 黑体 Std R" panose="020B0400000000000000" pitchFamily="34" charset="-122"/>
              </a:rPr>
              <a:t>。</a:t>
            </a:r>
          </a:p>
          <a:p>
            <a:pPr marL="285750" indent="-285750">
              <a:buFont typeface="Wingdings" charset="0"/>
              <a:buChar char="l"/>
            </a:pPr>
            <a:endParaRPr lang="zh-CN" altLang="en-US" sz="2000" dirty="0">
              <a:latin typeface="Adobe 黑体 Std R" panose="020B0400000000000000" pitchFamily="34" charset="-122"/>
              <a:ea typeface="Adobe 黑体 Std R" panose="020B0400000000000000" pitchFamily="34" charset="-122"/>
            </a:endParaRPr>
          </a:p>
          <a:p>
            <a:pPr marL="285750" indent="-285750">
              <a:buFont typeface="Wingdings" charset="0"/>
              <a:buChar char="l"/>
            </a:pPr>
            <a:r>
              <a:rPr lang="zh-CN" altLang="en-US" sz="2000" dirty="0">
                <a:latin typeface="Adobe 黑体 Std R" panose="020B0400000000000000" pitchFamily="34" charset="-122"/>
                <a:ea typeface="Adobe 黑体 Std R" panose="020B0400000000000000" pitchFamily="34" charset="-122"/>
              </a:rPr>
              <a:t>每一学年综合素质测评的结果是学院</a:t>
            </a:r>
            <a:r>
              <a:rPr lang="zh-CN" altLang="en-US" sz="2400" b="1" dirty="0">
                <a:latin typeface="Adobe 黑体 Std R" panose="020B0400000000000000" pitchFamily="34" charset="-122"/>
                <a:ea typeface="Adobe 黑体 Std R" panose="020B0400000000000000" pitchFamily="34" charset="-122"/>
              </a:rPr>
              <a:t>评奖评优的主要依据</a:t>
            </a:r>
            <a:r>
              <a:rPr lang="zh-CN" altLang="en-US" sz="2000" dirty="0">
                <a:latin typeface="Adobe 黑体 Std R" panose="020B0400000000000000" pitchFamily="34" charset="-122"/>
                <a:ea typeface="Adobe 黑体 Std R" panose="020B0400000000000000" pitchFamily="34" charset="-122"/>
              </a:rPr>
              <a:t>。</a:t>
            </a:r>
          </a:p>
          <a:p>
            <a:pPr marL="285750" indent="-285750">
              <a:buFont typeface="Wingdings" charset="0"/>
              <a:buChar char="l"/>
            </a:pPr>
            <a:endParaRPr lang="en-US" altLang="zh-CN" sz="2000" dirty="0">
              <a:latin typeface="Adobe 黑体 Std R" panose="020B0400000000000000" pitchFamily="34" charset="-122"/>
              <a:ea typeface="Adobe 黑体 Std R" panose="020B0400000000000000" pitchFamily="34" charset="-122"/>
            </a:endParaRPr>
          </a:p>
          <a:p>
            <a:pPr marL="285750" indent="-285750">
              <a:buFont typeface="Wingdings" charset="0"/>
              <a:buChar char="l"/>
            </a:pPr>
            <a:r>
              <a:rPr lang="en-US" altLang="zh-CN" sz="2000" dirty="0">
                <a:latin typeface="Adobe 黑体 Std R" panose="020B0400000000000000" pitchFamily="34" charset="-122"/>
                <a:ea typeface="Adobe 黑体 Std R" panose="020B0400000000000000" pitchFamily="34" charset="-122"/>
              </a:rPr>
              <a:t> </a:t>
            </a:r>
            <a:r>
              <a:rPr lang="zh-CN" altLang="en-US" sz="2000" dirty="0">
                <a:latin typeface="Adobe 黑体 Std R" panose="020B0400000000000000" pitchFamily="34" charset="-122"/>
                <a:ea typeface="Adobe 黑体 Std R" panose="020B0400000000000000" pitchFamily="34" charset="-122"/>
              </a:rPr>
              <a:t>学生素质综合测评内容包括学习成绩、基本素质和创新能力三部分，</a:t>
            </a:r>
            <a:r>
              <a:rPr lang="zh-CN" altLang="en-US" sz="2000" dirty="0">
                <a:latin typeface="Adobe 黑体 Std R" panose="020B0400000000000000" pitchFamily="34" charset="-122"/>
                <a:ea typeface="Adobe 黑体 Std R" panose="020B0400000000000000" pitchFamily="34" charset="-122"/>
                <a:sym typeface="+mn-ea"/>
              </a:rPr>
              <a:t>测评的最终结果为学习成绩总评、基本素质总评、创新成果总评三项之和。</a:t>
            </a:r>
          </a:p>
          <a:p>
            <a:pPr marL="285750" indent="-285750">
              <a:buFont typeface="Wingdings" charset="0"/>
              <a:buChar char="l"/>
            </a:pPr>
            <a:endParaRPr lang="zh-CN" altLang="en-US" sz="2000" dirty="0">
              <a:latin typeface="Adobe 黑体 Std R" panose="020B0400000000000000" pitchFamily="34" charset="-122"/>
              <a:ea typeface="Adobe 黑体 Std R" panose="020B0400000000000000" pitchFamily="34" charset="-122"/>
              <a:sym typeface="+mn-ea"/>
            </a:endParaRPr>
          </a:p>
          <a:p>
            <a:pPr marL="285750" indent="-285750">
              <a:buFont typeface="Wingdings" charset="0"/>
              <a:buChar char="Ø"/>
            </a:pPr>
            <a:r>
              <a:rPr lang="zh-CN" altLang="en-US" sz="2400" b="1" dirty="0">
                <a:latin typeface="Adobe 黑体 Std R" panose="020B0400000000000000" pitchFamily="34" charset="-122"/>
                <a:ea typeface="Adobe 黑体 Std R" panose="020B0400000000000000" pitchFamily="34" charset="-122"/>
              </a:rPr>
              <a:t>学习成绩</a:t>
            </a:r>
            <a:r>
              <a:rPr lang="zh-CN" altLang="en-US" sz="2000" dirty="0">
                <a:latin typeface="Adobe 黑体 Std R" panose="020B0400000000000000" pitchFamily="34" charset="-122"/>
                <a:ea typeface="Adobe 黑体 Std R" panose="020B0400000000000000" pitchFamily="34" charset="-122"/>
              </a:rPr>
              <a:t>，本科生及硕士研究生学习成绩为课程成绩，博士生学习成绩在创新能力中以学术成果加分的形式体现；（</a:t>
            </a:r>
            <a:r>
              <a:rPr lang="en-US" altLang="zh-CN" sz="2000" dirty="0">
                <a:latin typeface="Adobe 黑体 Std R" panose="020B0400000000000000" pitchFamily="34" charset="-122"/>
                <a:ea typeface="Adobe 黑体 Std R" panose="020B0400000000000000" pitchFamily="34" charset="-122"/>
              </a:rPr>
              <a:t>60%</a:t>
            </a:r>
            <a:r>
              <a:rPr lang="zh-CN" altLang="en-US" sz="2000" dirty="0">
                <a:latin typeface="Adobe 黑体 Std R" panose="020B0400000000000000" pitchFamily="34" charset="-122"/>
                <a:ea typeface="Adobe 黑体 Std R" panose="020B0400000000000000" pitchFamily="34" charset="-122"/>
              </a:rPr>
              <a:t>）</a:t>
            </a:r>
          </a:p>
          <a:p>
            <a:pPr marL="285750" indent="-285750">
              <a:buFont typeface="Wingdings" charset="0"/>
              <a:buChar char="Ø"/>
            </a:pPr>
            <a:r>
              <a:rPr lang="zh-CN" altLang="en-US" sz="2400" b="1" dirty="0">
                <a:latin typeface="Adobe 黑体 Std R" panose="020B0400000000000000" pitchFamily="34" charset="-122"/>
                <a:ea typeface="Adobe 黑体 Std R" panose="020B0400000000000000" pitchFamily="34" charset="-122"/>
              </a:rPr>
              <a:t>基本素质</a:t>
            </a:r>
            <a:r>
              <a:rPr lang="zh-CN" altLang="en-US" sz="2000" dirty="0">
                <a:latin typeface="Adobe 黑体 Std R" panose="020B0400000000000000" pitchFamily="34" charset="-122"/>
                <a:ea typeface="Adobe 黑体 Std R" panose="020B0400000000000000" pitchFamily="34" charset="-122"/>
              </a:rPr>
              <a:t>，包括思想修养、学习态度、身心健康、文明行为和实践活动五个方面；（</a:t>
            </a:r>
            <a:r>
              <a:rPr lang="en-US" altLang="zh-CN" sz="2000" dirty="0">
                <a:latin typeface="Adobe 黑体 Std R" panose="020B0400000000000000" pitchFamily="34" charset="-122"/>
                <a:ea typeface="Adobe 黑体 Std R" panose="020B0400000000000000" pitchFamily="34" charset="-122"/>
              </a:rPr>
              <a:t>10%</a:t>
            </a:r>
            <a:r>
              <a:rPr lang="zh-CN" altLang="en-US" sz="2000" dirty="0">
                <a:latin typeface="Adobe 黑体 Std R" panose="020B0400000000000000" pitchFamily="34" charset="-122"/>
                <a:ea typeface="Adobe 黑体 Std R" panose="020B0400000000000000" pitchFamily="34" charset="-122"/>
              </a:rPr>
              <a:t>）</a:t>
            </a:r>
          </a:p>
          <a:p>
            <a:pPr marL="285750" indent="-285750">
              <a:buFont typeface="Wingdings" charset="0"/>
              <a:buChar char="Ø"/>
            </a:pPr>
            <a:r>
              <a:rPr lang="zh-CN" altLang="en-US" sz="2400" b="1" dirty="0">
                <a:latin typeface="Adobe 黑体 Std R" panose="020B0400000000000000" pitchFamily="34" charset="-122"/>
                <a:ea typeface="Adobe 黑体 Std R" panose="020B0400000000000000" pitchFamily="34" charset="-122"/>
              </a:rPr>
              <a:t>创新能力</a:t>
            </a:r>
            <a:r>
              <a:rPr lang="zh-CN" altLang="en-US" sz="2000" dirty="0">
                <a:latin typeface="Adobe 黑体 Std R" panose="020B0400000000000000" pitchFamily="34" charset="-122"/>
                <a:ea typeface="Adobe 黑体 Std R" panose="020B0400000000000000" pitchFamily="34" charset="-122"/>
              </a:rPr>
              <a:t>，包括学术科研、社会工作、文体活动等方面。（</a:t>
            </a:r>
            <a:r>
              <a:rPr lang="en-US" altLang="zh-CN" sz="2000" dirty="0">
                <a:latin typeface="Adobe 黑体 Std R" panose="020B0400000000000000" pitchFamily="34" charset="-122"/>
                <a:ea typeface="Adobe 黑体 Std R" panose="020B0400000000000000" pitchFamily="34" charset="-122"/>
              </a:rPr>
              <a:t>30%</a:t>
            </a:r>
            <a:r>
              <a:rPr lang="zh-CN" altLang="en-US" sz="2000" dirty="0">
                <a:latin typeface="Adobe 黑体 Std R" panose="020B0400000000000000" pitchFamily="34" charset="-122"/>
                <a:ea typeface="Adobe 黑体 Std R" panose="020B0400000000000000" pitchFamily="34" charset="-122"/>
              </a:rPr>
              <a:t>）</a:t>
            </a:r>
          </a:p>
          <a:p>
            <a:r>
              <a:rPr lang="zh-CN" altLang="en-US" sz="2000" dirty="0">
                <a:latin typeface="Adobe 黑体 Std R" panose="020B0400000000000000" pitchFamily="34" charset="-122"/>
                <a:ea typeface="Adobe 黑体 Std R" panose="020B0400000000000000" pitchFamily="34" charset="-122"/>
              </a:rPr>
              <a:t>　　</a:t>
            </a:r>
          </a:p>
        </p:txBody>
      </p:sp>
    </p:spTree>
    <p:extLst>
      <p:ext uri="{BB962C8B-B14F-4D97-AF65-F5344CB8AC3E}">
        <p14:creationId xmlns:p14="http://schemas.microsoft.com/office/powerpoint/2010/main" val="109836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国际交流</a:t>
            </a:r>
            <a:endParaRPr lang="zh-CN" altLang="en-US" sz="3200" dirty="0">
              <a:ea typeface="Adobe 黑体 Std R" panose="020B0400000000000000" pitchFamily="34" charset="-122"/>
            </a:endParaRPr>
          </a:p>
        </p:txBody>
      </p:sp>
      <p:grpSp>
        <p:nvGrpSpPr>
          <p:cNvPr id="9" name="组合 8"/>
          <p:cNvGrpSpPr/>
          <p:nvPr/>
        </p:nvGrpSpPr>
        <p:grpSpPr>
          <a:xfrm>
            <a:off x="1204615" y="1363577"/>
            <a:ext cx="3268231" cy="5129169"/>
            <a:chOff x="1140446" y="1604210"/>
            <a:chExt cx="3329562" cy="522542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46" y="4868996"/>
              <a:ext cx="1902971" cy="196063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43" y="1604211"/>
              <a:ext cx="1426591" cy="142659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417" y="1604210"/>
              <a:ext cx="1426591" cy="142659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043" y="3326911"/>
              <a:ext cx="1583390" cy="154208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014" y="3351329"/>
              <a:ext cx="1303994" cy="1517667"/>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6014" y="5268915"/>
              <a:ext cx="1303994" cy="1308823"/>
            </a:xfrm>
            <a:prstGeom prst="rect">
              <a:avLst/>
            </a:prstGeom>
          </p:spPr>
        </p:pic>
      </p:grpSp>
      <p:cxnSp>
        <p:nvCxnSpPr>
          <p:cNvPr id="11" name="直接连接符 10"/>
          <p:cNvCxnSpPr/>
          <p:nvPr/>
        </p:nvCxnSpPr>
        <p:spPr>
          <a:xfrm>
            <a:off x="5582653" y="2951748"/>
            <a:ext cx="0" cy="1490445"/>
          </a:xfrm>
          <a:prstGeom prst="line">
            <a:avLst/>
          </a:prstGeom>
          <a:ln w="57150">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12" name="直接连接符 11"/>
          <p:cNvCxnSpPr/>
          <p:nvPr/>
        </p:nvCxnSpPr>
        <p:spPr>
          <a:xfrm>
            <a:off x="11494169" y="2951748"/>
            <a:ext cx="0" cy="1490445"/>
          </a:xfrm>
          <a:prstGeom prst="line">
            <a:avLst/>
          </a:prstGeom>
          <a:ln w="28575">
            <a:solidFill>
              <a:srgbClr val="FFC000"/>
            </a:solidFill>
          </a:ln>
        </p:spPr>
        <p:style>
          <a:lnRef idx="1">
            <a:schemeClr val="accent4"/>
          </a:lnRef>
          <a:fillRef idx="0">
            <a:schemeClr val="accent4"/>
          </a:fillRef>
          <a:effectRef idx="0">
            <a:schemeClr val="accent4"/>
          </a:effectRef>
          <a:fontRef idx="minor">
            <a:schemeClr val="tx1"/>
          </a:fontRef>
        </p:style>
      </p:cxnSp>
      <p:sp>
        <p:nvSpPr>
          <p:cNvPr id="13" name="矩形 12"/>
          <p:cNvSpPr/>
          <p:nvPr/>
        </p:nvSpPr>
        <p:spPr>
          <a:xfrm>
            <a:off x="5933288" y="2098456"/>
            <a:ext cx="5434835" cy="3170099"/>
          </a:xfrm>
          <a:prstGeom prst="rect">
            <a:avLst/>
          </a:prstGeom>
        </p:spPr>
        <p:txBody>
          <a:bodyPr wrap="square">
            <a:spAutoFit/>
          </a:bodyPr>
          <a:lstStyle/>
          <a:p>
            <a:pPr marL="342900" indent="-342900">
              <a:buFont typeface="Arial"/>
              <a:buChar char="•"/>
            </a:pPr>
            <a:r>
              <a:rPr lang="zh-CN" altLang="en-US" sz="2000" dirty="0" smtClean="0">
                <a:latin typeface="Adobe 黑体 Std R" panose="020B0400000000000000" pitchFamily="34" charset="-122"/>
                <a:ea typeface="Adobe 黑体 Std R" panose="020B0400000000000000" pitchFamily="34" charset="-122"/>
              </a:rPr>
              <a:t>海外留学项目分为</a:t>
            </a:r>
            <a:r>
              <a:rPr lang="en-US" altLang="zh-CN" sz="4000" dirty="0" smtClean="0">
                <a:latin typeface="Adobe 黑体 Std R" panose="020B0400000000000000" pitchFamily="34" charset="-122"/>
                <a:ea typeface="Adobe 黑体 Std R" panose="020B0400000000000000" pitchFamily="34" charset="-122"/>
              </a:rPr>
              <a:t>3</a:t>
            </a:r>
            <a:r>
              <a:rPr lang="zh-CN" altLang="en-US" sz="2000" dirty="0" smtClean="0">
                <a:latin typeface="Adobe 黑体 Std R" panose="020B0400000000000000" pitchFamily="34" charset="-122"/>
                <a:ea typeface="Adobe 黑体 Std R" panose="020B0400000000000000" pitchFamily="34" charset="-122"/>
              </a:rPr>
              <a:t>类：交流型游学项目、学位型游学项目、实习型游学项目</a:t>
            </a:r>
          </a:p>
          <a:p>
            <a:pPr marL="342900" indent="-342900">
              <a:buFont typeface="Arial"/>
              <a:buChar char="•"/>
            </a:pPr>
            <a:r>
              <a:rPr lang="zh-CN" altLang="en-US" sz="2000" dirty="0" smtClean="0">
                <a:latin typeface="Adobe 黑体 Std R" panose="020B0400000000000000" pitchFamily="34" charset="-122"/>
                <a:ea typeface="Adobe 黑体 Std R" panose="020B0400000000000000" pitchFamily="34" charset="-122"/>
              </a:rPr>
              <a:t>我院</a:t>
            </a:r>
            <a:r>
              <a:rPr lang="zh-CN" altLang="zh-CN" sz="2000" dirty="0" smtClean="0">
                <a:latin typeface="Adobe 黑体 Std R" panose="020B0400000000000000" pitchFamily="34" charset="-122"/>
                <a:ea typeface="Adobe 黑体 Std R" panose="020B0400000000000000" pitchFamily="34" charset="-122"/>
              </a:rPr>
              <a:t>海外游学项目</a:t>
            </a:r>
            <a:r>
              <a:rPr lang="zh-CN" altLang="zh-CN" sz="4000" dirty="0" smtClean="0">
                <a:solidFill>
                  <a:srgbClr val="FF0000"/>
                </a:solidFill>
                <a:latin typeface="Adobe 黑体 Std R" panose="020B0400000000000000" pitchFamily="34" charset="-122"/>
                <a:ea typeface="Adobe 黑体 Std R" panose="020B0400000000000000" pitchFamily="34" charset="-122"/>
              </a:rPr>
              <a:t>4</a:t>
            </a:r>
            <a:r>
              <a:rPr lang="en-US" altLang="zh-CN" sz="4000" dirty="0" smtClean="0">
                <a:solidFill>
                  <a:srgbClr val="FF0000"/>
                </a:solidFill>
                <a:latin typeface="Adobe 黑体 Std R" panose="020B0400000000000000" pitchFamily="34" charset="-122"/>
                <a:ea typeface="Adobe 黑体 Std R" panose="020B0400000000000000" pitchFamily="34" charset="-122"/>
              </a:rPr>
              <a:t>5</a:t>
            </a:r>
            <a:r>
              <a:rPr lang="zh-CN" altLang="zh-CN" sz="4000" dirty="0" smtClean="0">
                <a:solidFill>
                  <a:srgbClr val="FF0000"/>
                </a:solidFill>
                <a:latin typeface="Adobe 黑体 Std R" panose="020B0400000000000000" pitchFamily="34" charset="-122"/>
                <a:ea typeface="Adobe 黑体 Std R" panose="020B0400000000000000" pitchFamily="34" charset="-122"/>
              </a:rPr>
              <a:t>项</a:t>
            </a:r>
            <a:r>
              <a:rPr lang="zh-CN" altLang="zh-CN" sz="2000" dirty="0" smtClean="0">
                <a:latin typeface="Adobe 黑体 Std R" panose="020B0400000000000000" pitchFamily="34" charset="-122"/>
                <a:ea typeface="Adobe 黑体 Std R" panose="020B0400000000000000" pitchFamily="34" charset="-122"/>
              </a:rPr>
              <a:t>，每年参加交流的学生约为</a:t>
            </a:r>
            <a:r>
              <a:rPr lang="en-US" altLang="zh-CN" sz="4000" dirty="0" smtClean="0">
                <a:solidFill>
                  <a:srgbClr val="FF0000"/>
                </a:solidFill>
                <a:latin typeface="Adobe 黑体 Std R" panose="020B0400000000000000" pitchFamily="34" charset="-122"/>
                <a:ea typeface="Adobe 黑体 Std R" panose="020B0400000000000000" pitchFamily="34" charset="-122"/>
              </a:rPr>
              <a:t>80</a:t>
            </a:r>
            <a:r>
              <a:rPr lang="zh-CN" altLang="zh-CN" sz="4000" dirty="0" smtClean="0">
                <a:solidFill>
                  <a:srgbClr val="FF0000"/>
                </a:solidFill>
                <a:latin typeface="Adobe 黑体 Std R" panose="020B0400000000000000" pitchFamily="34" charset="-122"/>
                <a:ea typeface="Adobe 黑体 Std R" panose="020B0400000000000000" pitchFamily="34" charset="-122"/>
              </a:rPr>
              <a:t>人</a:t>
            </a:r>
            <a:r>
              <a:rPr lang="zh-CN" altLang="en-US" sz="2000" dirty="0" smtClean="0">
                <a:latin typeface="Adobe 黑体 Std R" panose="020B0400000000000000" pitchFamily="34" charset="-122"/>
                <a:ea typeface="Adobe 黑体 Std R" panose="020B0400000000000000" pitchFamily="34" charset="-122"/>
              </a:rPr>
              <a:t>；另通过学校项目出国约</a:t>
            </a:r>
            <a:r>
              <a:rPr lang="en-US" altLang="zh-CN" sz="4000" dirty="0" smtClean="0">
                <a:solidFill>
                  <a:srgbClr val="FF0000"/>
                </a:solidFill>
                <a:latin typeface="Adobe 黑体 Std R" panose="020B0400000000000000" pitchFamily="34" charset="-122"/>
                <a:ea typeface="Adobe 黑体 Std R" panose="020B0400000000000000" pitchFamily="34" charset="-122"/>
              </a:rPr>
              <a:t>150</a:t>
            </a:r>
            <a:r>
              <a:rPr lang="zh-CN" altLang="en-US" sz="4000" dirty="0" smtClean="0">
                <a:solidFill>
                  <a:srgbClr val="FF0000"/>
                </a:solidFill>
                <a:latin typeface="Adobe 黑体 Std R" panose="020B0400000000000000" pitchFamily="34" charset="-122"/>
                <a:ea typeface="Adobe 黑体 Std R" panose="020B0400000000000000" pitchFamily="34" charset="-122"/>
              </a:rPr>
              <a:t>人</a:t>
            </a:r>
            <a:r>
              <a:rPr lang="zh-CN" altLang="en-US" sz="2000" dirty="0" smtClean="0">
                <a:latin typeface="Adobe 黑体 Std R" panose="020B0400000000000000" pitchFamily="34" charset="-122"/>
                <a:ea typeface="Adobe 黑体 Std R" panose="020B0400000000000000" pitchFamily="34" charset="-122"/>
              </a:rPr>
              <a:t>。</a:t>
            </a:r>
            <a:endParaRPr lang="en-US" altLang="zh-CN" sz="2000" dirty="0" smtClean="0">
              <a:latin typeface="Adobe 黑体 Std R" panose="020B0400000000000000" pitchFamily="34" charset="-122"/>
              <a:ea typeface="Adobe 黑体 Std R" panose="020B0400000000000000" pitchFamily="34" charset="-122"/>
            </a:endParaRPr>
          </a:p>
          <a:p>
            <a:pPr marL="342900" indent="-342900">
              <a:buFont typeface="Arial"/>
              <a:buChar char="•"/>
            </a:pPr>
            <a:r>
              <a:rPr lang="zh-CN" altLang="en-US" sz="2000" dirty="0" smtClean="0">
                <a:latin typeface="Adobe 黑体 Std R" panose="020B0400000000000000" pitchFamily="34" charset="-122"/>
                <a:ea typeface="Adobe 黑体 Std R" panose="020B0400000000000000" pitchFamily="34" charset="-122"/>
              </a:rPr>
              <a:t>每年春、秋两次选拔。</a:t>
            </a:r>
            <a:endParaRPr lang="en-US" altLang="zh-CN" sz="2000" dirty="0">
              <a:latin typeface="Adobe 黑体 Std R" panose="020B0400000000000000" pitchFamily="34" charset="-122"/>
              <a:ea typeface="Adobe 黑体 Std R" panose="020B0400000000000000" pitchFamily="34" charset="-122"/>
            </a:endParaRPr>
          </a:p>
        </p:txBody>
      </p:sp>
      <p:sp>
        <p:nvSpPr>
          <p:cNvPr id="14" name="矩形 13"/>
          <p:cNvSpPr/>
          <p:nvPr/>
        </p:nvSpPr>
        <p:spPr>
          <a:xfrm>
            <a:off x="5807243" y="5238097"/>
            <a:ext cx="5686926" cy="584775"/>
          </a:xfrm>
          <a:prstGeom prst="rect">
            <a:avLst/>
          </a:prstGeom>
        </p:spPr>
        <p:txBody>
          <a:bodyPr wrap="square">
            <a:spAutoFit/>
          </a:bodyPr>
          <a:lstStyle/>
          <a:p>
            <a:r>
              <a:rPr lang="zh-CN" altLang="en-US" sz="1600" dirty="0" smtClean="0">
                <a:latin typeface="Adobe 黑体 Std R" panose="020B0400000000000000" pitchFamily="34" charset="-122"/>
                <a:ea typeface="Adobe 黑体 Std R" panose="020B0400000000000000" pitchFamily="34" charset="-122"/>
                <a:hlinkClick r:id="rId8"/>
              </a:rPr>
              <a:t>详情请见：</a:t>
            </a:r>
            <a:r>
              <a:rPr lang="zh-CN" altLang="zh-CN" sz="1600" dirty="0" smtClean="0">
                <a:latin typeface="Adobe 黑体 Std R" panose="020B0400000000000000" pitchFamily="34" charset="-122"/>
                <a:ea typeface="Adobe 黑体 Std R" panose="020B0400000000000000" pitchFamily="34" charset="-122"/>
                <a:hlinkClick r:id="rId8"/>
              </a:rPr>
              <a:t>法学院</a:t>
            </a:r>
            <a:r>
              <a:rPr lang="zh-CN" altLang="zh-CN" sz="1600" dirty="0">
                <a:latin typeface="Adobe 黑体 Std R" panose="020B0400000000000000" pitchFamily="34" charset="-122"/>
                <a:ea typeface="Adobe 黑体 Std R" panose="020B0400000000000000" pitchFamily="34" charset="-122"/>
                <a:hlinkClick r:id="rId8"/>
              </a:rPr>
              <a:t>学生工作网</a:t>
            </a:r>
            <a:r>
              <a:rPr lang="en-US" altLang="zh-CN" sz="1600" dirty="0">
                <a:latin typeface="Adobe 黑体 Std R" panose="020B0400000000000000" pitchFamily="34" charset="-122"/>
                <a:ea typeface="Adobe 黑体 Std R" panose="020B0400000000000000" pitchFamily="34" charset="-122"/>
              </a:rPr>
              <a:t>—</a:t>
            </a:r>
            <a:r>
              <a:rPr lang="zh-CN" altLang="zh-CN" sz="1600" dirty="0" smtClean="0">
                <a:latin typeface="Adobe 黑体 Std R" panose="020B0400000000000000" pitchFamily="34" charset="-122"/>
                <a:ea typeface="Adobe 黑体 Std R" panose="020B0400000000000000" pitchFamily="34" charset="-122"/>
              </a:rPr>
              <a:t>“学生国际交流”</a:t>
            </a:r>
            <a:r>
              <a:rPr lang="zh-CN" altLang="en-US" sz="1600" dirty="0" smtClean="0">
                <a:latin typeface="Adobe 黑体 Std R" panose="020B0400000000000000" pitchFamily="34" charset="-122"/>
                <a:ea typeface="Adobe 黑体 Std R" panose="020B0400000000000000" pitchFamily="34" charset="-122"/>
              </a:rPr>
              <a:t>（</a:t>
            </a:r>
            <a:r>
              <a:rPr lang="zh-CN" altLang="zh-CN" sz="1600" dirty="0">
                <a:latin typeface="Adobe 黑体 Std R" panose="020B0400000000000000" pitchFamily="34" charset="-122"/>
                <a:ea typeface="Adobe 黑体 Std R" panose="020B0400000000000000" pitchFamily="34" charset="-122"/>
                <a:hlinkClick r:id="rId9"/>
              </a:rPr>
              <a:t>国际合作部</a:t>
            </a:r>
            <a:r>
              <a:rPr lang="zh-CN" altLang="zh-CN" sz="1600" dirty="0">
                <a:latin typeface="Adobe 黑体 Std R" panose="020B0400000000000000" pitchFamily="34" charset="-122"/>
                <a:ea typeface="Adobe 黑体 Std R" panose="020B0400000000000000" pitchFamily="34" charset="-122"/>
              </a:rPr>
              <a:t>、</a:t>
            </a:r>
            <a:r>
              <a:rPr lang="zh-CN" altLang="zh-CN" sz="1600" dirty="0">
                <a:latin typeface="Adobe 黑体 Std R" panose="020B0400000000000000" pitchFamily="34" charset="-122"/>
                <a:ea typeface="Adobe 黑体 Std R" panose="020B0400000000000000" pitchFamily="34" charset="-122"/>
                <a:hlinkClick r:id="rId10"/>
              </a:rPr>
              <a:t>教务部</a:t>
            </a:r>
            <a:r>
              <a:rPr lang="zh-CN" altLang="en-US" sz="1600" dirty="0">
                <a:latin typeface="Adobe 黑体 Std R" panose="020B0400000000000000" pitchFamily="34" charset="-122"/>
                <a:ea typeface="Adobe 黑体 Std R" panose="020B0400000000000000" pitchFamily="34" charset="-122"/>
              </a:rPr>
              <a:t>、</a:t>
            </a:r>
            <a:r>
              <a:rPr lang="zh-CN" altLang="zh-CN" sz="1600" dirty="0">
                <a:latin typeface="Adobe 黑体 Std R" panose="020B0400000000000000" pitchFamily="34" charset="-122"/>
                <a:ea typeface="Adobe 黑体 Std R" panose="020B0400000000000000" pitchFamily="34" charset="-122"/>
                <a:hlinkClick r:id="rId11"/>
              </a:rPr>
              <a:t>研究生院</a:t>
            </a:r>
            <a:r>
              <a:rPr lang="zh-CN" altLang="en-US" sz="1600" dirty="0">
                <a:latin typeface="Adobe 黑体 Std R" panose="020B0400000000000000" pitchFamily="34" charset="-122"/>
                <a:ea typeface="Adobe 黑体 Std R" panose="020B0400000000000000" pitchFamily="34" charset="-122"/>
              </a:rPr>
              <a:t>也有部分交流项目发布）</a:t>
            </a:r>
            <a:endParaRPr lang="en-US" altLang="zh-CN" sz="16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374243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t="32" b="1011"/>
          <a:stretch/>
        </p:blipFill>
        <p:spPr>
          <a:xfrm rot="20690291">
            <a:off x="1561376" y="874887"/>
            <a:ext cx="3896928" cy="5784562"/>
          </a:xfrm>
          <a:prstGeom prst="rect">
            <a:avLst/>
          </a:prstGeom>
          <a:ln>
            <a:noFill/>
          </a:ln>
          <a:effectLst>
            <a:softEdge rad="112500"/>
          </a:effectLst>
        </p:spPr>
      </p:pic>
      <p:sp>
        <p:nvSpPr>
          <p:cNvPr id="2" name="文本框 1"/>
          <p:cNvSpPr txBox="1"/>
          <p:nvPr/>
        </p:nvSpPr>
        <p:spPr>
          <a:xfrm>
            <a:off x="425002" y="489397"/>
            <a:ext cx="2949262"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目录 </a:t>
            </a:r>
            <a:r>
              <a:rPr lang="en-US" altLang="zh-CN" sz="3200" dirty="0" smtClean="0">
                <a:solidFill>
                  <a:prstClr val="black"/>
                </a:solidFill>
                <a:ea typeface="Adobe Myungjo Std M" panose="02020600000000000000" pitchFamily="18" charset="-128"/>
              </a:rPr>
              <a:t>Contents</a:t>
            </a:r>
            <a:endParaRPr lang="zh-CN" altLang="en-US" sz="3200" dirty="0">
              <a:solidFill>
                <a:prstClr val="black"/>
              </a:solidFill>
              <a:ea typeface="Adobe 黑体 Std R" panose="020B0400000000000000" pitchFamily="34" charset="-122"/>
            </a:endParaRPr>
          </a:p>
        </p:txBody>
      </p:sp>
      <p:sp>
        <p:nvSpPr>
          <p:cNvPr id="4" name="椭圆 3"/>
          <p:cNvSpPr/>
          <p:nvPr/>
        </p:nvSpPr>
        <p:spPr>
          <a:xfrm>
            <a:off x="1350796" y="5304609"/>
            <a:ext cx="412124" cy="412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2498997" y="5286281"/>
            <a:ext cx="257578" cy="2575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2597901" y="3420490"/>
            <a:ext cx="412124" cy="412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1733367" y="4196024"/>
            <a:ext cx="1034601" cy="103460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702567" y="3639441"/>
            <a:ext cx="395467" cy="39546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1607459" y="3955256"/>
            <a:ext cx="253541" cy="25354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2917550" y="4714813"/>
            <a:ext cx="1007211" cy="100721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2" name="直接连接符 21"/>
          <p:cNvCxnSpPr/>
          <p:nvPr/>
        </p:nvCxnSpPr>
        <p:spPr>
          <a:xfrm flipV="1">
            <a:off x="2606826" y="2308014"/>
            <a:ext cx="1836387" cy="2045515"/>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43213" y="2306592"/>
            <a:ext cx="3405421"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605598" y="3049198"/>
            <a:ext cx="1296029" cy="1702939"/>
          </a:xfrm>
          <a:prstGeom prst="line">
            <a:avLst/>
          </a:prstGeom>
          <a:ln w="19050">
            <a:solidFill>
              <a:schemeClr val="accent4">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909070" y="3049198"/>
            <a:ext cx="3714514" cy="545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754237" y="2264919"/>
            <a:ext cx="103031" cy="103031"/>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8560411" y="2985959"/>
            <a:ext cx="103031" cy="10303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文本框 45"/>
          <p:cNvSpPr txBox="1"/>
          <p:nvPr/>
        </p:nvSpPr>
        <p:spPr>
          <a:xfrm>
            <a:off x="5518645" y="1798669"/>
            <a:ext cx="2037347" cy="523220"/>
          </a:xfrm>
          <a:prstGeom prst="rect">
            <a:avLst/>
          </a:prstGeom>
          <a:noFill/>
        </p:spPr>
        <p:txBody>
          <a:bodyPr wrap="square" rtlCol="0">
            <a:spAutoFit/>
          </a:bodyPr>
          <a:lstStyle/>
          <a:p>
            <a:r>
              <a:rPr lang="zh-CN" altLang="en-US" sz="2800" b="1" dirty="0">
                <a:solidFill>
                  <a:prstClr val="black"/>
                </a:solidFill>
                <a:latin typeface="Adobe 黑体 Std R" panose="020B0400000000000000" pitchFamily="34" charset="-122"/>
                <a:ea typeface="Adobe 黑体 Std R" panose="020B0400000000000000" pitchFamily="34" charset="-122"/>
              </a:rPr>
              <a:t>奖</a:t>
            </a:r>
            <a:r>
              <a:rPr lang="zh-CN" altLang="en-US" sz="2800" b="1" dirty="0" smtClean="0">
                <a:solidFill>
                  <a:prstClr val="black"/>
                </a:solidFill>
                <a:latin typeface="Adobe 黑体 Std R" panose="020B0400000000000000" pitchFamily="34" charset="-122"/>
                <a:ea typeface="Adobe 黑体 Std R" panose="020B0400000000000000" pitchFamily="34" charset="-122"/>
              </a:rPr>
              <a:t>助学金</a:t>
            </a:r>
            <a:endParaRPr lang="zh-CN" altLang="en-US" sz="2800" b="1" dirty="0">
              <a:solidFill>
                <a:prstClr val="black"/>
              </a:solidFill>
              <a:latin typeface="Adobe 黑体 Std R" panose="020B0400000000000000" pitchFamily="34" charset="-122"/>
              <a:ea typeface="Adobe 黑体 Std R" panose="020B0400000000000000" pitchFamily="34" charset="-122"/>
            </a:endParaRPr>
          </a:p>
        </p:txBody>
      </p:sp>
      <p:sp>
        <p:nvSpPr>
          <p:cNvPr id="47" name="文本框 46"/>
          <p:cNvSpPr txBox="1"/>
          <p:nvPr/>
        </p:nvSpPr>
        <p:spPr>
          <a:xfrm>
            <a:off x="6204538" y="2524882"/>
            <a:ext cx="2037347" cy="523220"/>
          </a:xfrm>
          <a:prstGeom prst="rect">
            <a:avLst/>
          </a:prstGeom>
          <a:noFill/>
        </p:spPr>
        <p:txBody>
          <a:bodyPr wrap="square" rtlCol="0">
            <a:spAutoFit/>
          </a:bodyPr>
          <a:lstStyle/>
          <a:p>
            <a:r>
              <a:rPr lang="zh-CN" altLang="en-US" sz="2800" b="1" dirty="0" smtClean="0">
                <a:solidFill>
                  <a:prstClr val="black"/>
                </a:solidFill>
                <a:latin typeface="Adobe 黑体 Std R" panose="020B0400000000000000" pitchFamily="34" charset="-122"/>
                <a:ea typeface="Adobe 黑体 Std R" panose="020B0400000000000000" pitchFamily="34" charset="-122"/>
              </a:rPr>
              <a:t>国际交流</a:t>
            </a:r>
            <a:endParaRPr lang="zh-CN" altLang="en-US" sz="2800" b="1" dirty="0">
              <a:solidFill>
                <a:prstClr val="black"/>
              </a:solidFill>
              <a:latin typeface="Adobe 黑体 Std R" panose="020B0400000000000000" pitchFamily="34" charset="-122"/>
              <a:ea typeface="Adobe 黑体 Std R" panose="020B0400000000000000" pitchFamily="34" charset="-122"/>
            </a:endParaRPr>
          </a:p>
        </p:txBody>
      </p:sp>
      <p:grpSp>
        <p:nvGrpSpPr>
          <p:cNvPr id="51" name="组合 50"/>
          <p:cNvGrpSpPr/>
          <p:nvPr/>
        </p:nvGrpSpPr>
        <p:grpSpPr>
          <a:xfrm>
            <a:off x="4554194" y="3392769"/>
            <a:ext cx="5158937" cy="1615572"/>
            <a:chOff x="4342869" y="2340760"/>
            <a:chExt cx="5158937" cy="1615572"/>
          </a:xfrm>
        </p:grpSpPr>
        <p:cxnSp>
          <p:nvCxnSpPr>
            <p:cNvPr id="38" name="直接连接符 37"/>
            <p:cNvCxnSpPr/>
            <p:nvPr/>
          </p:nvCxnSpPr>
          <p:spPr>
            <a:xfrm>
              <a:off x="5684261" y="2787652"/>
              <a:ext cx="3714514" cy="545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342869" y="3030382"/>
              <a:ext cx="925950" cy="925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4" name="直接连接符 33"/>
            <p:cNvCxnSpPr/>
            <p:nvPr/>
          </p:nvCxnSpPr>
          <p:spPr>
            <a:xfrm flipV="1">
              <a:off x="5233951" y="2782647"/>
              <a:ext cx="459739" cy="60408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9398775" y="2731131"/>
              <a:ext cx="103031" cy="1030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6799231" y="2340760"/>
              <a:ext cx="2037347" cy="523220"/>
            </a:xfrm>
            <a:prstGeom prst="rect">
              <a:avLst/>
            </a:prstGeom>
            <a:noFill/>
          </p:spPr>
          <p:txBody>
            <a:bodyPr wrap="square" rtlCol="0">
              <a:spAutoFit/>
            </a:bodyPr>
            <a:lstStyle/>
            <a:p>
              <a:r>
                <a:rPr lang="zh-CN" altLang="en-US" sz="2800" b="1" dirty="0" smtClean="0">
                  <a:solidFill>
                    <a:prstClr val="black"/>
                  </a:solidFill>
                  <a:latin typeface="Adobe 黑体 Std R" panose="020B0400000000000000" pitchFamily="34" charset="-122"/>
                  <a:ea typeface="Adobe 黑体 Std R" panose="020B0400000000000000" pitchFamily="34" charset="-122"/>
                </a:rPr>
                <a:t>管理事务</a:t>
              </a:r>
              <a:endParaRPr lang="zh-CN" altLang="en-US" sz="2800" b="1" dirty="0">
                <a:solidFill>
                  <a:prstClr val="black"/>
                </a:solidFill>
                <a:latin typeface="Adobe 黑体 Std R" panose="020B0400000000000000" pitchFamily="34" charset="-122"/>
                <a:ea typeface="Adobe 黑体 Std R" panose="020B0400000000000000" pitchFamily="34" charset="-122"/>
              </a:endParaRPr>
            </a:p>
          </p:txBody>
        </p:sp>
      </p:grpSp>
      <p:grpSp>
        <p:nvGrpSpPr>
          <p:cNvPr id="50" name="组合 49"/>
          <p:cNvGrpSpPr/>
          <p:nvPr/>
        </p:nvGrpSpPr>
        <p:grpSpPr>
          <a:xfrm>
            <a:off x="5916738" y="4282169"/>
            <a:ext cx="4828525" cy="1753117"/>
            <a:chOff x="5611036" y="3443584"/>
            <a:chExt cx="4828525" cy="1753117"/>
          </a:xfrm>
        </p:grpSpPr>
        <p:sp>
          <p:nvSpPr>
            <p:cNvPr id="12" name="椭圆 11"/>
            <p:cNvSpPr/>
            <p:nvPr/>
          </p:nvSpPr>
          <p:spPr>
            <a:xfrm>
              <a:off x="5684261" y="3454056"/>
              <a:ext cx="502276" cy="5022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6560439" y="3478105"/>
              <a:ext cx="333225" cy="333225"/>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611036" y="4282558"/>
              <a:ext cx="914143" cy="91414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cxnSp>
          <p:nvCxnSpPr>
            <p:cNvPr id="39" name="直接连接符 38"/>
            <p:cNvCxnSpPr/>
            <p:nvPr/>
          </p:nvCxnSpPr>
          <p:spPr>
            <a:xfrm flipV="1">
              <a:off x="6170605" y="3925967"/>
              <a:ext cx="459739" cy="604083"/>
            </a:xfrm>
            <a:prstGeom prst="line">
              <a:avLst/>
            </a:prstGeom>
            <a:ln w="190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22016" y="3920513"/>
              <a:ext cx="3714514" cy="5454"/>
            </a:xfrm>
            <a:prstGeom prst="line">
              <a:avLst/>
            </a:prstGeom>
            <a:ln w="19050">
              <a:solidFill>
                <a:srgbClr val="70AD47"/>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10336530" y="3853301"/>
              <a:ext cx="103031" cy="103031"/>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48"/>
            <p:cNvSpPr txBox="1"/>
            <p:nvPr/>
          </p:nvSpPr>
          <p:spPr>
            <a:xfrm>
              <a:off x="7642702" y="3443584"/>
              <a:ext cx="2037347" cy="523220"/>
            </a:xfrm>
            <a:prstGeom prst="rect">
              <a:avLst/>
            </a:prstGeom>
            <a:noFill/>
          </p:spPr>
          <p:txBody>
            <a:bodyPr wrap="square" rtlCol="0">
              <a:spAutoFit/>
            </a:bodyPr>
            <a:lstStyle/>
            <a:p>
              <a:r>
                <a:rPr lang="zh-CN" altLang="en-US" sz="2800" b="1" dirty="0" smtClean="0">
                  <a:solidFill>
                    <a:prstClr val="black"/>
                  </a:solidFill>
                  <a:latin typeface="Adobe 黑体 Std R" panose="020B0400000000000000" pitchFamily="34" charset="-122"/>
                  <a:ea typeface="Adobe 黑体 Std R" panose="020B0400000000000000" pitchFamily="34" charset="-122"/>
                </a:rPr>
                <a:t>实习就业</a:t>
              </a:r>
              <a:endParaRPr lang="zh-CN" altLang="en-US" sz="2800" b="1" dirty="0">
                <a:solidFill>
                  <a:prstClr val="black"/>
                </a:solidFill>
                <a:latin typeface="Adobe 黑体 Std R" panose="020B0400000000000000" pitchFamily="34" charset="-122"/>
                <a:ea typeface="Adobe 黑体 Std R" panose="020B0400000000000000" pitchFamily="34" charset="-122"/>
              </a:endParaRPr>
            </a:p>
          </p:txBody>
        </p:sp>
      </p:grpSp>
      <p:sp>
        <p:nvSpPr>
          <p:cNvPr id="33" name="椭圆 32"/>
          <p:cNvSpPr/>
          <p:nvPr/>
        </p:nvSpPr>
        <p:spPr>
          <a:xfrm>
            <a:off x="35170" y="4207753"/>
            <a:ext cx="1034601" cy="10346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5" name="直接连接符 34"/>
          <p:cNvCxnSpPr/>
          <p:nvPr/>
        </p:nvCxnSpPr>
        <p:spPr>
          <a:xfrm rot="5400000" flipH="1" flipV="1">
            <a:off x="784821" y="1722493"/>
            <a:ext cx="2838410" cy="25323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839844" y="1538094"/>
            <a:ext cx="103031" cy="1030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45"/>
          <p:cNvSpPr txBox="1"/>
          <p:nvPr/>
        </p:nvSpPr>
        <p:spPr>
          <a:xfrm>
            <a:off x="4793534" y="1017301"/>
            <a:ext cx="2037347" cy="523220"/>
          </a:xfrm>
          <a:prstGeom prst="rect">
            <a:avLst/>
          </a:prstGeom>
          <a:noFill/>
        </p:spPr>
        <p:txBody>
          <a:bodyPr wrap="square" rtlCol="0">
            <a:spAutoFit/>
          </a:bodyPr>
          <a:lstStyle/>
          <a:p>
            <a:r>
              <a:rPr lang="zh-CN" altLang="en-US" sz="2800" b="1" dirty="0" smtClean="0">
                <a:solidFill>
                  <a:prstClr val="black"/>
                </a:solidFill>
                <a:latin typeface="Adobe 黑体 Std R" panose="020B0400000000000000" pitchFamily="34" charset="-122"/>
                <a:ea typeface="Adobe 黑体 Std R" panose="020B0400000000000000" pitchFamily="34" charset="-122"/>
              </a:rPr>
              <a:t>党团建设</a:t>
            </a:r>
            <a:endParaRPr lang="zh-CN" altLang="en-US" sz="2800" b="1" dirty="0">
              <a:solidFill>
                <a:prstClr val="black"/>
              </a:solidFill>
              <a:latin typeface="Adobe 黑体 Std R" panose="020B0400000000000000" pitchFamily="34" charset="-122"/>
              <a:ea typeface="Adobe 黑体 Std R" panose="020B0400000000000000" pitchFamily="34" charset="-122"/>
            </a:endParaRPr>
          </a:p>
        </p:txBody>
      </p:sp>
      <p:cxnSp>
        <p:nvCxnSpPr>
          <p:cNvPr id="41" name="直接连接符 40"/>
          <p:cNvCxnSpPr/>
          <p:nvPr/>
        </p:nvCxnSpPr>
        <p:spPr>
          <a:xfrm>
            <a:off x="3446752" y="1579762"/>
            <a:ext cx="3405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66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国际交流</a:t>
            </a:r>
            <a:endParaRPr lang="zh-CN" altLang="en-US" sz="3200" dirty="0">
              <a:ea typeface="Adobe 黑体 Std R" panose="020B0400000000000000" pitchFamily="34" charset="-122"/>
            </a:endParaRPr>
          </a:p>
        </p:txBody>
      </p:sp>
      <p:pic>
        <p:nvPicPr>
          <p:cNvPr id="4" name="图片 3"/>
          <p:cNvPicPr>
            <a:picLocks noChangeAspect="1"/>
          </p:cNvPicPr>
          <p:nvPr/>
        </p:nvPicPr>
        <p:blipFill>
          <a:blip r:embed="rId2"/>
          <a:stretch>
            <a:fillRect/>
          </a:stretch>
        </p:blipFill>
        <p:spPr>
          <a:xfrm>
            <a:off x="2200275" y="962660"/>
            <a:ext cx="8115300" cy="5346065"/>
          </a:xfrm>
          <a:prstGeom prst="rect">
            <a:avLst/>
          </a:prstGeom>
        </p:spPr>
      </p:pic>
    </p:spTree>
    <p:extLst>
      <p:ext uri="{BB962C8B-B14F-4D97-AF65-F5344CB8AC3E}">
        <p14:creationId xmlns:p14="http://schemas.microsoft.com/office/powerpoint/2010/main" val="385149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国际交流</a:t>
            </a:r>
            <a:endParaRPr lang="zh-CN" altLang="en-US" sz="3200" dirty="0">
              <a:ea typeface="Adobe 黑体 Std R"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561" y="1200756"/>
            <a:ext cx="5000000" cy="540952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143" y="1200756"/>
            <a:ext cx="4505325" cy="2781300"/>
          </a:xfrm>
          <a:prstGeom prst="rect">
            <a:avLst/>
          </a:prstGeom>
        </p:spPr>
      </p:pic>
      <p:grpSp>
        <p:nvGrpSpPr>
          <p:cNvPr id="8" name="组合 7"/>
          <p:cNvGrpSpPr/>
          <p:nvPr/>
        </p:nvGrpSpPr>
        <p:grpSpPr>
          <a:xfrm>
            <a:off x="8852530" y="128337"/>
            <a:ext cx="1989221" cy="945835"/>
            <a:chOff x="7940842" y="128337"/>
            <a:chExt cx="1989221" cy="945835"/>
          </a:xfrm>
        </p:grpSpPr>
        <p:sp>
          <p:nvSpPr>
            <p:cNvPr id="9" name="圆角矩形标注 8"/>
            <p:cNvSpPr/>
            <p:nvPr/>
          </p:nvSpPr>
          <p:spPr>
            <a:xfrm>
              <a:off x="7940842" y="128337"/>
              <a:ext cx="1989221" cy="945835"/>
            </a:xfrm>
            <a:prstGeom prst="wedgeRoundRectCallout">
              <a:avLst>
                <a:gd name="adj1" fmla="val -22446"/>
                <a:gd name="adj2" fmla="val 86245"/>
                <a:gd name="adj3" fmla="val 16667"/>
              </a:avLst>
            </a:prstGeom>
            <a:noFill/>
            <a:ln>
              <a:solidFill>
                <a:srgbClr val="FF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125326" y="247311"/>
              <a:ext cx="1620252" cy="707886"/>
            </a:xfrm>
            <a:prstGeom prst="rect">
              <a:avLst/>
            </a:prstGeom>
            <a:noFill/>
          </p:spPr>
          <p:txBody>
            <a:bodyPr wrap="square" rtlCol="0">
              <a:spAutoFit/>
            </a:bodyPr>
            <a:lstStyle/>
            <a:p>
              <a:r>
                <a:rPr lang="zh-CN" altLang="en-US" sz="2000" dirty="0" smtClean="0">
                  <a:latin typeface="Adobe 黑体 Std R" panose="020B0400000000000000" pitchFamily="34" charset="-122"/>
                  <a:ea typeface="Adobe 黑体 Std R" panose="020B0400000000000000" pitchFamily="34" charset="-122"/>
                </a:rPr>
                <a:t>国际交流项目一览表</a:t>
              </a:r>
              <a:endParaRPr lang="zh-CN" altLang="en-US" sz="2000" dirty="0">
                <a:latin typeface="Adobe 黑体 Std R" panose="020B0400000000000000" pitchFamily="34" charset="-122"/>
                <a:ea typeface="Adobe 黑体 Std R" panose="020B0400000000000000" pitchFamily="34" charset="-122"/>
              </a:endParaRPr>
            </a:p>
          </p:txBody>
        </p:sp>
      </p:grpSp>
    </p:spTree>
    <p:extLst>
      <p:ext uri="{BB962C8B-B14F-4D97-AF65-F5344CB8AC3E}">
        <p14:creationId xmlns:p14="http://schemas.microsoft.com/office/powerpoint/2010/main" val="73007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2949262"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endParaRPr lang="zh-CN" altLang="en-US" sz="3200" dirty="0">
              <a:ea typeface="Adobe 黑体 Std R" panose="020B0400000000000000" pitchFamily="34" charset="-122"/>
            </a:endParaRPr>
          </a:p>
        </p:txBody>
      </p:sp>
      <p:sp>
        <p:nvSpPr>
          <p:cNvPr id="22" name="矩形 21"/>
          <p:cNvSpPr/>
          <p:nvPr/>
        </p:nvSpPr>
        <p:spPr>
          <a:xfrm>
            <a:off x="4656799" y="1802418"/>
            <a:ext cx="1210588" cy="400110"/>
          </a:xfrm>
          <a:prstGeom prst="rect">
            <a:avLst/>
          </a:prstGeom>
        </p:spPr>
        <p:txBody>
          <a:bodyPr wrap="none">
            <a:spAutoFit/>
          </a:bodyPr>
          <a:lstStyle/>
          <a:p>
            <a:r>
              <a:rPr lang="zh-CN" altLang="en-US" sz="2000" dirty="0">
                <a:latin typeface="Adobe 黑体 Std R" panose="020B0400000000000000" pitchFamily="34" charset="-122"/>
                <a:ea typeface="Adobe 黑体 Std R" panose="020B0400000000000000" pitchFamily="34" charset="-122"/>
              </a:rPr>
              <a:t>安全提示</a:t>
            </a:r>
            <a:endParaRPr lang="en-US" altLang="zh-CN" sz="2000" dirty="0">
              <a:latin typeface="Adobe 黑体 Std R" panose="020B0400000000000000" pitchFamily="34" charset="-122"/>
              <a:ea typeface="Adobe 黑体 Std R" panose="020B0400000000000000" pitchFamily="34" charset="-122"/>
            </a:endParaRPr>
          </a:p>
        </p:txBody>
      </p:sp>
      <p:sp>
        <p:nvSpPr>
          <p:cNvPr id="23" name="矩形 22"/>
          <p:cNvSpPr/>
          <p:nvPr/>
        </p:nvSpPr>
        <p:spPr>
          <a:xfrm>
            <a:off x="7253481" y="2484522"/>
            <a:ext cx="697627" cy="400110"/>
          </a:xfrm>
          <a:prstGeom prst="rect">
            <a:avLst/>
          </a:prstGeom>
        </p:spPr>
        <p:txBody>
          <a:bodyPr wrap="none">
            <a:spAutoFit/>
          </a:bodyPr>
          <a:lstStyle/>
          <a:p>
            <a:r>
              <a:rPr lang="zh-CN" altLang="en-US" sz="2000" dirty="0">
                <a:latin typeface="Adobe 黑体 Std R" panose="020B0400000000000000" pitchFamily="34" charset="-122"/>
                <a:ea typeface="Adobe 黑体 Std R" panose="020B0400000000000000" pitchFamily="34" charset="-122"/>
              </a:rPr>
              <a:t>保险</a:t>
            </a:r>
          </a:p>
        </p:txBody>
      </p:sp>
      <p:sp>
        <p:nvSpPr>
          <p:cNvPr id="24" name="矩形 23"/>
          <p:cNvSpPr/>
          <p:nvPr/>
        </p:nvSpPr>
        <p:spPr>
          <a:xfrm>
            <a:off x="4785016" y="3566048"/>
            <a:ext cx="954107" cy="400110"/>
          </a:xfrm>
          <a:prstGeom prst="rect">
            <a:avLst/>
          </a:prstGeom>
        </p:spPr>
        <p:txBody>
          <a:bodyPr wrap="none">
            <a:spAutoFit/>
          </a:bodyPr>
          <a:lstStyle/>
          <a:p>
            <a:r>
              <a:rPr lang="zh-CN" altLang="en-US" sz="2000" dirty="0" smtClean="0">
                <a:latin typeface="Adobe 黑体 Std R" panose="020B0400000000000000" pitchFamily="34" charset="-122"/>
                <a:ea typeface="Adobe 黑体 Std R" panose="020B0400000000000000" pitchFamily="34" charset="-122"/>
              </a:rPr>
              <a:t>公交卡</a:t>
            </a:r>
            <a:endParaRPr lang="zh-CN" altLang="en-US" sz="2000" dirty="0">
              <a:latin typeface="Adobe 黑体 Std R" panose="020B0400000000000000" pitchFamily="34" charset="-122"/>
              <a:ea typeface="Adobe 黑体 Std R" panose="020B0400000000000000" pitchFamily="34" charset="-122"/>
            </a:endParaRPr>
          </a:p>
        </p:txBody>
      </p:sp>
      <p:sp>
        <p:nvSpPr>
          <p:cNvPr id="25" name="矩形 24"/>
          <p:cNvSpPr/>
          <p:nvPr/>
        </p:nvSpPr>
        <p:spPr>
          <a:xfrm>
            <a:off x="7253481" y="3818272"/>
            <a:ext cx="1210588" cy="400110"/>
          </a:xfrm>
          <a:prstGeom prst="rect">
            <a:avLst/>
          </a:prstGeom>
        </p:spPr>
        <p:txBody>
          <a:bodyPr wrap="none">
            <a:spAutoFit/>
          </a:bodyPr>
          <a:lstStyle/>
          <a:p>
            <a:r>
              <a:rPr lang="zh-CN" altLang="en-US" sz="2000" dirty="0" smtClean="0">
                <a:latin typeface="Adobe 黑体 Std R" panose="020B0400000000000000" pitchFamily="34" charset="-122"/>
                <a:ea typeface="Adobe 黑体 Std R" panose="020B0400000000000000" pitchFamily="34" charset="-122"/>
              </a:rPr>
              <a:t>宿舍关系</a:t>
            </a:r>
            <a:endParaRPr lang="zh-CN" altLang="en-US" sz="2000" dirty="0">
              <a:latin typeface="Adobe 黑体 Std R" panose="020B0400000000000000" pitchFamily="34" charset="-122"/>
              <a:ea typeface="Adobe 黑体 Std R" panose="020B0400000000000000" pitchFamily="34" charset="-122"/>
            </a:endParaRPr>
          </a:p>
        </p:txBody>
      </p:sp>
      <p:sp>
        <p:nvSpPr>
          <p:cNvPr id="26" name="矩形 25"/>
          <p:cNvSpPr/>
          <p:nvPr/>
        </p:nvSpPr>
        <p:spPr>
          <a:xfrm>
            <a:off x="4862527" y="4758308"/>
            <a:ext cx="1067958" cy="677108"/>
          </a:xfrm>
          <a:prstGeom prst="rect">
            <a:avLst/>
          </a:prstGeom>
        </p:spPr>
        <p:txBody>
          <a:bodyPr wrap="square">
            <a:spAutoFit/>
          </a:bodyPr>
          <a:lstStyle/>
          <a:p>
            <a:r>
              <a:rPr lang="zh-CN" altLang="en-US" sz="2000" dirty="0" smtClean="0">
                <a:latin typeface="Adobe 黑体 Std R" panose="020B0400000000000000" pitchFamily="34" charset="-122"/>
                <a:ea typeface="Adobe 黑体 Std R" panose="020B0400000000000000" pitchFamily="34" charset="-122"/>
              </a:rPr>
              <a:t>处分</a:t>
            </a:r>
            <a:endParaRPr lang="en-US" altLang="zh-CN" sz="2000" dirty="0" smtClean="0">
              <a:latin typeface="Adobe 黑体 Std R" panose="020B0400000000000000" pitchFamily="34" charset="-122"/>
              <a:ea typeface="Adobe 黑体 Std R" panose="020B0400000000000000" pitchFamily="34" charset="-122"/>
            </a:endParaRPr>
          </a:p>
          <a:p>
            <a:endParaRPr lang="zh-CN" altLang="en-US" dirty="0">
              <a:latin typeface="Adobe 黑体 Std R" panose="020B0400000000000000" pitchFamily="34" charset="-122"/>
              <a:ea typeface="Adobe 黑体 Std R" panose="020B0400000000000000" pitchFamily="34" charset="-122"/>
            </a:endParaRPr>
          </a:p>
        </p:txBody>
      </p:sp>
      <p:sp>
        <p:nvSpPr>
          <p:cNvPr id="17" name="五边形 16"/>
          <p:cNvSpPr/>
          <p:nvPr/>
        </p:nvSpPr>
        <p:spPr>
          <a:xfrm rot="16200000">
            <a:off x="5536564" y="2054145"/>
            <a:ext cx="2047740" cy="965915"/>
          </a:xfrm>
          <a:prstGeom prst="homePlate">
            <a:avLst/>
          </a:prstGeom>
          <a:solidFill>
            <a:srgbClr val="4169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五边形 2"/>
          <p:cNvSpPr/>
          <p:nvPr/>
        </p:nvSpPr>
        <p:spPr>
          <a:xfrm rot="16200000">
            <a:off x="5536564" y="2543386"/>
            <a:ext cx="2047740" cy="965915"/>
          </a:xfrm>
          <a:prstGeom prst="homePlate">
            <a:avLst/>
          </a:prstGeom>
          <a:solidFill>
            <a:srgbClr val="87CEE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边形 15"/>
          <p:cNvSpPr/>
          <p:nvPr/>
        </p:nvSpPr>
        <p:spPr>
          <a:xfrm rot="16200000">
            <a:off x="5527977" y="3025435"/>
            <a:ext cx="2047740" cy="965915"/>
          </a:xfrm>
          <a:prstGeom prst="homePlate">
            <a:avLst/>
          </a:prstGeom>
          <a:solidFill>
            <a:srgbClr val="7FFF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rot="16200000">
            <a:off x="5553739" y="3555847"/>
            <a:ext cx="2047740" cy="965915"/>
          </a:xfrm>
          <a:prstGeom prst="homePlate">
            <a:avLst/>
          </a:prstGeom>
          <a:solidFill>
            <a:srgbClr val="40E0D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边形 18"/>
          <p:cNvSpPr/>
          <p:nvPr/>
        </p:nvSpPr>
        <p:spPr>
          <a:xfrm rot="16200000">
            <a:off x="5534025" y="4370070"/>
            <a:ext cx="2069465" cy="965835"/>
          </a:xfrm>
          <a:prstGeom prst="homePlate">
            <a:avLst/>
          </a:prstGeom>
          <a:solidFill>
            <a:srgbClr val="00C95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826412" y="2202528"/>
            <a:ext cx="2288196" cy="45719"/>
            <a:chOff x="3826412" y="2202528"/>
            <a:chExt cx="2288196" cy="45719"/>
          </a:xfrm>
        </p:grpSpPr>
        <p:cxnSp>
          <p:nvCxnSpPr>
            <p:cNvPr id="14" name="直接连接符 13"/>
            <p:cNvCxnSpPr/>
            <p:nvPr/>
          </p:nvCxnSpPr>
          <p:spPr>
            <a:xfrm flipH="1">
              <a:off x="3872131" y="2225387"/>
              <a:ext cx="224247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3826412" y="220252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40041" y="2226124"/>
            <a:ext cx="4712677" cy="1600438"/>
          </a:xfrm>
          <a:prstGeom prst="rect">
            <a:avLst/>
          </a:prstGeom>
          <a:noFill/>
        </p:spPr>
        <p:txBody>
          <a:bodyPr wrap="square" rtlCol="0">
            <a:spAutoFit/>
          </a:bodyPr>
          <a:lstStyle/>
          <a:p>
            <a:r>
              <a:rPr lang="zh-CN" altLang="en-US" sz="1400" dirty="0" smtClean="0">
                <a:latin typeface="Adobe 黑体 Std R" panose="020B0400000000000000" pitchFamily="34" charset="-122"/>
                <a:ea typeface="Adobe 黑体 Std R" panose="020B0400000000000000" pitchFamily="34" charset="-122"/>
              </a:rPr>
              <a:t>离开自习座位时，贵重物品随身携带；</a:t>
            </a:r>
            <a:endParaRPr lang="en-US" altLang="zh-CN" sz="1400" dirty="0" smtClean="0">
              <a:latin typeface="Adobe 黑体 Std R" panose="020B0400000000000000" pitchFamily="34" charset="-122"/>
              <a:ea typeface="Adobe 黑体 Std R" panose="020B0400000000000000" pitchFamily="34" charset="-122"/>
            </a:endParaRPr>
          </a:p>
          <a:p>
            <a:r>
              <a:rPr lang="zh-CN" altLang="en-US" sz="1400" dirty="0" smtClean="0">
                <a:latin typeface="Adobe 黑体 Std R" panose="020B0400000000000000" pitchFamily="34" charset="-122"/>
                <a:ea typeface="Adobe 黑体 Std R" panose="020B0400000000000000" pitchFamily="34" charset="-122"/>
              </a:rPr>
              <a:t>按区域停放自行车，定期查看；</a:t>
            </a:r>
            <a:endParaRPr lang="en-US" altLang="zh-CN" sz="1400" dirty="0" smtClean="0">
              <a:latin typeface="Adobe 黑体 Std R" panose="020B0400000000000000" pitchFamily="34" charset="-122"/>
              <a:ea typeface="Adobe 黑体 Std R" panose="020B0400000000000000" pitchFamily="34" charset="-122"/>
            </a:endParaRPr>
          </a:p>
          <a:p>
            <a:r>
              <a:rPr lang="zh-CN" altLang="en-US" sz="1400" dirty="0" smtClean="0">
                <a:latin typeface="Adobe 黑体 Std R" panose="020B0400000000000000" pitchFamily="34" charset="-122"/>
                <a:ea typeface="Adobe 黑体 Std R" panose="020B0400000000000000" pitchFamily="34" charset="-122"/>
              </a:rPr>
              <a:t>离开宿舍及时上锁；</a:t>
            </a:r>
            <a:endParaRPr lang="en-US" altLang="zh-CN" sz="1400" dirty="0" smtClean="0">
              <a:latin typeface="Adobe 黑体 Std R" panose="020B0400000000000000" pitchFamily="34" charset="-122"/>
              <a:ea typeface="Adobe 黑体 Std R" panose="020B0400000000000000" pitchFamily="34" charset="-122"/>
            </a:endParaRPr>
          </a:p>
          <a:p>
            <a:r>
              <a:rPr lang="zh-CN" altLang="en-US" sz="1400" dirty="0" smtClean="0">
                <a:latin typeface="Adobe 黑体 Std R" panose="020B0400000000000000" pitchFamily="34" charset="-122"/>
                <a:ea typeface="Adobe 黑体 Std R" panose="020B0400000000000000" pitchFamily="34" charset="-122"/>
              </a:rPr>
              <a:t>注意</a:t>
            </a:r>
            <a:r>
              <a:rPr lang="zh-CN" altLang="en-US" sz="1400" dirty="0">
                <a:latin typeface="Adobe 黑体 Std R" panose="020B0400000000000000" pitchFamily="34" charset="-122"/>
                <a:ea typeface="Adobe 黑体 Std R" panose="020B0400000000000000" pitchFamily="34" charset="-122"/>
              </a:rPr>
              <a:t>防范</a:t>
            </a:r>
            <a:r>
              <a:rPr lang="zh-CN" altLang="en-US" sz="1400" dirty="0">
                <a:solidFill>
                  <a:srgbClr val="FF0000"/>
                </a:solidFill>
                <a:latin typeface="Adobe 黑体 Std R" panose="020B0400000000000000" pitchFamily="34" charset="-122"/>
                <a:ea typeface="Adobe 黑体 Std R" panose="020B0400000000000000" pitchFamily="34" charset="-122"/>
              </a:rPr>
              <a:t>电信诈骗</a:t>
            </a:r>
            <a:r>
              <a:rPr lang="zh-CN" altLang="en-US" sz="1400" dirty="0" smtClean="0">
                <a:latin typeface="Adobe 黑体 Std R" panose="020B0400000000000000" pitchFamily="34" charset="-122"/>
                <a:ea typeface="Adobe 黑体 Std R" panose="020B0400000000000000" pitchFamily="34" charset="-122"/>
              </a:rPr>
              <a:t>；</a:t>
            </a:r>
            <a:endParaRPr lang="en-US" altLang="zh-CN" sz="1400" dirty="0" smtClean="0">
              <a:latin typeface="Adobe 黑体 Std R" panose="020B0400000000000000" pitchFamily="34" charset="-122"/>
              <a:ea typeface="Adobe 黑体 Std R" panose="020B0400000000000000" pitchFamily="34" charset="-122"/>
            </a:endParaRPr>
          </a:p>
          <a:p>
            <a:endParaRPr lang="zh-CN" altLang="en-US" sz="1400" dirty="0" smtClean="0">
              <a:latin typeface="Adobe 黑体 Std R" panose="020B0400000000000000" pitchFamily="34" charset="-122"/>
              <a:ea typeface="Adobe 黑体 Std R" panose="020B0400000000000000" pitchFamily="34" charset="-122"/>
            </a:endParaRPr>
          </a:p>
          <a:p>
            <a:r>
              <a:rPr lang="zh-CN" altLang="en-US" sz="1400" dirty="0" smtClean="0">
                <a:latin typeface="Adobe 黑体 Std R" panose="020B0400000000000000" pitchFamily="34" charset="-122"/>
                <a:ea typeface="Adobe 黑体 Std R" panose="020B0400000000000000" pitchFamily="34" charset="-122"/>
              </a:rPr>
              <a:t>保卫部值班室：</a:t>
            </a:r>
            <a:r>
              <a:rPr lang="en-US" altLang="zh-CN" sz="1400" dirty="0" smtClean="0">
                <a:latin typeface="Adobe 黑体 Std R" panose="020B0400000000000000" pitchFamily="34" charset="-122"/>
                <a:ea typeface="Adobe 黑体 Std R" panose="020B0400000000000000" pitchFamily="34" charset="-122"/>
              </a:rPr>
              <a:t>62751321  </a:t>
            </a:r>
            <a:r>
              <a:rPr lang="zh-CN" altLang="en-US" sz="1400" dirty="0" smtClean="0">
                <a:latin typeface="Adobe 黑体 Std R" panose="020B0400000000000000" pitchFamily="34" charset="-122"/>
                <a:ea typeface="Adobe 黑体 Std R" panose="020B0400000000000000" pitchFamily="34" charset="-122"/>
              </a:rPr>
              <a:t>燕园派出所：</a:t>
            </a:r>
            <a:r>
              <a:rPr lang="en-US" altLang="zh-CN" sz="1400" dirty="0" smtClean="0">
                <a:latin typeface="Adobe 黑体 Std R" panose="020B0400000000000000" pitchFamily="34" charset="-122"/>
                <a:ea typeface="Adobe 黑体 Std R" panose="020B0400000000000000" pitchFamily="34" charset="-122"/>
              </a:rPr>
              <a:t>62751331 </a:t>
            </a:r>
            <a:r>
              <a:rPr lang="zh-CN" altLang="en-US" sz="1400" dirty="0" smtClean="0">
                <a:latin typeface="Adobe 黑体 Std R" panose="020B0400000000000000" pitchFamily="34" charset="-122"/>
                <a:ea typeface="Adobe 黑体 Std R" panose="020B0400000000000000" pitchFamily="34" charset="-122"/>
              </a:rPr>
              <a:t>校内火警：</a:t>
            </a:r>
            <a:r>
              <a:rPr lang="en-US" altLang="zh-CN" sz="1400" dirty="0" smtClean="0">
                <a:latin typeface="Adobe 黑体 Std R" panose="020B0400000000000000" pitchFamily="34" charset="-122"/>
                <a:ea typeface="Adobe 黑体 Std R" panose="020B0400000000000000" pitchFamily="34" charset="-122"/>
              </a:rPr>
              <a:t>62752119</a:t>
            </a:r>
          </a:p>
        </p:txBody>
      </p:sp>
      <p:grpSp>
        <p:nvGrpSpPr>
          <p:cNvPr id="27" name="组合 26"/>
          <p:cNvGrpSpPr/>
          <p:nvPr/>
        </p:nvGrpSpPr>
        <p:grpSpPr>
          <a:xfrm rot="10800000">
            <a:off x="7077742" y="3868818"/>
            <a:ext cx="2288196" cy="45719"/>
            <a:chOff x="3826412" y="2202528"/>
            <a:chExt cx="2288196" cy="45719"/>
          </a:xfrm>
        </p:grpSpPr>
        <p:cxnSp>
          <p:nvCxnSpPr>
            <p:cNvPr id="28" name="直接连接符 27"/>
            <p:cNvCxnSpPr/>
            <p:nvPr/>
          </p:nvCxnSpPr>
          <p:spPr>
            <a:xfrm flipH="1">
              <a:off x="3872131" y="2225387"/>
              <a:ext cx="2242477"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826412" y="220252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7236308" y="4056013"/>
            <a:ext cx="4425810" cy="1015663"/>
          </a:xfrm>
          <a:prstGeom prst="rect">
            <a:avLst/>
          </a:prstGeom>
          <a:noFill/>
        </p:spPr>
        <p:txBody>
          <a:bodyPr wrap="square" rtlCol="0">
            <a:spAutoFit/>
          </a:bodyPr>
          <a:lstStyle/>
          <a:p>
            <a:r>
              <a:rPr lang="zh-CN" altLang="en-US" sz="1400" dirty="0" smtClean="0">
                <a:latin typeface="Adobe 黑体 Std R" panose="020B0400000000000000" pitchFamily="34" charset="-122"/>
                <a:ea typeface="Adobe 黑体 Std R" panose="020B0400000000000000" pitchFamily="34" charset="-122"/>
              </a:rPr>
              <a:t>和谐的宿舍关系需要我们：</a:t>
            </a:r>
            <a:r>
              <a:rPr lang="zh-CN" altLang="en-US" b="1" dirty="0" smtClean="0">
                <a:latin typeface="Adobe 黑体 Std R" panose="020B0400000000000000" pitchFamily="34" charset="-122"/>
                <a:ea typeface="Adobe 黑体 Std R" panose="020B0400000000000000" pitchFamily="34" charset="-122"/>
              </a:rPr>
              <a:t>包容和</a:t>
            </a:r>
            <a:r>
              <a:rPr lang="zh-CN" altLang="en-US" b="1" dirty="0">
                <a:latin typeface="Adobe 黑体 Std R" panose="020B0400000000000000" pitchFamily="34" charset="-122"/>
                <a:ea typeface="Adobe 黑体 Std R" panose="020B0400000000000000" pitchFamily="34" charset="-122"/>
              </a:rPr>
              <a:t>沟通</a:t>
            </a:r>
            <a:r>
              <a:rPr lang="zh-CN" altLang="en-US" sz="1400" dirty="0" smtClean="0">
                <a:latin typeface="Adobe 黑体 Std R" panose="020B0400000000000000" pitchFamily="34" charset="-122"/>
                <a:ea typeface="Adobe 黑体 Std R" panose="020B0400000000000000" pitchFamily="34" charset="-122"/>
              </a:rPr>
              <a:t>。“致</a:t>
            </a:r>
            <a:r>
              <a:rPr lang="zh-CN" altLang="en-US" sz="1400" dirty="0">
                <a:latin typeface="Adobe 黑体 Std R" panose="020B0400000000000000" pitchFamily="34" charset="-122"/>
                <a:ea typeface="Adobe 黑体 Std R" panose="020B0400000000000000" pitchFamily="34" charset="-122"/>
              </a:rPr>
              <a:t>室友，致我们共同的青春。如果说人生是一场旅行，那你们一定是旅行途中最美的风景</a:t>
            </a:r>
            <a:r>
              <a:rPr lang="zh-CN" altLang="en-US" sz="1400" dirty="0" smtClean="0">
                <a:latin typeface="Adobe 黑体 Std R" panose="020B0400000000000000" pitchFamily="34" charset="-122"/>
                <a:ea typeface="Adobe 黑体 Std R" panose="020B0400000000000000" pitchFamily="34" charset="-122"/>
              </a:rPr>
              <a:t>。”看作品</a:t>
            </a:r>
            <a:r>
              <a:rPr lang="en-US" altLang="zh-CN" sz="1400" dirty="0" smtClean="0">
                <a:latin typeface="Adobe 黑体 Std R" panose="020B0400000000000000" pitchFamily="34" charset="-122"/>
                <a:ea typeface="Adobe 黑体 Std R" panose="020B0400000000000000" pitchFamily="34" charset="-122"/>
              </a:rPr>
              <a:t>《</a:t>
            </a:r>
            <a:r>
              <a:rPr lang="zh-CN" altLang="en-US" sz="1400" dirty="0" smtClean="0">
                <a:latin typeface="Adobe 黑体 Std R" panose="020B0400000000000000" pitchFamily="34" charset="-122"/>
                <a:ea typeface="Adobe 黑体 Std R" panose="020B0400000000000000" pitchFamily="34" charset="-122"/>
              </a:rPr>
              <a:t>致大学室友</a:t>
            </a:r>
            <a:r>
              <a:rPr lang="en-US" altLang="zh-CN" sz="1400" dirty="0" smtClean="0">
                <a:latin typeface="Adobe 黑体 Std R" panose="020B0400000000000000" pitchFamily="34" charset="-122"/>
                <a:ea typeface="Adobe 黑体 Std R" panose="020B0400000000000000" pitchFamily="34" charset="-122"/>
              </a:rPr>
              <a:t>》</a:t>
            </a:r>
            <a:r>
              <a:rPr lang="zh-CN" altLang="en-US" sz="1400" dirty="0" smtClean="0">
                <a:latin typeface="Adobe 黑体 Std R" panose="020B0400000000000000" pitchFamily="34" charset="-122"/>
                <a:ea typeface="Adobe 黑体 Std R" panose="020B0400000000000000" pitchFamily="34" charset="-122"/>
              </a:rPr>
              <a:t>。</a:t>
            </a:r>
            <a:endParaRPr lang="zh-CN" altLang="en-US" sz="1400" dirty="0">
              <a:latin typeface="Adobe 黑体 Std R" panose="020B0400000000000000" pitchFamily="34" charset="-122"/>
              <a:ea typeface="Adobe 黑体 Std R" panose="020B0400000000000000" pitchFamily="34" charset="-122"/>
            </a:endParaRPr>
          </a:p>
        </p:txBody>
      </p:sp>
      <p:sp>
        <p:nvSpPr>
          <p:cNvPr id="5" name="文本框 4"/>
          <p:cNvSpPr txBox="1"/>
          <p:nvPr/>
        </p:nvSpPr>
        <p:spPr>
          <a:xfrm>
            <a:off x="7302500" y="3106420"/>
            <a:ext cx="1791970" cy="365760"/>
          </a:xfrm>
          <a:prstGeom prst="rect">
            <a:avLst/>
          </a:prstGeom>
          <a:noFill/>
        </p:spPr>
        <p:txBody>
          <a:bodyPr wrap="none" rtlCol="0">
            <a:spAutoFit/>
          </a:bodyPr>
          <a:lstStyle/>
          <a:p>
            <a:pPr algn="l"/>
            <a:r>
              <a:rPr lang="zh-CN" altLang="zh-CN" b="1">
                <a:solidFill>
                  <a:srgbClr val="FF0000"/>
                </a:solidFill>
              </a:rPr>
              <a:t>心理健康</a:t>
            </a:r>
            <a:r>
              <a:rPr lang="zh-CN" altLang="zh-CN" b="1"/>
              <a:t>与调适</a:t>
            </a:r>
          </a:p>
        </p:txBody>
      </p:sp>
    </p:spTree>
    <p:extLst>
      <p:ext uri="{BB962C8B-B14F-4D97-AF65-F5344CB8AC3E}">
        <p14:creationId xmlns:p14="http://schemas.microsoft.com/office/powerpoint/2010/main" val="335153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1112" b="-1228"/>
          <a:stretch>
            <a:fillRect/>
          </a:stretch>
        </p:blipFill>
        <p:spPr>
          <a:xfrm>
            <a:off x="8784984" y="6320"/>
            <a:ext cx="2333735" cy="6866020"/>
          </a:xfrm>
          <a:prstGeom prst="rect">
            <a:avLst/>
          </a:prstGeom>
        </p:spPr>
      </p:pic>
      <p:grpSp>
        <p:nvGrpSpPr>
          <p:cNvPr id="22" name="组合 21"/>
          <p:cNvGrpSpPr/>
          <p:nvPr/>
        </p:nvGrpSpPr>
        <p:grpSpPr>
          <a:xfrm>
            <a:off x="5274907" y="59636"/>
            <a:ext cx="2617526" cy="6838950"/>
            <a:chOff x="4475747" y="19050"/>
            <a:chExt cx="2617526" cy="683895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747" y="4248150"/>
              <a:ext cx="2617526" cy="2609850"/>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36"/>
            <a:stretch>
              <a:fillRect/>
            </a:stretch>
          </p:blipFill>
          <p:spPr>
            <a:xfrm>
              <a:off x="4475747" y="2438400"/>
              <a:ext cx="2617526" cy="180975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t="7631" b="8472"/>
            <a:stretch>
              <a:fillRect/>
            </a:stretch>
          </p:blipFill>
          <p:spPr>
            <a:xfrm>
              <a:off x="4475747" y="19050"/>
              <a:ext cx="2617526" cy="2419350"/>
            </a:xfrm>
            <a:prstGeom prst="rect">
              <a:avLst/>
            </a:prstGeom>
          </p:spPr>
        </p:pic>
      </p:grpSp>
      <p:grpSp>
        <p:nvGrpSpPr>
          <p:cNvPr id="25" name="组合 24"/>
          <p:cNvGrpSpPr/>
          <p:nvPr/>
        </p:nvGrpSpPr>
        <p:grpSpPr>
          <a:xfrm>
            <a:off x="1444296" y="59636"/>
            <a:ext cx="2786310" cy="6629400"/>
            <a:chOff x="2809471" y="171450"/>
            <a:chExt cx="2740751" cy="6521003"/>
          </a:xfrm>
        </p:grpSpPr>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t="4607" b="4792"/>
            <a:stretch>
              <a:fillRect/>
            </a:stretch>
          </p:blipFill>
          <p:spPr>
            <a:xfrm>
              <a:off x="2809471" y="171450"/>
              <a:ext cx="2737152" cy="2247900"/>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9472" y="2182198"/>
              <a:ext cx="2740750" cy="2167105"/>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1748" y="4129038"/>
              <a:ext cx="2613514" cy="2563415"/>
            </a:xfrm>
            <a:prstGeom prst="rect">
              <a:avLst/>
            </a:prstGeom>
          </p:spPr>
        </p:pic>
      </p:grpSp>
      <p:sp>
        <p:nvSpPr>
          <p:cNvPr id="26" name="文本框 25"/>
          <p:cNvSpPr txBox="1"/>
          <p:nvPr/>
        </p:nvSpPr>
        <p:spPr>
          <a:xfrm>
            <a:off x="453869" y="862076"/>
            <a:ext cx="553998" cy="5599067"/>
          </a:xfrm>
          <a:prstGeom prst="rect">
            <a:avLst/>
          </a:prstGeom>
          <a:noFill/>
        </p:spPr>
        <p:txBody>
          <a:bodyPr vert="eaVert" wrap="square" rtlCol="0">
            <a:spAutoFit/>
          </a:bodyPr>
          <a:lstStyle/>
          <a:p>
            <a:r>
              <a:rPr lang="en-US" altLang="zh-CN" sz="2400" dirty="0" smtClean="0">
                <a:latin typeface="Adobe 黑体 Std R" panose="020B0400000000000000" pitchFamily="34" charset="-122"/>
                <a:ea typeface="Adobe 黑体 Std R" panose="020B0400000000000000" pitchFamily="34" charset="-122"/>
              </a:rPr>
              <a:t>《</a:t>
            </a:r>
            <a:r>
              <a:rPr lang="zh-CN" altLang="en-US" sz="2400" dirty="0" smtClean="0">
                <a:latin typeface="Adobe 黑体 Std R" panose="020B0400000000000000" pitchFamily="34" charset="-122"/>
                <a:ea typeface="Adobe 黑体 Std R" panose="020B0400000000000000" pitchFamily="34" charset="-122"/>
              </a:rPr>
              <a:t>致大学室友</a:t>
            </a:r>
            <a:r>
              <a:rPr lang="en-US" altLang="zh-CN" sz="2400" dirty="0" smtClean="0">
                <a:latin typeface="Adobe 黑体 Std R" panose="020B0400000000000000" pitchFamily="34" charset="-122"/>
                <a:ea typeface="Adobe 黑体 Std R" panose="020B0400000000000000" pitchFamily="34" charset="-122"/>
              </a:rPr>
              <a:t>》</a:t>
            </a:r>
            <a:r>
              <a:rPr lang="zh-CN" altLang="en-US" sz="2400" dirty="0" smtClean="0">
                <a:latin typeface="Adobe 黑体 Std R" panose="020B0400000000000000" pitchFamily="34" charset="-122"/>
                <a:ea typeface="Adobe 黑体 Std R" panose="020B0400000000000000" pitchFamily="34" charset="-122"/>
              </a:rPr>
              <a:t>作者：失控的</a:t>
            </a:r>
            <a:r>
              <a:rPr lang="en-US" altLang="zh-CN" sz="2400" dirty="0" smtClean="0">
                <a:latin typeface="Adobe 黑体 Std R" panose="020B0400000000000000" pitchFamily="34" charset="-122"/>
                <a:ea typeface="Adobe 黑体 Std R" panose="020B0400000000000000" pitchFamily="34" charset="-122"/>
              </a:rPr>
              <a:t>Saner</a:t>
            </a:r>
            <a:endParaRPr lang="zh-CN" altLang="en-US" sz="2400" dirty="0"/>
          </a:p>
        </p:txBody>
      </p:sp>
    </p:spTree>
    <p:extLst>
      <p:ext uri="{BB962C8B-B14F-4D97-AF65-F5344CB8AC3E}">
        <p14:creationId xmlns:p14="http://schemas.microsoft.com/office/powerpoint/2010/main" val="987677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保险</a:t>
            </a:r>
            <a:endParaRPr lang="zh-CN" altLang="en-US" sz="3200" dirty="0">
              <a:ea typeface="Adobe 黑体 Std R" panose="020B0400000000000000" pitchFamily="34" charset="-122"/>
            </a:endParaRPr>
          </a:p>
        </p:txBody>
      </p:sp>
      <p:sp>
        <p:nvSpPr>
          <p:cNvPr id="3" name="文本框 2"/>
          <p:cNvSpPr txBox="1"/>
          <p:nvPr/>
        </p:nvSpPr>
        <p:spPr>
          <a:xfrm>
            <a:off x="349426" y="937734"/>
            <a:ext cx="11742821" cy="5755423"/>
          </a:xfrm>
          <a:prstGeom prst="rect">
            <a:avLst/>
          </a:prstGeom>
          <a:noFill/>
        </p:spPr>
        <p:txBody>
          <a:bodyPr wrap="square" rtlCol="0">
            <a:spAutoFit/>
          </a:bodyPr>
          <a:lstStyle/>
          <a:p>
            <a:r>
              <a:rPr lang="zh-CN" altLang="en-US" sz="1600" dirty="0" smtClean="0">
                <a:latin typeface="Adobe 黑体 Std R" panose="020B0400000000000000" pitchFamily="34" charset="-122"/>
                <a:ea typeface="Adobe 黑体 Std R" panose="020B0400000000000000" pitchFamily="34" charset="-122"/>
              </a:rPr>
              <a:t>　　</a:t>
            </a:r>
            <a:r>
              <a:rPr lang="zh-CN" altLang="en-US" sz="1600" dirty="0" smtClean="0">
                <a:solidFill>
                  <a:srgbClr val="FF0000"/>
                </a:solidFill>
                <a:latin typeface="Adobe 黑体 Std R" panose="020B0400000000000000" pitchFamily="34" charset="-122"/>
                <a:ea typeface="Adobe 黑体 Std R" panose="020B0400000000000000" pitchFamily="34" charset="-122"/>
              </a:rPr>
              <a:t>注意：新生须在</a:t>
            </a:r>
            <a:r>
              <a:rPr lang="en-US" altLang="zh-CN" sz="1600" dirty="0" smtClean="0">
                <a:solidFill>
                  <a:srgbClr val="FF0000"/>
                </a:solidFill>
                <a:latin typeface="Adobe 黑体 Std R" panose="020B0400000000000000" pitchFamily="34" charset="-122"/>
                <a:ea typeface="Adobe 黑体 Std R" panose="020B0400000000000000" pitchFamily="34" charset="-122"/>
              </a:rPr>
              <a:t>9</a:t>
            </a:r>
            <a:r>
              <a:rPr lang="zh-CN" altLang="en-US" sz="1600" dirty="0" smtClean="0">
                <a:solidFill>
                  <a:srgbClr val="FF0000"/>
                </a:solidFill>
                <a:latin typeface="Adobe 黑体 Std R" panose="020B0400000000000000" pitchFamily="34" charset="-122"/>
                <a:ea typeface="Adobe 黑体 Std R" panose="020B0400000000000000" pitchFamily="34" charset="-122"/>
              </a:rPr>
              <a:t>月</a:t>
            </a:r>
            <a:r>
              <a:rPr lang="en-US" altLang="zh-CN" sz="1600" dirty="0" smtClean="0">
                <a:solidFill>
                  <a:srgbClr val="FF0000"/>
                </a:solidFill>
                <a:latin typeface="Adobe 黑体 Std R" panose="020B0400000000000000" pitchFamily="34" charset="-122"/>
                <a:ea typeface="Adobe 黑体 Std R" panose="020B0400000000000000" pitchFamily="34" charset="-122"/>
              </a:rPr>
              <a:t>14</a:t>
            </a:r>
            <a:r>
              <a:rPr lang="zh-CN" altLang="en-US" sz="1600" dirty="0" smtClean="0">
                <a:solidFill>
                  <a:srgbClr val="FF0000"/>
                </a:solidFill>
                <a:latin typeface="Adobe 黑体 Std R" panose="020B0400000000000000" pitchFamily="34" charset="-122"/>
                <a:ea typeface="Adobe 黑体 Std R" panose="020B0400000000000000" pitchFamily="34" charset="-122"/>
              </a:rPr>
              <a:t>日</a:t>
            </a:r>
            <a:r>
              <a:rPr lang="en-US" altLang="zh-CN" sz="1600" dirty="0" smtClean="0">
                <a:solidFill>
                  <a:srgbClr val="FF0000"/>
                </a:solidFill>
                <a:latin typeface="Adobe 黑体 Std R" panose="020B0400000000000000" pitchFamily="34" charset="-122"/>
                <a:ea typeface="Adobe 黑体 Std R" panose="020B0400000000000000" pitchFamily="34" charset="-122"/>
              </a:rPr>
              <a:t>17</a:t>
            </a:r>
            <a:r>
              <a:rPr lang="zh-CN" altLang="en-US" sz="1600" dirty="0" smtClean="0">
                <a:solidFill>
                  <a:srgbClr val="FF0000"/>
                </a:solidFill>
                <a:latin typeface="Adobe 黑体 Std R" panose="020B0400000000000000" pitchFamily="34" charset="-122"/>
                <a:ea typeface="Adobe 黑体 Std R" panose="020B0400000000000000" pitchFamily="34" charset="-122"/>
              </a:rPr>
              <a:t>：</a:t>
            </a:r>
            <a:r>
              <a:rPr lang="en-US" altLang="zh-CN" sz="1600" dirty="0" smtClean="0">
                <a:solidFill>
                  <a:srgbClr val="FF0000"/>
                </a:solidFill>
                <a:latin typeface="Adobe 黑体 Std R" panose="020B0400000000000000" pitchFamily="34" charset="-122"/>
                <a:ea typeface="Adobe 黑体 Std R" panose="020B0400000000000000" pitchFamily="34" charset="-122"/>
              </a:rPr>
              <a:t>00</a:t>
            </a:r>
            <a:r>
              <a:rPr lang="zh-CN" altLang="en-US" sz="1600" dirty="0" smtClean="0">
                <a:solidFill>
                  <a:srgbClr val="FF0000"/>
                </a:solidFill>
                <a:latin typeface="Adobe 黑体 Std R" panose="020B0400000000000000" pitchFamily="34" charset="-122"/>
                <a:ea typeface="Adobe 黑体 Std R" panose="020B0400000000000000" pitchFamily="34" charset="-122"/>
              </a:rPr>
              <a:t>之前，登录校内门户保险模块，进行确认是否参保</a:t>
            </a:r>
            <a:endParaRPr lang="en-US" altLang="zh-CN" sz="1600" dirty="0" smtClean="0">
              <a:solidFill>
                <a:srgbClr val="FF0000"/>
              </a:solidFill>
              <a:latin typeface="Adobe 黑体 Std R" panose="020B0400000000000000" pitchFamily="34" charset="-122"/>
              <a:ea typeface="Adobe 黑体 Std R" panose="020B0400000000000000" pitchFamily="34" charset="-122"/>
            </a:endParaRPr>
          </a:p>
          <a:p>
            <a:endParaRPr lang="en-US" altLang="zh-CN" sz="1600" dirty="0">
              <a:latin typeface="Adobe 黑体 Std R" panose="020B0400000000000000" pitchFamily="34" charset="-122"/>
              <a:ea typeface="Adobe 黑体 Std R" panose="020B0400000000000000" pitchFamily="34" charset="-122"/>
            </a:endParaRPr>
          </a:p>
          <a:p>
            <a:r>
              <a:rPr lang="zh-CN" altLang="zh-CN" sz="1600" dirty="0" smtClean="0">
                <a:latin typeface="Adobe 黑体 Std R" panose="020B0400000000000000" pitchFamily="34" charset="-122"/>
                <a:ea typeface="Adobe 黑体 Std R" panose="020B0400000000000000" pitchFamily="34" charset="-122"/>
              </a:rPr>
              <a:t> </a:t>
            </a:r>
            <a:r>
              <a:rPr lang="zh-CN" altLang="en-US" sz="1600" dirty="0" smtClean="0">
                <a:latin typeface="Adobe 黑体 Std R" panose="020B0400000000000000" pitchFamily="34" charset="-122"/>
                <a:ea typeface="Adobe 黑体 Std R" panose="020B0400000000000000" pitchFamily="34" charset="-122"/>
              </a:rPr>
              <a:t>        为了确</a:t>
            </a:r>
            <a:r>
              <a:rPr lang="zh-CN" altLang="en-US" sz="1600" dirty="0">
                <a:latin typeface="Adobe 黑体 Std R" panose="020B0400000000000000" pitchFamily="34" charset="-122"/>
                <a:ea typeface="Adobe 黑体 Std R" panose="020B0400000000000000" pitchFamily="34" charset="-122"/>
              </a:rPr>
              <a:t>保我校学生在求学期间（如在校学习、生活，参加社会实践，寒暑假期间等）发生意外伤害或疾病时，本人或家庭能得到一定的经济补偿，学校决定委托太平人寿保险有限公司为全校在校学生（在职学生除外）开设人身保险项目，自</a:t>
            </a:r>
            <a:r>
              <a:rPr lang="en-US" altLang="zh-CN" sz="1600" dirty="0">
                <a:latin typeface="Adobe 黑体 Std R" panose="020B0400000000000000" pitchFamily="34" charset="-122"/>
                <a:ea typeface="Adobe 黑体 Std R" panose="020B0400000000000000" pitchFamily="34" charset="-122"/>
              </a:rPr>
              <a:t>2005</a:t>
            </a:r>
            <a:r>
              <a:rPr lang="zh-CN" altLang="en-US" sz="1600" dirty="0">
                <a:latin typeface="Adobe 黑体 Std R" panose="020B0400000000000000" pitchFamily="34" charset="-122"/>
                <a:ea typeface="Adobe 黑体 Std R" panose="020B0400000000000000" pitchFamily="34" charset="-122"/>
              </a:rPr>
              <a:t>年全面推行。保险项目及有关事宜说明如下：</a:t>
            </a:r>
          </a:p>
          <a:p>
            <a:r>
              <a:rPr lang="zh-CN" altLang="en-US" sz="1600" dirty="0" smtClean="0">
                <a:latin typeface="Adobe 黑体 Std R" panose="020B0400000000000000" pitchFamily="34" charset="-122"/>
                <a:ea typeface="Adobe 黑体 Std R" panose="020B0400000000000000" pitchFamily="34" charset="-122"/>
              </a:rPr>
              <a:t>　　</a:t>
            </a:r>
            <a:r>
              <a:rPr lang="en-US" altLang="zh-CN" sz="1600" dirty="0" smtClean="0">
                <a:solidFill>
                  <a:srgbClr val="FFC000"/>
                </a:solidFill>
                <a:latin typeface="Adobe 黑体 Std R" panose="020B0400000000000000" pitchFamily="34" charset="-122"/>
                <a:ea typeface="Adobe 黑体 Std R" panose="020B0400000000000000" pitchFamily="34" charset="-122"/>
              </a:rPr>
              <a:t>1</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保险期限</a:t>
            </a:r>
          </a:p>
          <a:p>
            <a:r>
              <a:rPr lang="zh-CN" altLang="en-US" sz="1600" dirty="0">
                <a:latin typeface="Adobe 黑体 Std R" panose="020B0400000000000000" pitchFamily="34" charset="-122"/>
                <a:ea typeface="Adobe 黑体 Std R" panose="020B0400000000000000" pitchFamily="34" charset="-122"/>
              </a:rPr>
              <a:t>　　一年期（从缴费当年</a:t>
            </a:r>
            <a:r>
              <a:rPr lang="en-US" altLang="zh-CN" sz="1600" dirty="0">
                <a:latin typeface="Adobe 黑体 Std R" panose="020B0400000000000000" pitchFamily="34" charset="-122"/>
                <a:ea typeface="Adobe 黑体 Std R" panose="020B0400000000000000" pitchFamily="34" charset="-122"/>
              </a:rPr>
              <a:t>8</a:t>
            </a:r>
            <a:r>
              <a:rPr lang="zh-CN" altLang="en-US" sz="1600" dirty="0">
                <a:latin typeface="Adobe 黑体 Std R" panose="020B0400000000000000" pitchFamily="34" charset="-122"/>
                <a:ea typeface="Adobe 黑体 Std R" panose="020B0400000000000000" pitchFamily="34" charset="-122"/>
              </a:rPr>
              <a:t>月的报到之日起至次年</a:t>
            </a:r>
            <a:r>
              <a:rPr lang="en-US" altLang="zh-CN" sz="1600" dirty="0">
                <a:latin typeface="Adobe 黑体 Std R" panose="020B0400000000000000" pitchFamily="34" charset="-122"/>
                <a:ea typeface="Adobe 黑体 Std R" panose="020B0400000000000000" pitchFamily="34" charset="-122"/>
              </a:rPr>
              <a:t>8</a:t>
            </a:r>
            <a:r>
              <a:rPr lang="zh-CN" altLang="en-US" sz="1600" dirty="0">
                <a:latin typeface="Adobe 黑体 Std R" panose="020B0400000000000000" pitchFamily="34" charset="-122"/>
                <a:ea typeface="Adobe 黑体 Std R" panose="020B0400000000000000" pitchFamily="34" charset="-122"/>
              </a:rPr>
              <a:t>月当日 ），可续保。</a:t>
            </a:r>
          </a:p>
          <a:p>
            <a:r>
              <a:rPr lang="zh-CN" altLang="en-US" sz="1600" dirty="0" smtClean="0">
                <a:latin typeface="Adobe 黑体 Std R" panose="020B0400000000000000" pitchFamily="34" charset="-122"/>
                <a:ea typeface="Adobe 黑体 Std R" panose="020B0400000000000000" pitchFamily="34" charset="-122"/>
              </a:rPr>
              <a:t>　　</a:t>
            </a:r>
            <a:r>
              <a:rPr lang="en-US" altLang="zh-CN" sz="1600" dirty="0" smtClean="0">
                <a:solidFill>
                  <a:srgbClr val="FFC000"/>
                </a:solidFill>
                <a:latin typeface="Adobe 黑体 Std R" panose="020B0400000000000000" pitchFamily="34" charset="-122"/>
                <a:ea typeface="Adobe 黑体 Std R" panose="020B0400000000000000" pitchFamily="34" charset="-122"/>
              </a:rPr>
              <a:t>2</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保险种类及赔付</a:t>
            </a:r>
            <a:r>
              <a:rPr lang="zh-CN" altLang="en-US" sz="1600" dirty="0" smtClean="0">
                <a:solidFill>
                  <a:srgbClr val="FFC000"/>
                </a:solidFill>
                <a:latin typeface="Adobe 黑体 Std R" panose="020B0400000000000000" pitchFamily="34" charset="-122"/>
                <a:ea typeface="Adobe 黑体 Std R" panose="020B0400000000000000" pitchFamily="34" charset="-122"/>
              </a:rPr>
              <a:t>金额</a:t>
            </a:r>
            <a:endParaRPr lang="zh-CN" altLang="en-US" sz="1600" dirty="0">
              <a:solidFill>
                <a:srgbClr val="FFC000"/>
              </a:solidFill>
              <a:latin typeface="Adobe 黑体 Std R" panose="020B0400000000000000" pitchFamily="34" charset="-122"/>
              <a:ea typeface="Adobe 黑体 Std R" panose="020B0400000000000000" pitchFamily="34" charset="-122"/>
            </a:endParaRPr>
          </a:p>
          <a:p>
            <a:r>
              <a:rPr lang="zh-CN" altLang="en-US" sz="1600" dirty="0">
                <a:latin typeface="Adobe 黑体 Std R" panose="020B0400000000000000" pitchFamily="34" charset="-122"/>
                <a:ea typeface="Adobe 黑体 Std R" panose="020B0400000000000000" pitchFamily="34" charset="-122"/>
              </a:rPr>
              <a:t>　　</a:t>
            </a:r>
            <a:r>
              <a:rPr lang="zh-CN" altLang="en-US" sz="1600" dirty="0" smtClean="0">
                <a:latin typeface="Adobe 黑体 Std R" panose="020B0400000000000000" pitchFamily="34" charset="-122"/>
                <a:ea typeface="Adobe 黑体 Std R" panose="020B0400000000000000" pitchFamily="34" charset="-122"/>
              </a:rPr>
              <a:t>①</a:t>
            </a:r>
            <a:r>
              <a:rPr lang="zh-CN" altLang="en-US" sz="1600" dirty="0">
                <a:latin typeface="Adobe 黑体 Std R" panose="020B0400000000000000" pitchFamily="34" charset="-122"/>
                <a:ea typeface="Adobe 黑体 Std R" panose="020B0400000000000000" pitchFamily="34" charset="-122"/>
              </a:rPr>
              <a:t>学生重大疾病保险</a:t>
            </a:r>
          </a:p>
          <a:p>
            <a:r>
              <a:rPr lang="zh-CN" altLang="en-US" sz="1600" dirty="0">
                <a:latin typeface="Adobe 黑体 Std R" panose="020B0400000000000000" pitchFamily="34" charset="-122"/>
                <a:ea typeface="Adobe 黑体 Std R" panose="020B0400000000000000" pitchFamily="34" charset="-122"/>
              </a:rPr>
              <a:t>　　自保险合同生效之日起</a:t>
            </a:r>
            <a:r>
              <a:rPr lang="en-US" altLang="zh-CN" sz="1600" dirty="0">
                <a:latin typeface="Adobe 黑体 Std R" panose="020B0400000000000000" pitchFamily="34" charset="-122"/>
                <a:ea typeface="Adobe 黑体 Std R" panose="020B0400000000000000" pitchFamily="34" charset="-122"/>
              </a:rPr>
              <a:t>30</a:t>
            </a:r>
            <a:r>
              <a:rPr lang="zh-CN" altLang="en-US" sz="1600" dirty="0">
                <a:latin typeface="Adobe 黑体 Std R" panose="020B0400000000000000" pitchFamily="34" charset="-122"/>
                <a:ea typeface="Adobe 黑体 Std R" panose="020B0400000000000000" pitchFamily="34" charset="-122"/>
              </a:rPr>
              <a:t>天后，学生经本公司指定或认可的医疗机构确诊，初次罹患本合同所指重大疾病，保险公司给付重大疾病保险金</a:t>
            </a:r>
            <a:r>
              <a:rPr lang="en-US" altLang="zh-CN" sz="1600" dirty="0">
                <a:latin typeface="Adobe 黑体 Std R" panose="020B0400000000000000" pitchFamily="34" charset="-122"/>
                <a:ea typeface="Adobe 黑体 Std R" panose="020B0400000000000000" pitchFamily="34" charset="-122"/>
              </a:rPr>
              <a:t>30,000</a:t>
            </a:r>
            <a:r>
              <a:rPr lang="zh-CN" altLang="en-US" sz="1600" dirty="0">
                <a:latin typeface="Adobe 黑体 Std R" panose="020B0400000000000000" pitchFamily="34" charset="-122"/>
                <a:ea typeface="Adobe 黑体 Std R" panose="020B0400000000000000" pitchFamily="34" charset="-122"/>
              </a:rPr>
              <a:t>元， </a:t>
            </a:r>
          </a:p>
          <a:p>
            <a:r>
              <a:rPr lang="zh-CN" altLang="en-US" sz="1600" dirty="0">
                <a:latin typeface="Adobe 黑体 Std R" panose="020B0400000000000000" pitchFamily="34" charset="-122"/>
                <a:ea typeface="Adobe 黑体 Std R" panose="020B0400000000000000" pitchFamily="34" charset="-122"/>
              </a:rPr>
              <a:t>　　</a:t>
            </a:r>
            <a:r>
              <a:rPr lang="zh-CN" altLang="en-US" sz="1600" dirty="0" smtClean="0">
                <a:latin typeface="Adobe 黑体 Std R" panose="020B0400000000000000" pitchFamily="34" charset="-122"/>
                <a:ea typeface="Adobe 黑体 Std R" panose="020B0400000000000000" pitchFamily="34" charset="-122"/>
              </a:rPr>
              <a:t>②</a:t>
            </a:r>
            <a:r>
              <a:rPr lang="zh-CN" altLang="en-US" sz="1600" dirty="0">
                <a:latin typeface="Adobe 黑体 Std R" panose="020B0400000000000000" pitchFamily="34" charset="-122"/>
                <a:ea typeface="Adobe 黑体 Std R" panose="020B0400000000000000" pitchFamily="34" charset="-122"/>
              </a:rPr>
              <a:t>学生住院医疗保险</a:t>
            </a:r>
          </a:p>
          <a:p>
            <a:r>
              <a:rPr lang="zh-CN" altLang="en-US" sz="1600" dirty="0">
                <a:latin typeface="Adobe 黑体 Std R" panose="020B0400000000000000" pitchFamily="34" charset="-122"/>
                <a:ea typeface="Adobe 黑体 Std R" panose="020B0400000000000000" pitchFamily="34" charset="-122"/>
              </a:rPr>
              <a:t>　　学生因遭受意外伤害或自保险合同生效之日起</a:t>
            </a:r>
            <a:r>
              <a:rPr lang="en-US" altLang="zh-CN" sz="1600" dirty="0">
                <a:latin typeface="Adobe 黑体 Std R" panose="020B0400000000000000" pitchFamily="34" charset="-122"/>
                <a:ea typeface="Adobe 黑体 Std R" panose="020B0400000000000000" pitchFamily="34" charset="-122"/>
              </a:rPr>
              <a:t>90</a:t>
            </a:r>
            <a:r>
              <a:rPr lang="zh-CN" altLang="en-US" sz="1600" dirty="0">
                <a:latin typeface="Adobe 黑体 Std R" panose="020B0400000000000000" pitchFamily="34" charset="-122"/>
                <a:ea typeface="Adobe 黑体 Std R" panose="020B0400000000000000" pitchFamily="34" charset="-122"/>
              </a:rPr>
              <a:t>天后</a:t>
            </a:r>
            <a:r>
              <a:rPr lang="en-US" altLang="zh-CN" sz="1600" dirty="0">
                <a:latin typeface="Adobe 黑体 Std R" panose="020B0400000000000000" pitchFamily="34" charset="-122"/>
                <a:ea typeface="Adobe 黑体 Std R" panose="020B0400000000000000" pitchFamily="34" charset="-122"/>
              </a:rPr>
              <a:t>(</a:t>
            </a:r>
            <a:r>
              <a:rPr lang="zh-CN" altLang="en-US" sz="1600" dirty="0">
                <a:latin typeface="Adobe 黑体 Std R" panose="020B0400000000000000" pitchFamily="34" charset="-122"/>
                <a:ea typeface="Adobe 黑体 Std R" panose="020B0400000000000000" pitchFamily="34" charset="-122"/>
              </a:rPr>
              <a:t>续保无此限制</a:t>
            </a:r>
            <a:r>
              <a:rPr lang="en-US" altLang="zh-CN" sz="1600" dirty="0">
                <a:latin typeface="Adobe 黑体 Std R" panose="020B0400000000000000" pitchFamily="34" charset="-122"/>
                <a:ea typeface="Adobe 黑体 Std R" panose="020B0400000000000000" pitchFamily="34" charset="-122"/>
              </a:rPr>
              <a:t>)</a:t>
            </a:r>
            <a:r>
              <a:rPr lang="zh-CN" altLang="en-US" sz="1600" dirty="0">
                <a:latin typeface="Adobe 黑体 Std R" panose="020B0400000000000000" pitchFamily="34" charset="-122"/>
                <a:ea typeface="Adobe 黑体 Std R" panose="020B0400000000000000" pitchFamily="34" charset="-122"/>
              </a:rPr>
              <a:t>因疾病在指定或认可的医院住院治疗，被保险人所支出的、符合当地医疗保险主管部门规定可报销的医疗费用中由个人支付部分（</a:t>
            </a:r>
            <a:r>
              <a:rPr lang="en-US" altLang="zh-CN" sz="1600" dirty="0">
                <a:latin typeface="Adobe 黑体 Std R" panose="020B0400000000000000" pitchFamily="34" charset="-122"/>
                <a:ea typeface="Adobe 黑体 Std R" panose="020B0400000000000000" pitchFamily="34" charset="-122"/>
              </a:rPr>
              <a:t>20%</a:t>
            </a:r>
            <a:r>
              <a:rPr lang="zh-CN" altLang="en-US" sz="1600" dirty="0">
                <a:latin typeface="Adobe 黑体 Std R" panose="020B0400000000000000" pitchFamily="34" charset="-122"/>
                <a:ea typeface="Adobe 黑体 Std R" panose="020B0400000000000000" pitchFamily="34" charset="-122"/>
              </a:rPr>
              <a:t>），保险公司在保险金额范围内</a:t>
            </a:r>
            <a:r>
              <a:rPr lang="en-US" altLang="zh-CN" sz="1600" dirty="0">
                <a:latin typeface="Adobe 黑体 Std R" panose="020B0400000000000000" pitchFamily="34" charset="-122"/>
                <a:ea typeface="Adobe 黑体 Std R" panose="020B0400000000000000" pitchFamily="34" charset="-122"/>
              </a:rPr>
              <a:t>100%</a:t>
            </a:r>
            <a:r>
              <a:rPr lang="zh-CN" altLang="en-US" sz="1600" dirty="0">
                <a:latin typeface="Adobe 黑体 Std R" panose="020B0400000000000000" pitchFamily="34" charset="-122"/>
                <a:ea typeface="Adobe 黑体 Std R" panose="020B0400000000000000" pitchFamily="34" charset="-122"/>
              </a:rPr>
              <a:t>给付。最高保险金额为每个学生</a:t>
            </a:r>
            <a:r>
              <a:rPr lang="en-US" altLang="zh-CN" sz="1600" dirty="0">
                <a:latin typeface="Adobe 黑体 Std R" panose="020B0400000000000000" pitchFamily="34" charset="-122"/>
                <a:ea typeface="Adobe 黑体 Std R" panose="020B0400000000000000" pitchFamily="34" charset="-122"/>
              </a:rPr>
              <a:t>10</a:t>
            </a:r>
            <a:r>
              <a:rPr lang="zh-CN" altLang="en-US" sz="1600" dirty="0">
                <a:latin typeface="Adobe 黑体 Std R" panose="020B0400000000000000" pitchFamily="34" charset="-122"/>
                <a:ea typeface="Adobe 黑体 Std R" panose="020B0400000000000000" pitchFamily="34" charset="-122"/>
              </a:rPr>
              <a:t>万元。</a:t>
            </a:r>
          </a:p>
          <a:p>
            <a:r>
              <a:rPr lang="zh-CN" altLang="en-US" sz="1600" dirty="0">
                <a:latin typeface="Adobe 黑体 Std R" panose="020B0400000000000000" pitchFamily="34" charset="-122"/>
                <a:ea typeface="Adobe 黑体 Std R" panose="020B0400000000000000" pitchFamily="34" charset="-122"/>
              </a:rPr>
              <a:t>　　</a:t>
            </a:r>
            <a:r>
              <a:rPr lang="zh-CN" altLang="en-US" sz="1600" dirty="0" smtClean="0">
                <a:latin typeface="Adobe 黑体 Std R" panose="020B0400000000000000" pitchFamily="34" charset="-122"/>
                <a:ea typeface="Adobe 黑体 Std R" panose="020B0400000000000000" pitchFamily="34" charset="-122"/>
              </a:rPr>
              <a:t>③</a:t>
            </a:r>
            <a:r>
              <a:rPr lang="zh-CN" altLang="en-US" sz="1600" dirty="0">
                <a:latin typeface="Adobe 黑体 Std R" panose="020B0400000000000000" pitchFamily="34" charset="-122"/>
                <a:ea typeface="Adobe 黑体 Std R" panose="020B0400000000000000" pitchFamily="34" charset="-122"/>
              </a:rPr>
              <a:t>一年定期寿险</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a. </a:t>
            </a:r>
            <a:r>
              <a:rPr lang="zh-CN" altLang="en-US" sz="1600" dirty="0">
                <a:latin typeface="Adobe 黑体 Std R" panose="020B0400000000000000" pitchFamily="34" charset="-122"/>
                <a:ea typeface="Adobe 黑体 Std R" panose="020B0400000000000000" pitchFamily="34" charset="-122"/>
              </a:rPr>
              <a:t>学生因遭受意外伤害事故导致身故，按合同给付身故保险金</a:t>
            </a:r>
            <a:r>
              <a:rPr lang="en-US" altLang="zh-CN" sz="1600" dirty="0">
                <a:latin typeface="Adobe 黑体 Std R" panose="020B0400000000000000" pitchFamily="34" charset="-122"/>
                <a:ea typeface="Adobe 黑体 Std R" panose="020B0400000000000000" pitchFamily="34" charset="-122"/>
              </a:rPr>
              <a:t>200,000</a:t>
            </a:r>
            <a:r>
              <a:rPr lang="zh-CN" altLang="en-US" sz="1600" dirty="0">
                <a:latin typeface="Adobe 黑体 Std R" panose="020B0400000000000000" pitchFamily="34" charset="-122"/>
                <a:ea typeface="Adobe 黑体 Std R" panose="020B0400000000000000" pitchFamily="34" charset="-122"/>
              </a:rPr>
              <a:t>元。</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b. </a:t>
            </a:r>
            <a:r>
              <a:rPr lang="zh-CN" altLang="en-US" sz="1600" dirty="0">
                <a:latin typeface="Adobe 黑体 Std R" panose="020B0400000000000000" pitchFamily="34" charset="-122"/>
                <a:ea typeface="Adobe 黑体 Std R" panose="020B0400000000000000" pitchFamily="34" charset="-122"/>
              </a:rPr>
              <a:t>学生因疾病导致身故，按合同给付身故保险金</a:t>
            </a:r>
            <a:r>
              <a:rPr lang="en-US" altLang="zh-CN" sz="1600" dirty="0">
                <a:latin typeface="Adobe 黑体 Std R" panose="020B0400000000000000" pitchFamily="34" charset="-122"/>
                <a:ea typeface="Adobe 黑体 Std R" panose="020B0400000000000000" pitchFamily="34" charset="-122"/>
              </a:rPr>
              <a:t>200,000</a:t>
            </a:r>
            <a:r>
              <a:rPr lang="zh-CN" altLang="en-US" sz="1600" dirty="0">
                <a:latin typeface="Adobe 黑体 Std R" panose="020B0400000000000000" pitchFamily="34" charset="-122"/>
                <a:ea typeface="Adobe 黑体 Std R" panose="020B0400000000000000" pitchFamily="34" charset="-122"/>
              </a:rPr>
              <a:t>元</a:t>
            </a:r>
            <a:r>
              <a:rPr lang="zh-CN" altLang="en-US" sz="1600" dirty="0" smtClean="0">
                <a:latin typeface="Adobe 黑体 Std R" panose="020B0400000000000000" pitchFamily="34" charset="-122"/>
                <a:ea typeface="Adobe 黑体 Std R" panose="020B0400000000000000" pitchFamily="34" charset="-122"/>
              </a:rPr>
              <a:t>。</a:t>
            </a:r>
          </a:p>
          <a:p>
            <a:r>
              <a:rPr lang="zh-CN" altLang="en-US" sz="1600" dirty="0" smtClean="0">
                <a:latin typeface="Adobe 黑体 Std R" panose="020B0400000000000000" pitchFamily="34" charset="-122"/>
                <a:ea typeface="Adobe 黑体 Std R" panose="020B0400000000000000" pitchFamily="34" charset="-122"/>
              </a:rPr>
              <a:t>　</a:t>
            </a:r>
            <a:r>
              <a:rPr lang="zh-CN" altLang="en-US" sz="1600" dirty="0" smtClean="0">
                <a:solidFill>
                  <a:srgbClr val="FFC000"/>
                </a:solidFill>
                <a:latin typeface="Adobe 黑体 Std R" panose="020B0400000000000000" pitchFamily="34" charset="-122"/>
                <a:ea typeface="Adobe 黑体 Std R" panose="020B0400000000000000" pitchFamily="34" charset="-122"/>
              </a:rPr>
              <a:t>　</a:t>
            </a:r>
            <a:r>
              <a:rPr lang="en-US" altLang="zh-CN" sz="1600" dirty="0" smtClean="0">
                <a:solidFill>
                  <a:srgbClr val="FFC000"/>
                </a:solidFill>
                <a:latin typeface="Adobe 黑体 Std R" panose="020B0400000000000000" pitchFamily="34" charset="-122"/>
                <a:ea typeface="Adobe 黑体 Std R" panose="020B0400000000000000" pitchFamily="34" charset="-122"/>
              </a:rPr>
              <a:t>3.</a:t>
            </a:r>
            <a:r>
              <a:rPr lang="zh-CN" altLang="en-US" sz="1600" dirty="0" smtClean="0">
                <a:solidFill>
                  <a:srgbClr val="FFC000"/>
                </a:solidFill>
                <a:latin typeface="Adobe 黑体 Std R" panose="020B0400000000000000" pitchFamily="34" charset="-122"/>
                <a:ea typeface="Adobe 黑体 Std R" panose="020B0400000000000000" pitchFamily="34" charset="-122"/>
              </a:rPr>
              <a:t>保险费用</a:t>
            </a:r>
          </a:p>
          <a:p>
            <a:r>
              <a:rPr lang="zh-CN" altLang="en-US" sz="1600" dirty="0">
                <a:latin typeface="Adobe 黑体 Std R" panose="020B0400000000000000" pitchFamily="34" charset="-122"/>
                <a:ea typeface="Adobe 黑体 Std R" panose="020B0400000000000000" pitchFamily="34" charset="-122"/>
              </a:rPr>
              <a:t>　　投保的学生每年支付保费</a:t>
            </a:r>
            <a:r>
              <a:rPr lang="en-US" altLang="zh-CN" sz="1600" dirty="0">
                <a:latin typeface="Adobe 黑体 Std R" panose="020B0400000000000000" pitchFamily="34" charset="-122"/>
                <a:ea typeface="Adobe 黑体 Std R" panose="020B0400000000000000" pitchFamily="34" charset="-122"/>
              </a:rPr>
              <a:t>80</a:t>
            </a:r>
            <a:r>
              <a:rPr lang="zh-CN" altLang="en-US" sz="1600" dirty="0">
                <a:latin typeface="Adobe 黑体 Std R" panose="020B0400000000000000" pitchFamily="34" charset="-122"/>
                <a:ea typeface="Adobe 黑体 Std R" panose="020B0400000000000000" pitchFamily="34" charset="-122"/>
              </a:rPr>
              <a:t>元人民币（每位学生的实际保费为</a:t>
            </a:r>
            <a:r>
              <a:rPr lang="en-US" altLang="zh-CN" sz="1600" dirty="0">
                <a:latin typeface="Adobe 黑体 Std R" panose="020B0400000000000000" pitchFamily="34" charset="-122"/>
                <a:ea typeface="Adobe 黑体 Std R" panose="020B0400000000000000" pitchFamily="34" charset="-122"/>
              </a:rPr>
              <a:t>160</a:t>
            </a:r>
            <a:r>
              <a:rPr lang="zh-CN" altLang="en-US" sz="1600" dirty="0">
                <a:latin typeface="Adobe 黑体 Std R" panose="020B0400000000000000" pitchFamily="34" charset="-122"/>
                <a:ea typeface="Adobe 黑体 Std R" panose="020B0400000000000000" pitchFamily="34" charset="-122"/>
              </a:rPr>
              <a:t>元，其中</a:t>
            </a:r>
            <a:r>
              <a:rPr lang="en-US" altLang="zh-CN" sz="1600" dirty="0">
                <a:latin typeface="Adobe 黑体 Std R" panose="020B0400000000000000" pitchFamily="34" charset="-122"/>
                <a:ea typeface="Adobe 黑体 Std R" panose="020B0400000000000000" pitchFamily="34" charset="-122"/>
              </a:rPr>
              <a:t>80</a:t>
            </a:r>
            <a:r>
              <a:rPr lang="zh-CN" altLang="en-US" sz="1600" dirty="0">
                <a:latin typeface="Adobe 黑体 Std R" panose="020B0400000000000000" pitchFamily="34" charset="-122"/>
                <a:ea typeface="Adobe 黑体 Std R" panose="020B0400000000000000" pitchFamily="34" charset="-122"/>
              </a:rPr>
              <a:t>元由学校支付）。保费的支付方式为：在入学前将</a:t>
            </a:r>
            <a:r>
              <a:rPr lang="en-US" altLang="zh-CN" sz="1600" dirty="0">
                <a:latin typeface="Adobe 黑体 Std R" panose="020B0400000000000000" pitchFamily="34" charset="-122"/>
                <a:ea typeface="Adobe 黑体 Std R" panose="020B0400000000000000" pitchFamily="34" charset="-122"/>
              </a:rPr>
              <a:t>80</a:t>
            </a:r>
            <a:r>
              <a:rPr lang="zh-CN" altLang="en-US" sz="1600" dirty="0">
                <a:latin typeface="Adobe 黑体 Std R" panose="020B0400000000000000" pitchFamily="34" charset="-122"/>
                <a:ea typeface="Adobe 黑体 Std R" panose="020B0400000000000000" pitchFamily="34" charset="-122"/>
              </a:rPr>
              <a:t>元存入学校指定的个人金穗卡帐户上，在报到之日由校财务部统一扣除。</a:t>
            </a:r>
          </a:p>
          <a:p>
            <a:r>
              <a:rPr lang="zh-CN" altLang="en-US" sz="1600" dirty="0" smtClean="0">
                <a:latin typeface="Adobe 黑体 Std R" panose="020B0400000000000000" pitchFamily="34" charset="-122"/>
                <a:ea typeface="Adobe 黑体 Std R" panose="020B0400000000000000" pitchFamily="34" charset="-122"/>
              </a:rPr>
              <a:t>　　</a:t>
            </a:r>
            <a:r>
              <a:rPr lang="en-US" altLang="zh-CN" sz="1600" dirty="0" smtClean="0">
                <a:solidFill>
                  <a:srgbClr val="FFC000"/>
                </a:solidFill>
                <a:latin typeface="Adobe 黑体 Std R" panose="020B0400000000000000" pitchFamily="34" charset="-122"/>
                <a:ea typeface="Adobe 黑体 Std R" panose="020B0400000000000000" pitchFamily="34" charset="-122"/>
              </a:rPr>
              <a:t>4</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管理机构</a:t>
            </a:r>
          </a:p>
          <a:p>
            <a:r>
              <a:rPr lang="zh-CN" altLang="en-US" sz="1600" dirty="0">
                <a:latin typeface="Adobe 黑体 Std R" panose="020B0400000000000000" pitchFamily="34" charset="-122"/>
                <a:ea typeface="Adobe 黑体 Std R" panose="020B0400000000000000" pitchFamily="34" charset="-122"/>
              </a:rPr>
              <a:t>　　学校指定学生工作部学生管理办公室、校医院帮助学生落实投保、理赔等相关事宜。</a:t>
            </a:r>
          </a:p>
        </p:txBody>
      </p:sp>
    </p:spTree>
    <p:extLst>
      <p:ext uri="{BB962C8B-B14F-4D97-AF65-F5344CB8AC3E}">
        <p14:creationId xmlns:p14="http://schemas.microsoft.com/office/powerpoint/2010/main" val="898163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639" y="489397"/>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公交卡</a:t>
            </a:r>
            <a:endParaRPr lang="zh-CN" altLang="en-US" sz="3200" dirty="0">
              <a:ea typeface="Adobe 黑体 Std R" panose="020B0400000000000000" pitchFamily="34" charset="-122"/>
            </a:endParaRPr>
          </a:p>
        </p:txBody>
      </p:sp>
      <p:sp>
        <p:nvSpPr>
          <p:cNvPr id="3" name="文本框 2"/>
          <p:cNvSpPr txBox="1"/>
          <p:nvPr/>
        </p:nvSpPr>
        <p:spPr>
          <a:xfrm>
            <a:off x="352926" y="1186467"/>
            <a:ext cx="11839074" cy="5816977"/>
          </a:xfrm>
          <a:prstGeom prst="rect">
            <a:avLst/>
          </a:prstGeom>
          <a:noFill/>
        </p:spPr>
        <p:txBody>
          <a:bodyPr wrap="square" rtlCol="0">
            <a:spAutoFit/>
          </a:bodyPr>
          <a:lstStyle/>
          <a:p>
            <a:r>
              <a:rPr lang="en-US" altLang="zh-CN" sz="1600" dirty="0" smtClean="0">
                <a:solidFill>
                  <a:srgbClr val="FFC000"/>
                </a:solidFill>
                <a:latin typeface="Adobe 黑体 Std R" panose="020B0400000000000000" pitchFamily="34" charset="-122"/>
                <a:ea typeface="Adobe 黑体 Std R" panose="020B0400000000000000" pitchFamily="34" charset="-122"/>
              </a:rPr>
              <a:t>1</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学生公交</a:t>
            </a:r>
            <a:r>
              <a:rPr lang="en-US" altLang="zh-CN" sz="1600" dirty="0">
                <a:solidFill>
                  <a:srgbClr val="FFC000"/>
                </a:solidFill>
                <a:latin typeface="Adobe 黑体 Std R" panose="020B0400000000000000" pitchFamily="34" charset="-122"/>
                <a:ea typeface="Adobe 黑体 Std R" panose="020B0400000000000000" pitchFamily="34" charset="-122"/>
              </a:rPr>
              <a:t>IC</a:t>
            </a:r>
            <a:r>
              <a:rPr lang="zh-CN" altLang="en-US" sz="1600" dirty="0">
                <a:solidFill>
                  <a:srgbClr val="FFC000"/>
                </a:solidFill>
                <a:latin typeface="Adobe 黑体 Std R" panose="020B0400000000000000" pitchFamily="34" charset="-122"/>
                <a:ea typeface="Adobe 黑体 Std R" panose="020B0400000000000000" pitchFamily="34" charset="-122"/>
              </a:rPr>
              <a:t>卡的办理及领取时间：</a:t>
            </a:r>
          </a:p>
          <a:p>
            <a:r>
              <a:rPr lang="zh-CN" altLang="en-US" sz="1600" dirty="0">
                <a:latin typeface="Adobe 黑体 Std R" panose="020B0400000000000000" pitchFamily="34" charset="-122"/>
                <a:ea typeface="Adobe 黑体 Std R" panose="020B0400000000000000" pitchFamily="34" charset="-122"/>
              </a:rPr>
              <a:t>　　办理时间为每年</a:t>
            </a:r>
            <a:r>
              <a:rPr lang="en-US" altLang="zh-CN" sz="1600" dirty="0">
                <a:latin typeface="Adobe 黑体 Std R" panose="020B0400000000000000" pitchFamily="34" charset="-122"/>
                <a:ea typeface="Adobe 黑体 Std R" panose="020B0400000000000000" pitchFamily="34" charset="-122"/>
              </a:rPr>
              <a:t>9</a:t>
            </a:r>
            <a:r>
              <a:rPr lang="zh-CN" altLang="en-US" sz="1600" dirty="0">
                <a:latin typeface="Adobe 黑体 Std R" panose="020B0400000000000000" pitchFamily="34" charset="-122"/>
                <a:ea typeface="Adobe 黑体 Std R" panose="020B0400000000000000" pitchFamily="34" charset="-122"/>
              </a:rPr>
              <a:t>月中旬（具体时间以通知为准），领取时间以通知为准。</a:t>
            </a:r>
          </a:p>
          <a:p>
            <a:r>
              <a:rPr lang="en-US" altLang="zh-CN" sz="1600" dirty="0" smtClean="0">
                <a:solidFill>
                  <a:srgbClr val="FFC000"/>
                </a:solidFill>
                <a:latin typeface="Adobe 黑体 Std R" panose="020B0400000000000000" pitchFamily="34" charset="-122"/>
                <a:ea typeface="Adobe 黑体 Std R" panose="020B0400000000000000" pitchFamily="34" charset="-122"/>
              </a:rPr>
              <a:t>2</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学生公交</a:t>
            </a:r>
            <a:r>
              <a:rPr lang="en-US" altLang="zh-CN" sz="1600" dirty="0">
                <a:solidFill>
                  <a:srgbClr val="FFC000"/>
                </a:solidFill>
                <a:latin typeface="Adobe 黑体 Std R" panose="020B0400000000000000" pitchFamily="34" charset="-122"/>
                <a:ea typeface="Adobe 黑体 Std R" panose="020B0400000000000000" pitchFamily="34" charset="-122"/>
              </a:rPr>
              <a:t>IC</a:t>
            </a:r>
            <a:r>
              <a:rPr lang="zh-CN" altLang="en-US" sz="1600" dirty="0">
                <a:solidFill>
                  <a:srgbClr val="FFC000"/>
                </a:solidFill>
                <a:latin typeface="Adobe 黑体 Std R" panose="020B0400000000000000" pitchFamily="34" charset="-122"/>
                <a:ea typeface="Adobe 黑体 Std R" panose="020B0400000000000000" pitchFamily="34" charset="-122"/>
              </a:rPr>
              <a:t>卡的办理范围：</a:t>
            </a:r>
          </a:p>
          <a:p>
            <a:r>
              <a:rPr lang="zh-CN" altLang="en-US" sz="1600" dirty="0">
                <a:latin typeface="Adobe 黑体 Std R" panose="020B0400000000000000" pitchFamily="34" charset="-122"/>
                <a:ea typeface="Adobe 黑体 Std R" panose="020B0400000000000000" pitchFamily="34" charset="-122"/>
              </a:rPr>
              <a:t>　　我院注册的本科生、法学硕士研究生、法律硕士研究生、法学博士研究生。</a:t>
            </a:r>
          </a:p>
          <a:p>
            <a:r>
              <a:rPr lang="en-US" altLang="zh-CN" sz="1600" dirty="0" smtClean="0">
                <a:solidFill>
                  <a:srgbClr val="FFC000"/>
                </a:solidFill>
                <a:latin typeface="Adobe 黑体 Std R" panose="020B0400000000000000" pitchFamily="34" charset="-122"/>
                <a:ea typeface="Adobe 黑体 Std R" panose="020B0400000000000000" pitchFamily="34" charset="-122"/>
              </a:rPr>
              <a:t>3</a:t>
            </a:r>
            <a:r>
              <a:rPr lang="en-US" altLang="zh-CN" sz="1600" dirty="0">
                <a:solidFill>
                  <a:srgbClr val="FFC000"/>
                </a:solidFill>
                <a:latin typeface="Adobe 黑体 Std R" panose="020B0400000000000000" pitchFamily="34" charset="-122"/>
                <a:ea typeface="Adobe 黑体 Std R" panose="020B0400000000000000" pitchFamily="34" charset="-122"/>
              </a:rPr>
              <a:t>.</a:t>
            </a:r>
            <a:r>
              <a:rPr lang="zh-CN" altLang="en-US" sz="1600" dirty="0">
                <a:solidFill>
                  <a:srgbClr val="FFC000"/>
                </a:solidFill>
                <a:latin typeface="Adobe 黑体 Std R" panose="020B0400000000000000" pitchFamily="34" charset="-122"/>
                <a:ea typeface="Adobe 黑体 Std R" panose="020B0400000000000000" pitchFamily="34" charset="-122"/>
              </a:rPr>
              <a:t>学生公交</a:t>
            </a:r>
            <a:r>
              <a:rPr lang="en-US" altLang="zh-CN" sz="1600" dirty="0">
                <a:solidFill>
                  <a:srgbClr val="FFC000"/>
                </a:solidFill>
                <a:latin typeface="Adobe 黑体 Std R" panose="020B0400000000000000" pitchFamily="34" charset="-122"/>
                <a:ea typeface="Adobe 黑体 Std R" panose="020B0400000000000000" pitchFamily="34" charset="-122"/>
              </a:rPr>
              <a:t>IC</a:t>
            </a:r>
            <a:r>
              <a:rPr lang="zh-CN" altLang="en-US" sz="1600" dirty="0">
                <a:solidFill>
                  <a:srgbClr val="FFC000"/>
                </a:solidFill>
                <a:latin typeface="Adobe 黑体 Std R" panose="020B0400000000000000" pitchFamily="34" charset="-122"/>
                <a:ea typeface="Adobe 黑体 Std R" panose="020B0400000000000000" pitchFamily="34" charset="-122"/>
              </a:rPr>
              <a:t>卡的办理流程： </a:t>
            </a:r>
          </a:p>
          <a:p>
            <a:r>
              <a:rPr lang="zh-CN" altLang="en-US" sz="1600" dirty="0">
                <a:latin typeface="Adobe 黑体 Std R" panose="020B0400000000000000" pitchFamily="34" charset="-122"/>
                <a:ea typeface="Adobe 黑体 Std R" panose="020B0400000000000000" pitchFamily="34" charset="-122"/>
              </a:rPr>
              <a:t>　　①需要办理的学生到本人所在班级进行登记（登记内容包括：姓名、身份证号、学生证号，所交纸币面额为</a:t>
            </a:r>
            <a:r>
              <a:rPr lang="en-US" altLang="zh-CN" sz="1600" dirty="0">
                <a:latin typeface="Adobe 黑体 Std R" panose="020B0400000000000000" pitchFamily="34" charset="-122"/>
                <a:ea typeface="Adobe 黑体 Std R" panose="020B0400000000000000" pitchFamily="34" charset="-122"/>
              </a:rPr>
              <a:t>50</a:t>
            </a:r>
            <a:r>
              <a:rPr lang="zh-CN" altLang="en-US" sz="1600" dirty="0">
                <a:latin typeface="Adobe 黑体 Std R" panose="020B0400000000000000" pitchFamily="34" charset="-122"/>
                <a:ea typeface="Adobe 黑体 Std R" panose="020B0400000000000000" pitchFamily="34" charset="-122"/>
              </a:rPr>
              <a:t>元或</a:t>
            </a:r>
            <a:r>
              <a:rPr lang="en-US" altLang="zh-CN" sz="1600" dirty="0">
                <a:latin typeface="Adobe 黑体 Std R" panose="020B0400000000000000" pitchFamily="34" charset="-122"/>
                <a:ea typeface="Adobe 黑体 Std R" panose="020B0400000000000000" pitchFamily="34" charset="-122"/>
              </a:rPr>
              <a:t>100</a:t>
            </a:r>
            <a:r>
              <a:rPr lang="zh-CN" altLang="en-US" sz="1600" dirty="0">
                <a:latin typeface="Adobe 黑体 Std R" panose="020B0400000000000000" pitchFamily="34" charset="-122"/>
                <a:ea typeface="Adobe 黑体 Std R" panose="020B0400000000000000" pitchFamily="34" charset="-122"/>
              </a:rPr>
              <a:t>元的还需登记本人纸币编码）并提供一寸近期免冠照片一张（照片背后写清姓名、学生证号）及</a:t>
            </a:r>
            <a:r>
              <a:rPr lang="en-US" altLang="zh-CN" sz="1600" dirty="0">
                <a:latin typeface="Adobe 黑体 Std R" panose="020B0400000000000000" pitchFamily="34" charset="-122"/>
                <a:ea typeface="Adobe 黑体 Std R" panose="020B0400000000000000" pitchFamily="34" charset="-122"/>
              </a:rPr>
              <a:t>50</a:t>
            </a:r>
            <a:r>
              <a:rPr lang="zh-CN" altLang="en-US" sz="1600" dirty="0">
                <a:latin typeface="Adobe 黑体 Std R" panose="020B0400000000000000" pitchFamily="34" charset="-122"/>
                <a:ea typeface="Adobe 黑体 Std R" panose="020B0400000000000000" pitchFamily="34" charset="-122"/>
              </a:rPr>
              <a:t>元现金（卡押金</a:t>
            </a:r>
            <a:r>
              <a:rPr lang="en-US" altLang="zh-CN" sz="1600" dirty="0">
                <a:latin typeface="Adobe 黑体 Std R" panose="020B0400000000000000" pitchFamily="34" charset="-122"/>
                <a:ea typeface="Adobe 黑体 Std R" panose="020B0400000000000000" pitchFamily="34" charset="-122"/>
              </a:rPr>
              <a:t>20</a:t>
            </a:r>
            <a:r>
              <a:rPr lang="zh-CN" altLang="en-US" sz="1600" dirty="0">
                <a:latin typeface="Adobe 黑体 Std R" panose="020B0400000000000000" pitchFamily="34" charset="-122"/>
                <a:ea typeface="Adobe 黑体 Std R" panose="020B0400000000000000" pitchFamily="34" charset="-122"/>
              </a:rPr>
              <a:t>元、首次充值款</a:t>
            </a:r>
            <a:r>
              <a:rPr lang="en-US" altLang="zh-CN" sz="1600" dirty="0">
                <a:latin typeface="Adobe 黑体 Std R" panose="020B0400000000000000" pitchFamily="34" charset="-122"/>
                <a:ea typeface="Adobe 黑体 Std R" panose="020B0400000000000000" pitchFamily="34" charset="-122"/>
              </a:rPr>
              <a:t>30</a:t>
            </a:r>
            <a:r>
              <a:rPr lang="zh-CN" altLang="en-US" sz="1600" dirty="0">
                <a:latin typeface="Adobe 黑体 Std R" panose="020B0400000000000000" pitchFamily="34" charset="-122"/>
                <a:ea typeface="Adobe 黑体 Std R" panose="020B0400000000000000" pitchFamily="34" charset="-122"/>
              </a:rPr>
              <a:t>元）。 </a:t>
            </a:r>
          </a:p>
          <a:p>
            <a:r>
              <a:rPr lang="zh-CN" altLang="en-US" sz="1600" dirty="0">
                <a:latin typeface="Adobe 黑体 Std R" panose="020B0400000000000000" pitchFamily="34" charset="-122"/>
                <a:ea typeface="Adobe 黑体 Std R" panose="020B0400000000000000" pitchFamily="34" charset="-122"/>
              </a:rPr>
              <a:t>　</a:t>
            </a:r>
            <a:r>
              <a:rPr lang="zh-CN" altLang="en-US" sz="1600" dirty="0" smtClean="0">
                <a:latin typeface="Adobe 黑体 Std R" panose="020B0400000000000000" pitchFamily="34" charset="-122"/>
                <a:ea typeface="Adobe 黑体 Std R" panose="020B0400000000000000" pitchFamily="34" charset="-122"/>
              </a:rPr>
              <a:t>②</a:t>
            </a:r>
            <a:r>
              <a:rPr lang="zh-CN" altLang="en-US" sz="1600" dirty="0">
                <a:latin typeface="Adobe 黑体 Std R" panose="020B0400000000000000" pitchFamily="34" charset="-122"/>
                <a:ea typeface="Adobe 黑体 Std R" panose="020B0400000000000000" pitchFamily="34" charset="-122"/>
              </a:rPr>
              <a:t>以班级为单位，由各班负责人按照学院通知进行汇总，将汇总表（见附件一）、照片、现金统一交到法学院学生工作办公室。 </a:t>
            </a:r>
            <a:endParaRPr lang="zh-CN" altLang="en-US" sz="1600" dirty="0" smtClean="0">
              <a:latin typeface="Adobe 黑体 Std R" panose="020B0400000000000000" pitchFamily="34" charset="-122"/>
              <a:ea typeface="Adobe 黑体 Std R" panose="020B0400000000000000" pitchFamily="34" charset="-122"/>
            </a:endParaRPr>
          </a:p>
          <a:p>
            <a:r>
              <a:rPr lang="en-US" altLang="zh-CN" sz="1600" dirty="0" smtClean="0">
                <a:solidFill>
                  <a:srgbClr val="FFC000"/>
                </a:solidFill>
                <a:latin typeface="Adobe 黑体 Std R" panose="020B0400000000000000" pitchFamily="34" charset="-122"/>
                <a:ea typeface="Adobe 黑体 Std R" panose="020B0400000000000000" pitchFamily="34" charset="-122"/>
              </a:rPr>
              <a:t>4</a:t>
            </a:r>
            <a:r>
              <a:rPr lang="zh-CN" altLang="en-US" sz="1600" dirty="0" smtClean="0">
                <a:solidFill>
                  <a:srgbClr val="FFC000"/>
                </a:solidFill>
                <a:latin typeface="Adobe 黑体 Std R" panose="020B0400000000000000" pitchFamily="34" charset="-122"/>
                <a:ea typeface="Adobe 黑体 Std R" panose="020B0400000000000000" pitchFamily="34" charset="-122"/>
              </a:rPr>
              <a:t>、注意事项：</a:t>
            </a:r>
          </a:p>
          <a:p>
            <a:r>
              <a:rPr lang="zh-CN" altLang="en-US" sz="1600" dirty="0">
                <a:latin typeface="Adobe 黑体 Std R" panose="020B0400000000000000" pitchFamily="34" charset="-122"/>
                <a:ea typeface="Adobe 黑体 Std R" panose="020B0400000000000000" pitchFamily="34" charset="-122"/>
              </a:rPr>
              <a:t>　　①学生卡上的“学校、姓名、性别、有效期”等信息需要由学生个人填写，其中“有效期”一栏为学生的在校读书时间段。</a:t>
            </a:r>
          </a:p>
          <a:p>
            <a:r>
              <a:rPr lang="zh-CN" altLang="en-US" sz="1600" dirty="0">
                <a:latin typeface="Adobe 黑体 Std R" panose="020B0400000000000000" pitchFamily="34" charset="-122"/>
                <a:ea typeface="Adobe 黑体 Std R" panose="020B0400000000000000" pitchFamily="34" charset="-122"/>
              </a:rPr>
              <a:t>　　②公交卡上照片右下角处贴的“月票专用”非常重要，请同学们不要撕毁或者损坏，否则将无法充值。</a:t>
            </a:r>
          </a:p>
          <a:p>
            <a:r>
              <a:rPr lang="zh-CN" altLang="en-US" sz="1600" dirty="0">
                <a:latin typeface="Adobe 黑体 Std R" panose="020B0400000000000000" pitchFamily="34" charset="-122"/>
                <a:ea typeface="Adobe 黑体 Std R" panose="020B0400000000000000" pitchFamily="34" charset="-122"/>
              </a:rPr>
              <a:t>　　③此前已经办理学生公交</a:t>
            </a:r>
            <a:r>
              <a:rPr lang="en-US" altLang="zh-CN" sz="1600" dirty="0">
                <a:latin typeface="Adobe 黑体 Std R" panose="020B0400000000000000" pitchFamily="34" charset="-122"/>
                <a:ea typeface="Adobe 黑体 Std R" panose="020B0400000000000000" pitchFamily="34" charset="-122"/>
              </a:rPr>
              <a:t>IC</a:t>
            </a:r>
            <a:r>
              <a:rPr lang="zh-CN" altLang="en-US" sz="1600" dirty="0">
                <a:latin typeface="Adobe 黑体 Std R" panose="020B0400000000000000" pitchFamily="34" charset="-122"/>
                <a:ea typeface="Adobe 黑体 Std R" panose="020B0400000000000000" pitchFamily="34" charset="-122"/>
              </a:rPr>
              <a:t>卡的学生可继续使用原卡，不需重新办理，但必须于每年</a:t>
            </a:r>
            <a:r>
              <a:rPr lang="en-US" altLang="zh-CN" sz="1600" dirty="0">
                <a:latin typeface="Adobe 黑体 Std R" panose="020B0400000000000000" pitchFamily="34" charset="-122"/>
                <a:ea typeface="Adobe 黑体 Std R" panose="020B0400000000000000" pitchFamily="34" charset="-122"/>
              </a:rPr>
              <a:t>10</a:t>
            </a:r>
            <a:r>
              <a:rPr lang="zh-CN" altLang="en-US" sz="1600" dirty="0">
                <a:latin typeface="Adobe 黑体 Std R" panose="020B0400000000000000" pitchFamily="34" charset="-122"/>
                <a:ea typeface="Adobe 黑体 Std R" panose="020B0400000000000000" pitchFamily="34" charset="-122"/>
              </a:rPr>
              <a:t>月</a:t>
            </a:r>
            <a:r>
              <a:rPr lang="en-US" altLang="zh-CN" sz="1600" dirty="0">
                <a:latin typeface="Adobe 黑体 Std R" panose="020B0400000000000000" pitchFamily="34" charset="-122"/>
                <a:ea typeface="Adobe 黑体 Std R" panose="020B0400000000000000" pitchFamily="34" charset="-122"/>
              </a:rPr>
              <a:t>1</a:t>
            </a:r>
            <a:r>
              <a:rPr lang="zh-CN" altLang="en-US" sz="1600" dirty="0">
                <a:latin typeface="Adobe 黑体 Std R" panose="020B0400000000000000" pitchFamily="34" charset="-122"/>
                <a:ea typeface="Adobe 黑体 Std R" panose="020B0400000000000000" pitchFamily="34" charset="-122"/>
              </a:rPr>
              <a:t>日前到各公交充值点办理延期手续。延期手续可到各公交充值点凭学生证、身份证办理。 </a:t>
            </a:r>
          </a:p>
          <a:p>
            <a:r>
              <a:rPr lang="zh-CN" altLang="en-US" sz="1600" dirty="0">
                <a:latin typeface="Adobe 黑体 Std R" panose="020B0400000000000000" pitchFamily="34" charset="-122"/>
                <a:ea typeface="Adobe 黑体 Std R" panose="020B0400000000000000" pitchFamily="34" charset="-122"/>
              </a:rPr>
              <a:t>　　④曾经办理过学生公交</a:t>
            </a:r>
            <a:r>
              <a:rPr lang="en-US" altLang="zh-CN" sz="1600" dirty="0">
                <a:latin typeface="Adobe 黑体 Std R" panose="020B0400000000000000" pitchFamily="34" charset="-122"/>
                <a:ea typeface="Adobe 黑体 Std R" panose="020B0400000000000000" pitchFamily="34" charset="-122"/>
              </a:rPr>
              <a:t>IC</a:t>
            </a:r>
            <a:r>
              <a:rPr lang="zh-CN" altLang="en-US" sz="1600" dirty="0">
                <a:latin typeface="Adobe 黑体 Std R" panose="020B0400000000000000" pitchFamily="34" charset="-122"/>
                <a:ea typeface="Adobe 黑体 Std R" panose="020B0400000000000000" pitchFamily="34" charset="-122"/>
              </a:rPr>
              <a:t>卡的学生 ，因丢失、损坏等原因不能继续使用的，可以按照以上程序办理新卡。 </a:t>
            </a:r>
          </a:p>
          <a:p>
            <a:r>
              <a:rPr lang="zh-CN" altLang="en-US" sz="1600" dirty="0">
                <a:latin typeface="Adobe 黑体 Std R" panose="020B0400000000000000" pitchFamily="34" charset="-122"/>
                <a:ea typeface="Adobe 黑体 Std R" panose="020B0400000000000000" pitchFamily="34" charset="-122"/>
              </a:rPr>
              <a:t>　　⑤由于公交集团办卡的工作量很大，本年只集体办理一次，如果有同学想个人补办学生公交卡，可按照以下方法补办：</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a.</a:t>
            </a:r>
            <a:r>
              <a:rPr lang="zh-CN" altLang="en-US" sz="1600" dirty="0">
                <a:latin typeface="Adobe 黑体 Std R" panose="020B0400000000000000" pitchFamily="34" charset="-122"/>
                <a:ea typeface="Adobe 黑体 Std R" panose="020B0400000000000000" pitchFamily="34" charset="-122"/>
              </a:rPr>
              <a:t>补办地点：展览路充值网点（展览路天意对面），电话：</a:t>
            </a:r>
            <a:r>
              <a:rPr lang="en-US" altLang="zh-CN" sz="1600" dirty="0">
                <a:latin typeface="Adobe 黑体 Std R" panose="020B0400000000000000" pitchFamily="34" charset="-122"/>
                <a:ea typeface="Adobe 黑体 Std R" panose="020B0400000000000000" pitchFamily="34" charset="-122"/>
              </a:rPr>
              <a:t>52958866</a:t>
            </a:r>
            <a:r>
              <a:rPr lang="zh-CN" altLang="en-US" sz="1600" dirty="0">
                <a:latin typeface="Adobe 黑体 Std R" panose="020B0400000000000000" pitchFamily="34" charset="-122"/>
                <a:ea typeface="Adobe 黑体 Std R" panose="020B0400000000000000" pitchFamily="34" charset="-122"/>
              </a:rPr>
              <a:t>；</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b.</a:t>
            </a:r>
            <a:r>
              <a:rPr lang="zh-CN" altLang="en-US" sz="1600" dirty="0">
                <a:latin typeface="Adobe 黑体 Std R" panose="020B0400000000000000" pitchFamily="34" charset="-122"/>
                <a:ea typeface="Adobe 黑体 Std R" panose="020B0400000000000000" pitchFamily="34" charset="-122"/>
              </a:rPr>
              <a:t>补办时间：每月最后两天，其它时间不予办理；</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c.</a:t>
            </a:r>
            <a:r>
              <a:rPr lang="zh-CN" altLang="en-US" sz="1600" dirty="0">
                <a:latin typeface="Adobe 黑体 Std R" panose="020B0400000000000000" pitchFamily="34" charset="-122"/>
                <a:ea typeface="Adobe 黑体 Std R" panose="020B0400000000000000" pitchFamily="34" charset="-122"/>
              </a:rPr>
              <a:t>带身份证和学生证，必须本人去办理 ；</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d.</a:t>
            </a:r>
            <a:r>
              <a:rPr lang="zh-CN" altLang="en-US" sz="1600" dirty="0">
                <a:latin typeface="Adobe 黑体 Std R" panose="020B0400000000000000" pitchFamily="34" charset="-122"/>
                <a:ea typeface="Adobe 黑体 Std R" panose="020B0400000000000000" pitchFamily="34" charset="-122"/>
              </a:rPr>
              <a:t>用</a:t>
            </a:r>
            <a:r>
              <a:rPr lang="en-US" altLang="zh-CN" sz="1600" dirty="0">
                <a:latin typeface="Adobe 黑体 Std R" panose="020B0400000000000000" pitchFamily="34" charset="-122"/>
                <a:ea typeface="Adobe 黑体 Std R" panose="020B0400000000000000" pitchFamily="34" charset="-122"/>
              </a:rPr>
              <a:t>A4</a:t>
            </a:r>
            <a:r>
              <a:rPr lang="zh-CN" altLang="en-US" sz="1600" dirty="0">
                <a:latin typeface="Adobe 黑体 Std R" panose="020B0400000000000000" pitchFamily="34" charset="-122"/>
                <a:ea typeface="Adobe 黑体 Std R" panose="020B0400000000000000" pitchFamily="34" charset="-122"/>
              </a:rPr>
              <a:t>纸打印一份介绍信，内容写明学生公交卡丢失或者损坏的原因；</a:t>
            </a:r>
          </a:p>
          <a:p>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e.</a:t>
            </a:r>
            <a:r>
              <a:rPr lang="zh-CN" altLang="en-US" sz="1600" dirty="0">
                <a:latin typeface="Adobe 黑体 Std R" panose="020B0400000000000000" pitchFamily="34" charset="-122"/>
                <a:ea typeface="Adobe 黑体 Std R" panose="020B0400000000000000" pitchFamily="34" charset="-122"/>
              </a:rPr>
              <a:t>将</a:t>
            </a:r>
            <a:r>
              <a:rPr lang="en-US" altLang="zh-CN" sz="1600" dirty="0">
                <a:latin typeface="Adobe 黑体 Std R" panose="020B0400000000000000" pitchFamily="34" charset="-122"/>
                <a:ea typeface="Adobe 黑体 Std R" panose="020B0400000000000000" pitchFamily="34" charset="-122"/>
              </a:rPr>
              <a:t>1</a:t>
            </a:r>
            <a:r>
              <a:rPr lang="zh-CN" altLang="en-US" sz="1600" dirty="0">
                <a:latin typeface="Adobe 黑体 Std R" panose="020B0400000000000000" pitchFamily="34" charset="-122"/>
                <a:ea typeface="Adobe 黑体 Std R" panose="020B0400000000000000" pitchFamily="34" charset="-122"/>
              </a:rPr>
              <a:t>寸照片贴在</a:t>
            </a:r>
            <a:r>
              <a:rPr lang="en-US" altLang="zh-CN" sz="1600" dirty="0">
                <a:latin typeface="Adobe 黑体 Std R" panose="020B0400000000000000" pitchFamily="34" charset="-122"/>
                <a:ea typeface="Adobe 黑体 Std R" panose="020B0400000000000000" pitchFamily="34" charset="-122"/>
              </a:rPr>
              <a:t>A4</a:t>
            </a:r>
            <a:r>
              <a:rPr lang="zh-CN" altLang="en-US" sz="1600" dirty="0">
                <a:latin typeface="Adobe 黑体 Std R" panose="020B0400000000000000" pitchFamily="34" charset="-122"/>
                <a:ea typeface="Adobe 黑体 Std R" panose="020B0400000000000000" pitchFamily="34" charset="-122"/>
              </a:rPr>
              <a:t>纸介绍信上，并盖上骑缝章（即章一半盖在纸上，一半盖在照片上），公章必须盖北京大学学生工作部的章（学工部电话：</a:t>
            </a:r>
            <a:r>
              <a:rPr lang="en-US" altLang="zh-CN" sz="1600" dirty="0">
                <a:latin typeface="Adobe 黑体 Std R" panose="020B0400000000000000" pitchFamily="34" charset="-122"/>
                <a:ea typeface="Adobe 黑体 Std R" panose="020B0400000000000000" pitchFamily="34" charset="-122"/>
              </a:rPr>
              <a:t>62753595</a:t>
            </a:r>
            <a:r>
              <a:rPr lang="zh-CN" altLang="en-US" sz="1600" dirty="0">
                <a:latin typeface="Adobe 黑体 Std R" panose="020B0400000000000000" pitchFamily="34" charset="-122"/>
                <a:ea typeface="Adobe 黑体 Std R" panose="020B0400000000000000" pitchFamily="34" charset="-122"/>
              </a:rPr>
              <a:t>，联系人：王明慧老师）。</a:t>
            </a:r>
          </a:p>
          <a:p>
            <a:r>
              <a:rPr lang="zh-CN" altLang="en-US" dirty="0"/>
              <a:t> </a:t>
            </a:r>
          </a:p>
        </p:txBody>
      </p:sp>
    </p:spTree>
    <p:extLst>
      <p:ext uri="{BB962C8B-B14F-4D97-AF65-F5344CB8AC3E}">
        <p14:creationId xmlns:p14="http://schemas.microsoft.com/office/powerpoint/2010/main" val="390391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处分</a:t>
            </a:r>
            <a:endParaRPr lang="zh-CN" altLang="en-US" sz="3200" dirty="0">
              <a:ea typeface="Adobe 黑体 Std R" panose="020B0400000000000000" pitchFamily="34" charset="-122"/>
            </a:endParaRPr>
          </a:p>
        </p:txBody>
      </p:sp>
      <p:sp>
        <p:nvSpPr>
          <p:cNvPr id="8" name="文本框 7"/>
          <p:cNvSpPr txBox="1"/>
          <p:nvPr/>
        </p:nvSpPr>
        <p:spPr>
          <a:xfrm>
            <a:off x="339066" y="855238"/>
            <a:ext cx="6229170" cy="6047809"/>
          </a:xfrm>
          <a:prstGeom prst="rect">
            <a:avLst/>
          </a:prstGeom>
          <a:noFill/>
        </p:spPr>
        <p:txBody>
          <a:bodyPr wrap="square" rtlCol="0">
            <a:spAutoFit/>
          </a:bodyPr>
          <a:lstStyle/>
          <a:p>
            <a:pPr>
              <a:lnSpc>
                <a:spcPct val="150000"/>
              </a:lnSpc>
            </a:pP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北京大学本科考试工作与学习纪律管理规定</a:t>
            </a:r>
            <a:r>
              <a:rPr lang="en-US" altLang="zh-CN" sz="2000" b="1" dirty="0" smtClean="0">
                <a:effectLst>
                  <a:outerShdw blurRad="38100" dist="38100" dir="2700000" algn="tl">
                    <a:srgbClr val="000000">
                      <a:alpha val="43137"/>
                    </a:srgbClr>
                  </a:outerShdw>
                </a:effectLst>
              </a:rPr>
              <a:t>》</a:t>
            </a:r>
          </a:p>
          <a:p>
            <a:pPr>
              <a:lnSpc>
                <a:spcPct val="150000"/>
              </a:lnSpc>
            </a:pPr>
            <a:endParaRPr lang="en-US" altLang="zh-CN" sz="1400" b="1" dirty="0" smtClean="0"/>
          </a:p>
          <a:p>
            <a:pPr>
              <a:lnSpc>
                <a:spcPct val="150000"/>
              </a:lnSpc>
            </a:pPr>
            <a:r>
              <a:rPr lang="zh-CN" altLang="en-US" sz="1400" b="1" dirty="0" smtClean="0"/>
              <a:t>第三十四条     除非</a:t>
            </a:r>
            <a:r>
              <a:rPr lang="zh-CN" altLang="en-US" sz="1400" b="1" dirty="0"/>
              <a:t>开卷考试中教师另有说明，学生开始考试答题后有</a:t>
            </a:r>
            <a:r>
              <a:rPr lang="zh-CN" altLang="en-US" sz="1400" b="1" dirty="0" smtClean="0"/>
              <a:t>下列</a:t>
            </a:r>
            <a:r>
              <a:rPr lang="zh-CN" altLang="en-US" sz="1400" b="1" dirty="0"/>
              <a:t>情形之一的，属考试作弊行为，视情节轻重给予</a:t>
            </a:r>
            <a:r>
              <a:rPr lang="zh-CN" altLang="en-US" sz="1400" b="1" dirty="0">
                <a:solidFill>
                  <a:srgbClr val="FF0000"/>
                </a:solidFill>
              </a:rPr>
              <a:t>记过或留校察看</a:t>
            </a:r>
            <a:r>
              <a:rPr lang="zh-CN" altLang="en-US" sz="1400" b="1" dirty="0"/>
              <a:t>处分，</a:t>
            </a:r>
            <a:r>
              <a:rPr lang="zh-CN" altLang="en-US" sz="1400" b="1" dirty="0" smtClean="0"/>
              <a:t>该门</a:t>
            </a:r>
            <a:r>
              <a:rPr lang="zh-CN" altLang="en-US" sz="1400" b="1" dirty="0"/>
              <a:t>课程总成绩以零分记：</a:t>
            </a:r>
            <a:br>
              <a:rPr lang="zh-CN" altLang="en-US" sz="1400" b="1" dirty="0"/>
            </a:br>
            <a:r>
              <a:rPr lang="zh-CN" altLang="en-US" sz="1400" b="1" dirty="0"/>
              <a:t>（一） 携带与考试内容相关的材料参加考试的</a:t>
            </a:r>
            <a:r>
              <a:rPr lang="en-US" altLang="zh-CN" sz="1400" b="1" dirty="0"/>
              <a:t>;</a:t>
            </a:r>
            <a:br>
              <a:rPr lang="en-US" altLang="zh-CN" sz="1400" b="1" dirty="0"/>
            </a:br>
            <a:r>
              <a:rPr lang="zh-CN" altLang="en-US" sz="1400" b="1" dirty="0"/>
              <a:t>（二）在课桌、座位及旁边发现有与考试内容相关的材料的；</a:t>
            </a:r>
            <a:br>
              <a:rPr lang="zh-CN" altLang="en-US" sz="1400" b="1" dirty="0"/>
            </a:br>
            <a:r>
              <a:rPr lang="en-US" altLang="zh-CN" sz="1400" b="1" dirty="0"/>
              <a:t>(</a:t>
            </a:r>
            <a:r>
              <a:rPr lang="zh-CN" altLang="en-US" sz="1400" b="1" dirty="0"/>
              <a:t>三</a:t>
            </a:r>
            <a:r>
              <a:rPr lang="en-US" altLang="zh-CN" sz="1400" b="1" dirty="0"/>
              <a:t>)</a:t>
            </a:r>
            <a:r>
              <a:rPr lang="zh-CN" altLang="en-US" sz="1400" b="1" dirty="0"/>
              <a:t>使用手机、非教师允许的计算器等具有信息发送、接受、存储</a:t>
            </a:r>
            <a:r>
              <a:rPr lang="zh-CN" altLang="en-US" sz="1400" b="1" dirty="0" smtClean="0"/>
              <a:t>功能</a:t>
            </a:r>
            <a:r>
              <a:rPr lang="zh-CN" altLang="en-US" sz="1400" b="1" dirty="0"/>
              <a:t>的设备或者在课桌、座位及旁边发现有这些设备的；</a:t>
            </a:r>
            <a:br>
              <a:rPr lang="zh-CN" altLang="en-US" sz="1400" b="1" dirty="0"/>
            </a:br>
            <a:r>
              <a:rPr lang="zh-CN" altLang="en-US" sz="1400" b="1" dirty="0"/>
              <a:t>（四）在桌面、身体或允许使用的文具、工具书等处写有与考试课程</a:t>
            </a:r>
            <a:r>
              <a:rPr lang="zh-CN" altLang="en-US" sz="1400" b="1" dirty="0" smtClean="0"/>
              <a:t>相关</a:t>
            </a:r>
            <a:r>
              <a:rPr lang="zh-CN" altLang="en-US" sz="1400" b="1" dirty="0"/>
              <a:t>内容的；</a:t>
            </a:r>
            <a:br>
              <a:rPr lang="zh-CN" altLang="en-US" sz="1400" b="1" dirty="0"/>
            </a:br>
            <a:r>
              <a:rPr lang="zh-CN" altLang="en-US" sz="1400" b="1" dirty="0"/>
              <a:t>（五）抄袭或协助他人抄袭试题答案或者与考试内容相关的资料的；</a:t>
            </a:r>
            <a:br>
              <a:rPr lang="zh-CN" altLang="en-US" sz="1400" b="1" dirty="0"/>
            </a:br>
            <a:r>
              <a:rPr lang="zh-CN" altLang="en-US" sz="1400" b="1" dirty="0"/>
              <a:t>（六）传、接或者交换试卷、答卷、草稿纸或其他与考试内容有关的</a:t>
            </a:r>
            <a:r>
              <a:rPr lang="zh-CN" altLang="en-US" sz="1400" b="1" dirty="0" smtClean="0"/>
              <a:t>物品</a:t>
            </a:r>
            <a:r>
              <a:rPr lang="zh-CN" altLang="en-US" sz="1400" b="1" dirty="0"/>
              <a:t>的；</a:t>
            </a:r>
            <a:br>
              <a:rPr lang="zh-CN" altLang="en-US" sz="1400" b="1" dirty="0"/>
            </a:br>
            <a:r>
              <a:rPr lang="zh-CN" altLang="en-US" sz="1400" b="1" dirty="0"/>
              <a:t>（七）利用上厕所等暂时离开考场之机，在考场外看与考试课程相关</a:t>
            </a:r>
            <a:r>
              <a:rPr lang="zh-CN" altLang="en-US" sz="1400" b="1" dirty="0" smtClean="0"/>
              <a:t>的资料</a:t>
            </a:r>
            <a:r>
              <a:rPr lang="zh-CN" altLang="en-US" sz="1400" b="1" dirty="0"/>
              <a:t>、与他人交流考试内容、使用手机等各种具有信息发送、接受、存储</a:t>
            </a:r>
            <a:r>
              <a:rPr lang="zh-CN" altLang="en-US" sz="1400" b="1" dirty="0" smtClean="0"/>
              <a:t>功能</a:t>
            </a:r>
            <a:r>
              <a:rPr lang="zh-CN" altLang="en-US" sz="1400" b="1" dirty="0"/>
              <a:t>的设备的；</a:t>
            </a:r>
            <a:br>
              <a:rPr lang="zh-CN" altLang="en-US" sz="1400" b="1" dirty="0"/>
            </a:br>
            <a:r>
              <a:rPr lang="zh-CN" altLang="en-US" sz="1400" b="1" dirty="0"/>
              <a:t>（八）评卷过程中被发现同一科目同一考场两份（含）以上答卷答案</a:t>
            </a:r>
            <a:r>
              <a:rPr lang="zh-CN" altLang="en-US" sz="1400" b="1" dirty="0" smtClean="0"/>
              <a:t>雷同</a:t>
            </a:r>
            <a:r>
              <a:rPr lang="zh-CN" altLang="en-US" sz="1400" b="1" dirty="0"/>
              <a:t>的；</a:t>
            </a:r>
            <a:br>
              <a:rPr lang="zh-CN" altLang="en-US" sz="1400" b="1" dirty="0"/>
            </a:br>
            <a:r>
              <a:rPr lang="zh-CN" altLang="en-US" sz="1400" b="1" dirty="0"/>
              <a:t>（九）其他作弊行为</a:t>
            </a:r>
            <a:r>
              <a:rPr lang="zh-CN" altLang="en-US" sz="1400" b="1" dirty="0" smtClean="0"/>
              <a:t>。</a:t>
            </a:r>
            <a:endParaRPr lang="zh-CN" altLang="en-US" sz="2000" b="1" dirty="0">
              <a:latin typeface="Adobe 黑体 Std R" panose="020B0400000000000000" pitchFamily="34" charset="-122"/>
              <a:ea typeface="Adobe 黑体 Std R" panose="020B0400000000000000" pitchFamily="34" charset="-122"/>
            </a:endParaRPr>
          </a:p>
        </p:txBody>
      </p:sp>
      <p:sp>
        <p:nvSpPr>
          <p:cNvPr id="12" name="文本框 11"/>
          <p:cNvSpPr txBox="1"/>
          <p:nvPr/>
        </p:nvSpPr>
        <p:spPr>
          <a:xfrm>
            <a:off x="6568236" y="1215456"/>
            <a:ext cx="5416370" cy="3647152"/>
          </a:xfrm>
          <a:prstGeom prst="rect">
            <a:avLst/>
          </a:prstGeom>
          <a:noFill/>
        </p:spPr>
        <p:txBody>
          <a:bodyPr wrap="square" rtlCol="0">
            <a:spAutoFit/>
          </a:bodyPr>
          <a:lstStyle/>
          <a:p>
            <a:pPr>
              <a:lnSpc>
                <a:spcPct val="150000"/>
              </a:lnSpc>
            </a:pPr>
            <a:endParaRPr lang="en-US" altLang="zh-CN" sz="1400" b="1" dirty="0" smtClean="0"/>
          </a:p>
          <a:p>
            <a:pPr>
              <a:lnSpc>
                <a:spcPct val="150000"/>
              </a:lnSpc>
            </a:pPr>
            <a:r>
              <a:rPr lang="zh-CN" altLang="en-US" sz="1400" b="1" dirty="0"/>
              <a:t>第三十五</a:t>
            </a:r>
            <a:r>
              <a:rPr lang="zh-CN" altLang="en-US" sz="1400" b="1" dirty="0" smtClean="0"/>
              <a:t>条   </a:t>
            </a:r>
            <a:r>
              <a:rPr lang="zh-CN" altLang="en-US" sz="1400" b="1" dirty="0"/>
              <a:t>学生有下列情形之一的，为严重作弊行为，给予</a:t>
            </a:r>
            <a:r>
              <a:rPr lang="zh-CN" altLang="en-US" sz="1400" b="1" dirty="0">
                <a:solidFill>
                  <a:srgbClr val="FF0000"/>
                </a:solidFill>
              </a:rPr>
              <a:t>开除</a:t>
            </a:r>
            <a:r>
              <a:rPr lang="zh-CN" altLang="en-US" sz="1400" b="1" dirty="0" smtClean="0">
                <a:solidFill>
                  <a:srgbClr val="FF0000"/>
                </a:solidFill>
              </a:rPr>
              <a:t>学籍</a:t>
            </a:r>
            <a:r>
              <a:rPr lang="zh-CN" altLang="en-US" sz="1400" b="1" dirty="0" smtClean="0"/>
              <a:t>处分</a:t>
            </a:r>
            <a:r>
              <a:rPr lang="zh-CN" altLang="en-US" sz="1400" b="1" dirty="0"/>
              <a:t>：</a:t>
            </a:r>
          </a:p>
          <a:p>
            <a:pPr>
              <a:lnSpc>
                <a:spcPct val="150000"/>
              </a:lnSpc>
            </a:pPr>
            <a:r>
              <a:rPr lang="zh-CN" altLang="en-US" sz="1400" b="1" dirty="0"/>
              <a:t>（一） 由他人代替考试或替他人参加考试的；</a:t>
            </a:r>
          </a:p>
          <a:p>
            <a:pPr>
              <a:lnSpc>
                <a:spcPct val="150000"/>
              </a:lnSpc>
            </a:pPr>
            <a:r>
              <a:rPr lang="zh-CN" altLang="en-US" sz="1400" b="1" dirty="0"/>
              <a:t>（二） 抢夺、窃取他人试卷、答卷或者胁迫他人为自己抄袭提供</a:t>
            </a:r>
            <a:r>
              <a:rPr lang="zh-CN" altLang="en-US" sz="1400" b="1" dirty="0" smtClean="0"/>
              <a:t>方便的</a:t>
            </a:r>
            <a:r>
              <a:rPr lang="zh-CN" altLang="en-US" sz="1400" b="1" dirty="0"/>
              <a:t>；</a:t>
            </a:r>
          </a:p>
          <a:p>
            <a:pPr>
              <a:lnSpc>
                <a:spcPct val="150000"/>
              </a:lnSpc>
            </a:pPr>
            <a:r>
              <a:rPr lang="zh-CN" altLang="en-US" sz="1400" b="1" dirty="0"/>
              <a:t>（三）组织作弊的；</a:t>
            </a:r>
          </a:p>
          <a:p>
            <a:pPr>
              <a:lnSpc>
                <a:spcPct val="150000"/>
              </a:lnSpc>
            </a:pPr>
            <a:r>
              <a:rPr lang="zh-CN" altLang="en-US" sz="1400" b="1" dirty="0"/>
              <a:t>（四）使用手机等具有通讯功能的设备与他人串通作弊的；</a:t>
            </a:r>
          </a:p>
          <a:p>
            <a:pPr>
              <a:lnSpc>
                <a:spcPct val="150000"/>
              </a:lnSpc>
            </a:pPr>
            <a:r>
              <a:rPr lang="zh-CN" altLang="en-US" sz="1400" b="1" dirty="0"/>
              <a:t>（五）考前以不正当手段获取考试试卷或答案的；</a:t>
            </a:r>
          </a:p>
          <a:p>
            <a:pPr>
              <a:lnSpc>
                <a:spcPct val="150000"/>
              </a:lnSpc>
            </a:pPr>
            <a:r>
              <a:rPr lang="zh-CN" altLang="en-US" sz="1400" b="1" dirty="0"/>
              <a:t>（六）第二次考试作弊的；</a:t>
            </a:r>
          </a:p>
          <a:p>
            <a:pPr>
              <a:lnSpc>
                <a:spcPct val="150000"/>
              </a:lnSpc>
            </a:pPr>
            <a:r>
              <a:rPr lang="en-US" altLang="zh-CN" sz="1400" b="1" dirty="0"/>
              <a:t>(</a:t>
            </a:r>
            <a:r>
              <a:rPr lang="zh-CN" altLang="en-US" sz="1400" b="1" dirty="0"/>
              <a:t>七</a:t>
            </a:r>
            <a:r>
              <a:rPr lang="en-US" altLang="zh-CN" sz="1400" b="1" dirty="0"/>
              <a:t>) </a:t>
            </a:r>
            <a:r>
              <a:rPr lang="zh-CN" altLang="en-US" sz="1400" b="1" dirty="0"/>
              <a:t>其他作弊行为情节严重的。</a:t>
            </a:r>
            <a:endParaRPr lang="zh-CN" altLang="en-US" sz="2000" b="1"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024158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处分</a:t>
            </a:r>
            <a:endParaRPr lang="zh-CN" altLang="en-US" sz="3200" dirty="0">
              <a:ea typeface="Adobe 黑体 Std R" panose="020B0400000000000000" pitchFamily="34" charset="-122"/>
            </a:endParaRPr>
          </a:p>
        </p:txBody>
      </p:sp>
      <p:sp>
        <p:nvSpPr>
          <p:cNvPr id="2" name="矩形 1"/>
          <p:cNvSpPr/>
          <p:nvPr/>
        </p:nvSpPr>
        <p:spPr>
          <a:xfrm>
            <a:off x="665017" y="808319"/>
            <a:ext cx="10353963" cy="6047809"/>
          </a:xfrm>
          <a:prstGeom prst="rect">
            <a:avLst/>
          </a:prstGeom>
        </p:spPr>
        <p:txBody>
          <a:bodyPr wrap="square">
            <a:spAutoFit/>
          </a:bodyPr>
          <a:lstStyle/>
          <a:p>
            <a:pPr>
              <a:lnSpc>
                <a:spcPct val="150000"/>
              </a:lnSpc>
            </a:pPr>
            <a:r>
              <a:rPr lang="en-US" altLang="zh-CN" sz="2000" b="1" dirty="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北京大学本科考试工作与学习纪律管理规定</a:t>
            </a:r>
            <a:r>
              <a:rPr lang="en-US" altLang="zh-CN" sz="2000" b="1" dirty="0" smtClean="0">
                <a:effectLst>
                  <a:outerShdw blurRad="38100" dist="38100" dir="2700000" algn="tl">
                    <a:srgbClr val="000000">
                      <a:alpha val="43137"/>
                    </a:srgbClr>
                  </a:outerShdw>
                </a:effectLst>
              </a:rPr>
              <a:t>》</a:t>
            </a:r>
            <a:endParaRPr lang="en-US" altLang="zh-CN" sz="1400" b="1" dirty="0" smtClean="0"/>
          </a:p>
          <a:p>
            <a:pPr>
              <a:lnSpc>
                <a:spcPct val="150000"/>
              </a:lnSpc>
            </a:pPr>
            <a:endParaRPr lang="en-US" altLang="zh-CN" sz="1400" b="1" dirty="0"/>
          </a:p>
          <a:p>
            <a:pPr>
              <a:lnSpc>
                <a:spcPct val="150000"/>
              </a:lnSpc>
            </a:pPr>
            <a:r>
              <a:rPr lang="zh-CN" altLang="en-US" sz="1600" b="1" dirty="0"/>
              <a:t>第三十八条 学生在学习过程有下列不符合学术规范的情形，属于违反学习纪律行为，视情形分别予以处理：</a:t>
            </a:r>
            <a:br>
              <a:rPr lang="zh-CN" altLang="en-US" sz="1600" b="1" dirty="0"/>
            </a:br>
            <a:r>
              <a:rPr lang="zh-CN" altLang="en-US" sz="1600" b="1" dirty="0"/>
              <a:t>（一）已提交的平时作业、小论文、实验报告，任课教师发现存在抄袭或伪造数据事实的，给予口头警告和教育，本次作业或报告成绩以零分记；无视警告再犯的，视情节给予警告以上处分，该门课程总成绩以零分记。</a:t>
            </a:r>
            <a:br>
              <a:rPr lang="zh-CN" altLang="en-US" sz="1600" b="1" dirty="0"/>
            </a:br>
            <a:r>
              <a:rPr lang="zh-CN" altLang="en-US" sz="1600" b="1" dirty="0"/>
              <a:t>（ 二）已提交的课程期末论文或报告、本科生研究课程论文，经任课教师或指导教师指证、院系专家小组认定存在抄袭、剽窃或伪造数据事实的，该门课程总评成绩以零分记，并视情节给予相应处分：抄袭、剽窃内容或伪造的数据未构成该作品主要立论基础或主要观点的，给予警告或严重警告处分；抄袭、剽窃内容或伪造的数据构成该作品主要立论基础或全部、核心或主要观点的，给予记过、留校察看直至开除学籍处分。</a:t>
            </a:r>
            <a:br>
              <a:rPr lang="zh-CN" altLang="en-US" sz="1600" b="1" dirty="0"/>
            </a:br>
            <a:r>
              <a:rPr lang="zh-CN" altLang="en-US" sz="1600" b="1" dirty="0"/>
              <a:t>（ 三）已提交的毕业论文或毕业设计，指导教师或论文评阅人指证，院系学术组织认定，存在抄袭、剽窃或伪造数据事实的，参考本条第（二）款所列情节给予记过或开除学籍处分，该毕业论文（设计）成绩以零分记。</a:t>
            </a:r>
            <a:br>
              <a:rPr lang="zh-CN" altLang="en-US" sz="1600" b="1" dirty="0"/>
            </a:br>
            <a:r>
              <a:rPr lang="zh-CN" altLang="en-US" sz="1600" b="1" dirty="0"/>
              <a:t>（ 四）学生在校期间公开发表的论文、作品或参编的书籍，经相关学术组织认定，存在抄袭、剽窃或伪造数据事实的，视情节给予记过、留校察看直至开除学籍处分。</a:t>
            </a:r>
            <a:br>
              <a:rPr lang="zh-CN" altLang="en-US" sz="1600" b="1" dirty="0"/>
            </a:br>
            <a:r>
              <a:rPr lang="zh-CN" altLang="en-US" sz="1600" b="1" dirty="0"/>
              <a:t>（ 五）伪造论文发表证明或相关学业、学术水平等证明的，视情节给予记过、留校察看直至开除学籍处分。</a:t>
            </a:r>
            <a:br>
              <a:rPr lang="zh-CN" altLang="en-US" sz="1600" b="1" dirty="0"/>
            </a:br>
            <a:r>
              <a:rPr lang="zh-CN" altLang="en-US" sz="1600" b="1" dirty="0"/>
              <a:t>（六） 由他人替自己撰写论文或者替他人撰写论文的，给予开除学籍处分。</a:t>
            </a:r>
            <a:br>
              <a:rPr lang="zh-CN" altLang="en-US" sz="1600" b="1" dirty="0"/>
            </a:br>
            <a:r>
              <a:rPr lang="zh-CN" altLang="en-US" sz="1600" b="1" dirty="0"/>
              <a:t>（七）第二次出现违反学习纪律行为，情节严重的，给予开除学籍处分。</a:t>
            </a:r>
          </a:p>
        </p:txBody>
      </p:sp>
    </p:spTree>
    <p:extLst>
      <p:ext uri="{BB962C8B-B14F-4D97-AF65-F5344CB8AC3E}">
        <p14:creationId xmlns:p14="http://schemas.microsoft.com/office/powerpoint/2010/main" val="134729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处分</a:t>
            </a:r>
            <a:endParaRPr lang="zh-CN" altLang="en-US" sz="3200" dirty="0">
              <a:ea typeface="Adobe 黑体 Std R" panose="020B0400000000000000" pitchFamily="34" charset="-122"/>
            </a:endParaRPr>
          </a:p>
        </p:txBody>
      </p:sp>
      <p:sp>
        <p:nvSpPr>
          <p:cNvPr id="2" name="矩形 1"/>
          <p:cNvSpPr/>
          <p:nvPr/>
        </p:nvSpPr>
        <p:spPr>
          <a:xfrm>
            <a:off x="655781" y="884819"/>
            <a:ext cx="10908146" cy="5632311"/>
          </a:xfrm>
          <a:prstGeom prst="rect">
            <a:avLst/>
          </a:prstGeom>
        </p:spPr>
        <p:txBody>
          <a:bodyPr wrap="square">
            <a:spAutoFit/>
          </a:bodyPr>
          <a:lstStyle/>
          <a:p>
            <a:pPr>
              <a:lnSpc>
                <a:spcPct val="150000"/>
              </a:lnSpc>
            </a:pPr>
            <a:r>
              <a:rPr lang="en-US" altLang="zh-CN" sz="1600" b="1" dirty="0" smtClean="0">
                <a:effectLst>
                  <a:outerShdw blurRad="38100" dist="38100" dir="2700000" algn="tl">
                    <a:srgbClr val="000000">
                      <a:alpha val="43137"/>
                    </a:srgbClr>
                  </a:outerShdw>
                </a:effectLst>
              </a:rPr>
              <a:t>《</a:t>
            </a:r>
            <a:r>
              <a:rPr lang="zh-CN" altLang="en-US" sz="1600" b="1" dirty="0">
                <a:effectLst>
                  <a:outerShdw blurRad="38100" dist="38100" dir="2700000" algn="tl">
                    <a:srgbClr val="000000">
                      <a:alpha val="43137"/>
                    </a:srgbClr>
                  </a:outerShdw>
                </a:effectLst>
              </a:rPr>
              <a:t>北京大学研究生学籍管理实施细则</a:t>
            </a:r>
            <a:r>
              <a:rPr lang="en-US" altLang="zh-CN" sz="1600" b="1" dirty="0" smtClean="0">
                <a:effectLst>
                  <a:outerShdw blurRad="38100" dist="38100" dir="2700000" algn="tl">
                    <a:srgbClr val="000000">
                      <a:alpha val="43137"/>
                    </a:srgbClr>
                  </a:outerShdw>
                </a:effectLst>
              </a:rPr>
              <a:t>》</a:t>
            </a:r>
            <a:endParaRPr lang="en-US" altLang="zh-CN" sz="1600" b="1" dirty="0" smtClean="0"/>
          </a:p>
          <a:p>
            <a:pPr>
              <a:lnSpc>
                <a:spcPct val="150000"/>
              </a:lnSpc>
            </a:pPr>
            <a:endParaRPr lang="en-US" altLang="zh-CN" sz="1600" b="1" dirty="0"/>
          </a:p>
          <a:p>
            <a:pPr>
              <a:lnSpc>
                <a:spcPct val="150000"/>
              </a:lnSpc>
            </a:pPr>
            <a:r>
              <a:rPr lang="zh-CN" altLang="en-US" sz="1600" b="1" dirty="0"/>
              <a:t>第三十二条 对研究生在培养过程中违反校纪校规情况的处理，具体规定如下：</a:t>
            </a:r>
          </a:p>
          <a:p>
            <a:pPr>
              <a:lnSpc>
                <a:spcPct val="150000"/>
              </a:lnSpc>
            </a:pPr>
            <a:r>
              <a:rPr lang="zh-CN" altLang="en-US" sz="1600" b="1" dirty="0"/>
              <a:t>（一）研究生一学期累积旷课达 </a:t>
            </a:r>
            <a:r>
              <a:rPr lang="en-US" altLang="zh-CN" sz="1600" b="1" dirty="0"/>
              <a:t>10 </a:t>
            </a:r>
            <a:r>
              <a:rPr lang="zh-CN" altLang="en-US" sz="1600" b="1" dirty="0"/>
              <a:t>学时以上者，视情节轻重，可分别给予以下处分：</a:t>
            </a:r>
          </a:p>
          <a:p>
            <a:pPr>
              <a:lnSpc>
                <a:spcPct val="150000"/>
              </a:lnSpc>
            </a:pPr>
            <a:r>
              <a:rPr lang="en-US" altLang="zh-CN" sz="1600" b="1" dirty="0"/>
              <a:t>1</a:t>
            </a:r>
            <a:r>
              <a:rPr lang="zh-CN" altLang="en-US" sz="1600" b="1" dirty="0"/>
              <a:t>、 旷课 </a:t>
            </a:r>
            <a:r>
              <a:rPr lang="en-US" altLang="zh-CN" sz="1600" b="1" dirty="0"/>
              <a:t>10-19 </a:t>
            </a:r>
            <a:r>
              <a:rPr lang="zh-CN" altLang="en-US" sz="1600" b="1" dirty="0"/>
              <a:t>学时，给予警告处分。</a:t>
            </a:r>
          </a:p>
          <a:p>
            <a:pPr>
              <a:lnSpc>
                <a:spcPct val="150000"/>
              </a:lnSpc>
            </a:pPr>
            <a:r>
              <a:rPr lang="en-US" altLang="zh-CN" sz="1600" b="1" dirty="0"/>
              <a:t>2</a:t>
            </a:r>
            <a:r>
              <a:rPr lang="zh-CN" altLang="en-US" sz="1600" b="1" dirty="0"/>
              <a:t>、 旷课 </a:t>
            </a:r>
            <a:r>
              <a:rPr lang="en-US" altLang="zh-CN" sz="1600" b="1" dirty="0"/>
              <a:t>20-29 </a:t>
            </a:r>
            <a:r>
              <a:rPr lang="zh-CN" altLang="en-US" sz="1600" b="1" dirty="0"/>
              <a:t>学时，给予严重警告处分。</a:t>
            </a:r>
          </a:p>
          <a:p>
            <a:pPr>
              <a:lnSpc>
                <a:spcPct val="150000"/>
              </a:lnSpc>
            </a:pPr>
            <a:r>
              <a:rPr lang="en-US" altLang="zh-CN" sz="1600" b="1" dirty="0"/>
              <a:t>3</a:t>
            </a:r>
            <a:r>
              <a:rPr lang="zh-CN" altLang="en-US" sz="1600" b="1" dirty="0"/>
              <a:t>、 旷课 </a:t>
            </a:r>
            <a:r>
              <a:rPr lang="en-US" altLang="zh-CN" sz="1600" b="1" dirty="0"/>
              <a:t>30-39 </a:t>
            </a:r>
            <a:r>
              <a:rPr lang="zh-CN" altLang="en-US" sz="1600" b="1" dirty="0"/>
              <a:t>学时，给予记过处分。</a:t>
            </a:r>
          </a:p>
          <a:p>
            <a:pPr>
              <a:lnSpc>
                <a:spcPct val="150000"/>
              </a:lnSpc>
            </a:pPr>
            <a:r>
              <a:rPr lang="en-US" altLang="zh-CN" sz="1600" b="1" dirty="0"/>
              <a:t>4</a:t>
            </a:r>
            <a:r>
              <a:rPr lang="zh-CN" altLang="en-US" sz="1600" b="1" dirty="0"/>
              <a:t>、 旷课 </a:t>
            </a:r>
            <a:r>
              <a:rPr lang="en-US" altLang="zh-CN" sz="1600" b="1" dirty="0"/>
              <a:t>40 </a:t>
            </a:r>
            <a:r>
              <a:rPr lang="zh-CN" altLang="en-US" sz="1600" b="1" dirty="0"/>
              <a:t>学时（含）以上，给予留校察看处分。</a:t>
            </a:r>
          </a:p>
          <a:p>
            <a:pPr>
              <a:lnSpc>
                <a:spcPct val="150000"/>
              </a:lnSpc>
            </a:pPr>
            <a:r>
              <a:rPr lang="zh-CN" altLang="en-US" sz="1600" b="1" dirty="0"/>
              <a:t>（二）研究生在考试中违纪、作弊者，根据情节轻重分别给予如下处分，同时，该门课程</a:t>
            </a:r>
            <a:r>
              <a:rPr lang="zh-CN" altLang="en-US" sz="1600" b="1" dirty="0" smtClean="0"/>
              <a:t>考试成绩</a:t>
            </a:r>
            <a:r>
              <a:rPr lang="zh-CN" altLang="en-US" sz="1600" b="1" dirty="0"/>
              <a:t>以“</a:t>
            </a:r>
            <a:r>
              <a:rPr lang="en-US" altLang="zh-CN" sz="1600" b="1" dirty="0"/>
              <a:t>0”</a:t>
            </a:r>
            <a:r>
              <a:rPr lang="zh-CN" altLang="en-US" sz="1600" b="1" dirty="0"/>
              <a:t>分计：</a:t>
            </a:r>
          </a:p>
          <a:p>
            <a:pPr>
              <a:lnSpc>
                <a:spcPct val="150000"/>
              </a:lnSpc>
            </a:pPr>
            <a:r>
              <a:rPr lang="en-US" altLang="zh-CN" sz="1600" b="1" dirty="0"/>
              <a:t>1</a:t>
            </a:r>
            <a:r>
              <a:rPr lang="zh-CN" altLang="en-US" sz="1600" b="1" dirty="0"/>
              <a:t>、开考后仍未关闭手机、呼机，出现呼叫影响考场秩序；未经许可使用计算器或类型不</a:t>
            </a:r>
            <a:r>
              <a:rPr lang="zh-CN" altLang="en-US" sz="1600" b="1" dirty="0" smtClean="0"/>
              <a:t>被许可</a:t>
            </a:r>
            <a:r>
              <a:rPr lang="zh-CN" altLang="en-US" sz="1600" b="1" dirty="0"/>
              <a:t>的计算器；考试中东张西望，企图偷看他人试卷，以及其它一般违反考场规则和考试纪律者</a:t>
            </a:r>
            <a:r>
              <a:rPr lang="zh-CN" altLang="en-US" sz="1600" b="1" dirty="0" smtClean="0"/>
              <a:t>，视</a:t>
            </a:r>
            <a:r>
              <a:rPr lang="zh-CN" altLang="en-US" sz="1600" b="1" dirty="0"/>
              <a:t>情节轻重，给予警告、严重警告、记过处分。</a:t>
            </a:r>
          </a:p>
          <a:p>
            <a:pPr>
              <a:lnSpc>
                <a:spcPct val="150000"/>
              </a:lnSpc>
            </a:pPr>
            <a:r>
              <a:rPr lang="en-US" altLang="zh-CN" sz="1600" b="1" dirty="0"/>
              <a:t>2</a:t>
            </a:r>
            <a:r>
              <a:rPr lang="zh-CN" altLang="en-US" sz="1600" b="1" dirty="0"/>
              <a:t>、考试时，偷看、抄袭、与他人交换考试信息等构成作弊，以及其他严重违反考试纪律者</a:t>
            </a:r>
            <a:r>
              <a:rPr lang="zh-CN" altLang="en-US" sz="1600" b="1" dirty="0" smtClean="0"/>
              <a:t>，视</a:t>
            </a:r>
            <a:r>
              <a:rPr lang="zh-CN" altLang="en-US" sz="1600" b="1" dirty="0"/>
              <a:t>情节轻重，给予留校察看或开除学籍处分</a:t>
            </a:r>
            <a:r>
              <a:rPr lang="zh-CN" altLang="en-US" sz="1600" b="1" dirty="0" smtClean="0"/>
              <a:t>。</a:t>
            </a:r>
            <a:endParaRPr lang="en-US" altLang="zh-CN" sz="1600" b="1" dirty="0" smtClean="0"/>
          </a:p>
          <a:p>
            <a:pPr>
              <a:lnSpc>
                <a:spcPct val="150000"/>
              </a:lnSpc>
            </a:pPr>
            <a:r>
              <a:rPr lang="en-US" altLang="zh-CN" sz="1600" b="1" dirty="0" smtClean="0"/>
              <a:t>3</a:t>
            </a:r>
            <a:r>
              <a:rPr lang="zh-CN" altLang="en-US" sz="1600" b="1" dirty="0"/>
              <a:t>、平时作业或期末论文有剽窃、抄袭行为的，视情节轻重，给予记过及记过以上处分。</a:t>
            </a:r>
          </a:p>
          <a:p>
            <a:pPr>
              <a:lnSpc>
                <a:spcPct val="150000"/>
              </a:lnSpc>
            </a:pPr>
            <a:r>
              <a:rPr lang="en-US" altLang="zh-CN" sz="1600" b="1" dirty="0"/>
              <a:t>4</a:t>
            </a:r>
            <a:r>
              <a:rPr lang="zh-CN" altLang="en-US" sz="1600" b="1" dirty="0"/>
              <a:t>、以央求、送礼、请客、威胁等手段要求老师更改成绩的，视为考试后作弊，视情节轻重</a:t>
            </a:r>
            <a:r>
              <a:rPr lang="zh-CN" altLang="en-US" sz="1600" b="1" dirty="0" smtClean="0"/>
              <a:t>，给予</a:t>
            </a:r>
            <a:r>
              <a:rPr lang="zh-CN" altLang="en-US" sz="1600" b="1" dirty="0"/>
              <a:t>记过及记过以上处分。</a:t>
            </a:r>
          </a:p>
        </p:txBody>
      </p:sp>
    </p:spTree>
    <p:extLst>
      <p:ext uri="{BB962C8B-B14F-4D97-AF65-F5344CB8AC3E}">
        <p14:creationId xmlns:p14="http://schemas.microsoft.com/office/powerpoint/2010/main" val="3465557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处分</a:t>
            </a:r>
            <a:endParaRPr lang="zh-CN" altLang="en-US" sz="3200" dirty="0">
              <a:ea typeface="Adobe 黑体 Std R" panose="020B0400000000000000" pitchFamily="34" charset="-122"/>
            </a:endParaRPr>
          </a:p>
        </p:txBody>
      </p:sp>
      <p:sp>
        <p:nvSpPr>
          <p:cNvPr id="7" name="矩形 6"/>
          <p:cNvSpPr/>
          <p:nvPr/>
        </p:nvSpPr>
        <p:spPr>
          <a:xfrm>
            <a:off x="709682" y="1208456"/>
            <a:ext cx="10877265" cy="1631216"/>
          </a:xfrm>
          <a:prstGeom prst="rect">
            <a:avLst/>
          </a:prstGeom>
        </p:spPr>
        <p:txBody>
          <a:bodyPr wrap="square">
            <a:spAutoFit/>
          </a:bodyPr>
          <a:lstStyle/>
          <a:p>
            <a:r>
              <a:rPr lang="zh-CN" altLang="en-US" sz="2000" dirty="0">
                <a:latin typeface="Adobe 黑体 Std R" panose="020B0400000000000000" pitchFamily="34" charset="-122"/>
                <a:ea typeface="Adobe 黑体 Std R" panose="020B0400000000000000" pitchFamily="34" charset="-122"/>
              </a:rPr>
              <a:t>本科：</a:t>
            </a:r>
            <a:endParaRPr lang="en-US" altLang="zh-CN" sz="2000" dirty="0">
              <a:latin typeface="Adobe 黑体 Std R" panose="020B0400000000000000" pitchFamily="34" charset="-122"/>
              <a:ea typeface="Adobe 黑体 Std R" panose="020B0400000000000000" pitchFamily="34" charset="-122"/>
            </a:endParaRPr>
          </a:p>
          <a:p>
            <a:pPr>
              <a:lnSpc>
                <a:spcPct val="150000"/>
              </a:lnSpc>
            </a:pPr>
            <a:r>
              <a:rPr lang="zh-CN" altLang="zh-CN" sz="2000" dirty="0">
                <a:latin typeface="Adobe 黑体 Std R" panose="020B0400000000000000" pitchFamily="34" charset="-122"/>
                <a:ea typeface="Adobe 黑体 Std R" panose="020B0400000000000000" pitchFamily="34" charset="-122"/>
              </a:rPr>
              <a:t>凡由他人替考、替他人参加考试、组织作弊、使用通讯设备作弊、剽窃、抄袭他人研究成果情节严重以及存在其他严重舞弊行为者，给予开除学籍处分。</a:t>
            </a:r>
            <a:endParaRPr lang="en-US" altLang="zh-CN" sz="2000" dirty="0">
              <a:latin typeface="Adobe 黑体 Std R" panose="020B0400000000000000" pitchFamily="34" charset="-122"/>
              <a:ea typeface="Adobe 黑体 Std R" panose="020B0400000000000000" pitchFamily="34" charset="-122"/>
            </a:endParaRPr>
          </a:p>
          <a:p>
            <a:r>
              <a:rPr lang="en-US" altLang="zh-CN" sz="2000" dirty="0" smtClean="0">
                <a:latin typeface="Adobe 黑体 Std R" panose="020B0400000000000000" pitchFamily="34" charset="-122"/>
                <a:ea typeface="Adobe 黑体 Std R" panose="020B0400000000000000" pitchFamily="34" charset="-122"/>
                <a:hlinkClick r:id="rId2"/>
              </a:rPr>
              <a:t>                                                                              《</a:t>
            </a:r>
            <a:r>
              <a:rPr lang="zh-CN" altLang="en-US" sz="2000" dirty="0" smtClean="0">
                <a:latin typeface="Adobe 黑体 Std R" panose="020B0400000000000000" pitchFamily="34" charset="-122"/>
                <a:ea typeface="Adobe 黑体 Std R" panose="020B0400000000000000" pitchFamily="34" charset="-122"/>
                <a:hlinkClick r:id="rId2"/>
              </a:rPr>
              <a:t>北京大学大学生学籍管理细则</a:t>
            </a:r>
            <a:r>
              <a:rPr lang="en-US" altLang="zh-CN" sz="2000" dirty="0" smtClean="0">
                <a:latin typeface="Adobe 黑体 Std R" panose="020B0400000000000000" pitchFamily="34" charset="-122"/>
                <a:ea typeface="Adobe 黑体 Std R" panose="020B0400000000000000" pitchFamily="34" charset="-122"/>
                <a:hlinkClick r:id="rId2"/>
              </a:rPr>
              <a:t>》</a:t>
            </a:r>
            <a:endParaRPr lang="en-US" altLang="zh-CN" sz="2000" dirty="0">
              <a:latin typeface="Adobe 黑体 Std R" panose="020B0400000000000000" pitchFamily="34" charset="-122"/>
              <a:ea typeface="Adobe 黑体 Std R" panose="020B0400000000000000" pitchFamily="34" charset="-122"/>
            </a:endParaRPr>
          </a:p>
        </p:txBody>
      </p:sp>
      <p:sp>
        <p:nvSpPr>
          <p:cNvPr id="8" name="文本框 7"/>
          <p:cNvSpPr txBox="1"/>
          <p:nvPr/>
        </p:nvSpPr>
        <p:spPr>
          <a:xfrm>
            <a:off x="559557" y="3063614"/>
            <a:ext cx="11027390" cy="3631763"/>
          </a:xfrm>
          <a:prstGeom prst="rect">
            <a:avLst/>
          </a:prstGeom>
          <a:noFill/>
        </p:spPr>
        <p:txBody>
          <a:bodyPr wrap="square" rtlCol="0">
            <a:spAutoFit/>
          </a:bodyPr>
          <a:lstStyle/>
          <a:p>
            <a:pPr>
              <a:lnSpc>
                <a:spcPct val="150000"/>
              </a:lnSpc>
            </a:pPr>
            <a:r>
              <a:rPr lang="zh-CN" altLang="en-US" sz="2000" dirty="0">
                <a:latin typeface="Adobe 黑体 Std R" panose="020B0400000000000000" pitchFamily="34" charset="-122"/>
                <a:ea typeface="Adobe 黑体 Std R" panose="020B0400000000000000" pitchFamily="34" charset="-122"/>
              </a:rPr>
              <a:t>研究生：</a:t>
            </a:r>
            <a:endParaRPr lang="en-US" altLang="zh-CN" sz="2000" dirty="0">
              <a:latin typeface="Adobe 黑体 Std R" panose="020B0400000000000000" pitchFamily="34" charset="-122"/>
              <a:ea typeface="Adobe 黑体 Std R" panose="020B0400000000000000" pitchFamily="34" charset="-122"/>
            </a:endParaRPr>
          </a:p>
          <a:p>
            <a:pPr>
              <a:lnSpc>
                <a:spcPct val="150000"/>
              </a:lnSpc>
            </a:pPr>
            <a:r>
              <a:rPr lang="zh-CN" altLang="zh-CN" sz="2000" dirty="0">
                <a:latin typeface="Adobe 黑体 Std R" panose="020B0400000000000000" pitchFamily="34" charset="-122"/>
                <a:ea typeface="Adobe 黑体 Std R" panose="020B0400000000000000" pitchFamily="34" charset="-122"/>
              </a:rPr>
              <a:t>第三十一条  研究生有下列情形之一，学校可以给予开除学籍处分：</a:t>
            </a:r>
          </a:p>
          <a:p>
            <a:pPr>
              <a:lnSpc>
                <a:spcPct val="150000"/>
              </a:lnSpc>
            </a:pPr>
            <a:r>
              <a:rPr lang="zh-CN" altLang="zh-CN" sz="2000" dirty="0">
                <a:latin typeface="Adobe 黑体 Std R" panose="020B0400000000000000" pitchFamily="34" charset="-122"/>
                <a:ea typeface="Adobe 黑体 Std R" panose="020B0400000000000000" pitchFamily="34" charset="-122"/>
              </a:rPr>
              <a:t>（四）</a:t>
            </a:r>
            <a:r>
              <a:rPr lang="en-US" altLang="zh-CN" sz="2000" dirty="0">
                <a:latin typeface="Adobe 黑体 Std R" panose="020B0400000000000000" pitchFamily="34" charset="-122"/>
                <a:ea typeface="Adobe 黑体 Std R" panose="020B0400000000000000" pitchFamily="34" charset="-122"/>
              </a:rPr>
              <a:t>  </a:t>
            </a:r>
            <a:r>
              <a:rPr lang="zh-CN" altLang="zh-CN" sz="2000" dirty="0">
                <a:latin typeface="Adobe 黑体 Std R" panose="020B0400000000000000" pitchFamily="34" charset="-122"/>
                <a:ea typeface="Adobe 黑体 Std R" panose="020B0400000000000000" pitchFamily="34" charset="-122"/>
              </a:rPr>
              <a:t>由他人代替考试、替他人参加考试、组织作弊、使用通讯设备作弊、第二次作弊及其他作弊行为严重的；</a:t>
            </a:r>
          </a:p>
          <a:p>
            <a:pPr>
              <a:lnSpc>
                <a:spcPct val="150000"/>
              </a:lnSpc>
            </a:pPr>
            <a:r>
              <a:rPr lang="zh-CN" altLang="zh-CN" sz="2000" dirty="0">
                <a:latin typeface="Adobe 黑体 Std R" panose="020B0400000000000000" pitchFamily="34" charset="-122"/>
                <a:ea typeface="Adobe 黑体 Std R" panose="020B0400000000000000" pitchFamily="34" charset="-122"/>
              </a:rPr>
              <a:t>（五）</a:t>
            </a:r>
            <a:r>
              <a:rPr lang="en-US" altLang="zh-CN" sz="2000" dirty="0">
                <a:latin typeface="Adobe 黑体 Std R" panose="020B0400000000000000" pitchFamily="34" charset="-122"/>
                <a:ea typeface="Adobe 黑体 Std R" panose="020B0400000000000000" pitchFamily="34" charset="-122"/>
              </a:rPr>
              <a:t>  </a:t>
            </a:r>
            <a:r>
              <a:rPr lang="zh-CN" altLang="zh-CN" sz="2000" dirty="0">
                <a:latin typeface="Adobe 黑体 Std R" panose="020B0400000000000000" pitchFamily="34" charset="-122"/>
                <a:ea typeface="Adobe 黑体 Std R" panose="020B0400000000000000" pitchFamily="34" charset="-122"/>
              </a:rPr>
              <a:t>剽窃、抄袭他人研究成果，情节严重的；</a:t>
            </a:r>
            <a:endParaRPr lang="en-US" altLang="zh-CN" sz="2000" dirty="0">
              <a:latin typeface="Adobe 黑体 Std R" panose="020B0400000000000000" pitchFamily="34" charset="-122"/>
              <a:ea typeface="Adobe 黑体 Std R" panose="020B0400000000000000" pitchFamily="34" charset="-122"/>
            </a:endParaRPr>
          </a:p>
          <a:p>
            <a:pPr>
              <a:lnSpc>
                <a:spcPct val="150000"/>
              </a:lnSpc>
            </a:pPr>
            <a:r>
              <a:rPr lang="zh-CN" altLang="zh-CN" sz="2000" dirty="0">
                <a:latin typeface="Adobe 黑体 Std R" panose="020B0400000000000000" pitchFamily="34" charset="-122"/>
                <a:ea typeface="Adobe 黑体 Std R" panose="020B0400000000000000" pitchFamily="34" charset="-122"/>
              </a:rPr>
              <a:t>被开除学籍的研究生，在处分决定送达的两周内办理离校手续，学校停发其普通奖学金，其户口、档案迁回生源所在地。被开除学籍的研究生，不得申请复学。</a:t>
            </a:r>
          </a:p>
          <a:p>
            <a:r>
              <a:rPr lang="en-US" altLang="zh-CN" sz="2000" dirty="0" smtClean="0">
                <a:latin typeface="Adobe 黑体 Std R" panose="020B0400000000000000" pitchFamily="34" charset="-122"/>
                <a:ea typeface="Adobe 黑体 Std R" panose="020B0400000000000000" pitchFamily="34" charset="-122"/>
                <a:hlinkClick r:id="rId3"/>
              </a:rPr>
              <a:t>                                                                                《</a:t>
            </a:r>
            <a:r>
              <a:rPr lang="zh-CN" altLang="en-US" sz="2000" dirty="0">
                <a:latin typeface="Adobe 黑体 Std R" panose="020B0400000000000000" pitchFamily="34" charset="-122"/>
                <a:ea typeface="Adobe 黑体 Std R" panose="020B0400000000000000" pitchFamily="34" charset="-122"/>
                <a:hlinkClick r:id="rId3"/>
              </a:rPr>
              <a:t>北京大学研究生学籍管理实施细则</a:t>
            </a:r>
            <a:r>
              <a:rPr lang="en-US" altLang="zh-CN" sz="2000" dirty="0">
                <a:latin typeface="Adobe 黑体 Std R" panose="020B0400000000000000" pitchFamily="34" charset="-122"/>
                <a:ea typeface="Adobe 黑体 Std R" panose="020B0400000000000000" pitchFamily="34" charset="-122"/>
                <a:hlinkClick r:id="rId3"/>
              </a:rPr>
              <a:t>》</a:t>
            </a:r>
            <a:r>
              <a:rPr lang="zh-CN" altLang="en-US" sz="2000" dirty="0">
                <a:latin typeface="Adobe 黑体 Std R" panose="020B0400000000000000" pitchFamily="34" charset="-122"/>
                <a:ea typeface="Adobe 黑体 Std R" panose="020B0400000000000000" pitchFamily="34" charset="-122"/>
              </a:rPr>
              <a:t>　</a:t>
            </a:r>
          </a:p>
        </p:txBody>
      </p:sp>
      <p:sp>
        <p:nvSpPr>
          <p:cNvPr id="9" name="圆角矩形标注 8"/>
          <p:cNvSpPr/>
          <p:nvPr/>
        </p:nvSpPr>
        <p:spPr>
          <a:xfrm>
            <a:off x="7915701" y="300251"/>
            <a:ext cx="3261815" cy="1146412"/>
          </a:xfrm>
          <a:prstGeom prst="wedgeRoundRectCallout">
            <a:avLst>
              <a:gd name="adj1" fmla="val -37569"/>
              <a:gd name="adj2" fmla="val 69643"/>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0000"/>
                </a:solidFill>
                <a:latin typeface="Adobe 黑体 Std R" panose="020B0400000000000000" pitchFamily="34" charset="-122"/>
                <a:ea typeface="Adobe 黑体 Std R" panose="020B0400000000000000" pitchFamily="34" charset="-122"/>
              </a:rPr>
              <a:t>本科生作弊</a:t>
            </a:r>
            <a:r>
              <a:rPr lang="zh-CN" altLang="en-US" sz="2000" b="1" dirty="0" smtClean="0">
                <a:solidFill>
                  <a:srgbClr val="FF0000"/>
                </a:solidFill>
                <a:latin typeface="Adobe 黑体 Std R" panose="020B0400000000000000" pitchFamily="34" charset="-122"/>
                <a:ea typeface="Adobe 黑体 Std R" panose="020B0400000000000000" pitchFamily="34" charset="-122"/>
              </a:rPr>
              <a:t>无法正常获得学位</a:t>
            </a:r>
            <a:endParaRPr lang="zh-CN" altLang="en-US" sz="2000" dirty="0">
              <a:latin typeface="Adobe 黑体 Std R" panose="020B0400000000000000" pitchFamily="34" charset="-122"/>
              <a:ea typeface="Adobe 黑体 Std R" panose="020B0400000000000000" pitchFamily="34" charset="-122"/>
            </a:endParaRPr>
          </a:p>
        </p:txBody>
      </p:sp>
      <p:sp>
        <p:nvSpPr>
          <p:cNvPr id="10" name="圆角矩形标注 9"/>
          <p:cNvSpPr/>
          <p:nvPr/>
        </p:nvSpPr>
        <p:spPr>
          <a:xfrm>
            <a:off x="2770496" y="2515384"/>
            <a:ext cx="3780429" cy="872519"/>
          </a:xfrm>
          <a:prstGeom prst="wedgeRoundRectCallout">
            <a:avLst>
              <a:gd name="adj1" fmla="val -977"/>
              <a:gd name="adj2" fmla="val 84398"/>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906973" y="2751588"/>
            <a:ext cx="3780429" cy="400110"/>
          </a:xfrm>
          <a:prstGeom prst="rect">
            <a:avLst/>
          </a:prstGeom>
          <a:noFill/>
        </p:spPr>
        <p:txBody>
          <a:bodyPr wrap="square" rtlCol="0">
            <a:spAutoFit/>
          </a:bodyPr>
          <a:lstStyle/>
          <a:p>
            <a:r>
              <a:rPr lang="zh-CN" altLang="en-US" sz="2000" b="1" dirty="0">
                <a:solidFill>
                  <a:srgbClr val="FF0000"/>
                </a:solidFill>
                <a:latin typeface="Adobe 黑体 Std R" panose="020B0400000000000000" pitchFamily="34" charset="-122"/>
                <a:ea typeface="Adobe 黑体 Std R" panose="020B0400000000000000" pitchFamily="34" charset="-122"/>
              </a:rPr>
              <a:t>被检测出抄袭无法顺利毕业</a:t>
            </a:r>
            <a:endParaRPr lang="zh-CN" altLang="en-US" sz="2000" dirty="0">
              <a:solidFill>
                <a:srgbClr val="FF0000"/>
              </a:solidFill>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45213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7046"/>
          <a:stretch/>
        </p:blipFill>
        <p:spPr>
          <a:xfrm>
            <a:off x="128336" y="120559"/>
            <a:ext cx="7090611" cy="6617126"/>
          </a:xfrm>
          <a:prstGeom prst="rect">
            <a:avLst/>
          </a:prstGeom>
        </p:spPr>
      </p:pic>
      <p:sp>
        <p:nvSpPr>
          <p:cNvPr id="3" name="椭圆 2"/>
          <p:cNvSpPr/>
          <p:nvPr/>
        </p:nvSpPr>
        <p:spPr>
          <a:xfrm>
            <a:off x="3192379" y="866274"/>
            <a:ext cx="625642" cy="5293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998" y="866274"/>
            <a:ext cx="6859002" cy="5200650"/>
          </a:xfrm>
          <a:prstGeom prst="rect">
            <a:avLst/>
          </a:prstGeom>
        </p:spPr>
      </p:pic>
      <p:sp>
        <p:nvSpPr>
          <p:cNvPr id="5" name="椭圆 4"/>
          <p:cNvSpPr/>
          <p:nvPr/>
        </p:nvSpPr>
        <p:spPr>
          <a:xfrm>
            <a:off x="5470357" y="938463"/>
            <a:ext cx="2502569" cy="79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4262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79120"/>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心理健康</a:t>
            </a:r>
          </a:p>
        </p:txBody>
      </p:sp>
      <p:sp>
        <p:nvSpPr>
          <p:cNvPr id="2" name="文本框 1"/>
          <p:cNvSpPr txBox="1"/>
          <p:nvPr/>
        </p:nvSpPr>
        <p:spPr>
          <a:xfrm>
            <a:off x="951865" y="1304290"/>
            <a:ext cx="9385935" cy="3383280"/>
          </a:xfrm>
          <a:prstGeom prst="rect">
            <a:avLst/>
          </a:prstGeom>
          <a:noFill/>
        </p:spPr>
        <p:txBody>
          <a:bodyPr wrap="square" rtlCol="0">
            <a:spAutoFit/>
          </a:bodyPr>
          <a:lstStyle/>
          <a:p>
            <a:pPr marL="285750" indent="-285750">
              <a:buFont typeface="Arial" charset="0"/>
              <a:buChar char="•"/>
            </a:pPr>
            <a:r>
              <a:rPr lang="zh-CN" altLang="en-US" dirty="0">
                <a:latin typeface="Adobe 黑体 Std R" panose="020B0400000000000000" pitchFamily="34" charset="-122"/>
                <a:ea typeface="Adobe 黑体 Std R" panose="020B0400000000000000" pitchFamily="34" charset="-122"/>
              </a:rPr>
              <a:t>近年来学生心理健康问题高发，学业生活压力、人际关系等已成为影响学生心理的主要原因。</a:t>
            </a:r>
          </a:p>
          <a:p>
            <a:pPr marL="285750" indent="-285750">
              <a:buFont typeface="Arial" charset="0"/>
              <a:buChar char="•"/>
            </a:pPr>
            <a:endParaRPr lang="zh-CN" altLang="en-US" dirty="0">
              <a:latin typeface="Adobe 黑体 Std R" panose="020B0400000000000000" pitchFamily="34" charset="-122"/>
              <a:ea typeface="Adobe 黑体 Std R" panose="020B0400000000000000" pitchFamily="34" charset="-122"/>
            </a:endParaRPr>
          </a:p>
          <a:p>
            <a:pPr marL="285750" indent="-285750">
              <a:buFont typeface="Arial" charset="0"/>
              <a:buChar char="•"/>
            </a:pPr>
            <a:r>
              <a:rPr lang="zh-CN" altLang="en-US" b="1" dirty="0">
                <a:latin typeface="Adobe 黑体 Std R" panose="020B0400000000000000" pitchFamily="34" charset="-122"/>
                <a:ea typeface="Adobe 黑体 Std R" panose="020B0400000000000000" pitchFamily="34" charset="-122"/>
              </a:rPr>
              <a:t>防范方式</a:t>
            </a:r>
            <a:r>
              <a:rPr lang="zh-CN" altLang="en-US" dirty="0">
                <a:latin typeface="Adobe 黑体 Std R" panose="020B0400000000000000" pitchFamily="34" charset="-122"/>
                <a:ea typeface="Adobe 黑体 Std R" panose="020B0400000000000000" pitchFamily="34" charset="-122"/>
              </a:rPr>
              <a:t>：</a:t>
            </a:r>
            <a:br>
              <a:rPr lang="zh-CN" altLang="en-US" dirty="0">
                <a:latin typeface="Adobe 黑体 Std R" panose="020B0400000000000000" pitchFamily="34" charset="-122"/>
                <a:ea typeface="Adobe 黑体 Std R" panose="020B0400000000000000" pitchFamily="34" charset="-122"/>
              </a:rPr>
            </a:br>
            <a:r>
              <a:rPr lang="en-US" altLang="zh-CN" dirty="0">
                <a:latin typeface="Adobe 黑体 Std R" panose="020B0400000000000000" pitchFamily="34" charset="-122"/>
                <a:ea typeface="Adobe 黑体 Std R" panose="020B0400000000000000" pitchFamily="34" charset="-122"/>
              </a:rPr>
              <a:t>1</a:t>
            </a:r>
            <a:r>
              <a:rPr lang="zh-CN" altLang="en-US" dirty="0">
                <a:latin typeface="Adobe 黑体 Std R" panose="020B0400000000000000" pitchFamily="34" charset="-122"/>
                <a:ea typeface="Adobe 黑体 Std R" panose="020B0400000000000000" pitchFamily="34" charset="-122"/>
              </a:rPr>
              <a:t>、及时前往学校心理健康中心、校医院进行心理咨询辅导服务</a:t>
            </a:r>
          </a:p>
          <a:p>
            <a:pPr marL="285750" indent="-285750">
              <a:buFont typeface="Arial" charset="0"/>
              <a:buChar char="•"/>
            </a:pPr>
            <a:r>
              <a:rPr lang="zh-CN" altLang="en-US" dirty="0">
                <a:latin typeface="Adobe 黑体 Std R" panose="020B0400000000000000" pitchFamily="34" charset="-122"/>
                <a:ea typeface="Adobe 黑体 Std R" panose="020B0400000000000000" pitchFamily="34" charset="-122"/>
              </a:rPr>
              <a:t>        正确对待自己的心理健康问题，不要采取回避的态度。</a:t>
            </a:r>
            <a:r>
              <a:rPr lang="zh-CN" altLang="en-US" dirty="0" smtClean="0">
                <a:latin typeface="Adobe 黑体 Std R" panose="020B0400000000000000" pitchFamily="34" charset="-122"/>
                <a:ea typeface="Adobe 黑体 Std R" panose="020B0400000000000000" pitchFamily="34" charset="-122"/>
              </a:rPr>
              <a:t>学校将</a:t>
            </a:r>
            <a:r>
              <a:rPr lang="zh-CN" altLang="en-US" dirty="0">
                <a:latin typeface="Adobe 黑体 Std R" panose="020B0400000000000000" pitchFamily="34" charset="-122"/>
                <a:ea typeface="Adobe 黑体 Std R" panose="020B0400000000000000" pitchFamily="34" charset="-122"/>
              </a:rPr>
              <a:t>会给予正确引导，并会保护同学隐私。</a:t>
            </a:r>
            <a:endParaRPr lang="en-US" altLang="zh-CN" dirty="0">
              <a:latin typeface="Adobe 黑体 Std R" panose="020B0400000000000000" pitchFamily="34" charset="-122"/>
              <a:ea typeface="Adobe 黑体 Std R" panose="020B0400000000000000" pitchFamily="34" charset="-122"/>
            </a:endParaRPr>
          </a:p>
          <a:p>
            <a:pPr marL="285750" indent="-285750">
              <a:buFont typeface="Arial" charset="0"/>
              <a:buChar char="•"/>
            </a:pPr>
            <a:endParaRPr lang="zh-CN" altLang="en-US" dirty="0">
              <a:latin typeface="Adobe 黑体 Std R" panose="020B0400000000000000" pitchFamily="34" charset="-122"/>
              <a:ea typeface="Adobe 黑体 Std R" panose="020B0400000000000000" pitchFamily="34" charset="-122"/>
            </a:endParaRPr>
          </a:p>
          <a:p>
            <a:pPr marL="285750" indent="-285750">
              <a:buFont typeface="Arial" charset="0"/>
              <a:buChar char="•"/>
            </a:pPr>
            <a:r>
              <a:rPr lang="en-US" altLang="zh-CN" dirty="0">
                <a:latin typeface="Adobe 黑体 Std R" panose="020B0400000000000000" pitchFamily="34" charset="-122"/>
                <a:ea typeface="Adobe 黑体 Std R" panose="020B0400000000000000" pitchFamily="34" charset="-122"/>
              </a:rPr>
              <a:t>2</a:t>
            </a:r>
            <a:r>
              <a:rPr lang="zh-CN" altLang="en-US" dirty="0">
                <a:latin typeface="Adobe 黑体 Std R" panose="020B0400000000000000" pitchFamily="34" charset="-122"/>
                <a:ea typeface="Adobe 黑体 Std R" panose="020B0400000000000000" pitchFamily="34" charset="-122"/>
              </a:rPr>
              <a:t>、在学校，可及时与班主任、学工办老师沟通</a:t>
            </a:r>
          </a:p>
          <a:p>
            <a:pPr marL="285750" indent="-285750">
              <a:buFont typeface="Arial" charset="0"/>
              <a:buChar char="•"/>
            </a:pPr>
            <a:endParaRPr lang="zh-CN" altLang="en-US" dirty="0">
              <a:latin typeface="Adobe 黑体 Std R" panose="020B0400000000000000" pitchFamily="34" charset="-122"/>
              <a:ea typeface="Adobe 黑体 Std R" panose="020B0400000000000000" pitchFamily="34" charset="-122"/>
            </a:endParaRPr>
          </a:p>
          <a:p>
            <a:pPr marL="285750" indent="-285750">
              <a:buFont typeface="Arial" charset="0"/>
              <a:buChar char="•"/>
            </a:pPr>
            <a:r>
              <a:rPr lang="en-US" altLang="zh-CN" dirty="0">
                <a:latin typeface="Adobe 黑体 Std R" panose="020B0400000000000000" pitchFamily="34" charset="-122"/>
                <a:ea typeface="Adobe 黑体 Std R" panose="020B0400000000000000" pitchFamily="34" charset="-122"/>
              </a:rPr>
              <a:t>3</a:t>
            </a:r>
            <a:r>
              <a:rPr lang="zh-CN" altLang="en-US" dirty="0">
                <a:latin typeface="Adobe 黑体 Std R" panose="020B0400000000000000" pitchFamily="34" charset="-122"/>
                <a:ea typeface="Adobe 黑体 Std R" panose="020B0400000000000000" pitchFamily="34" charset="-122"/>
              </a:rPr>
              <a:t>、关心身边的同学，如发现同学心情与状态异常，应劝导其寻求以上帮助方式。</a:t>
            </a:r>
          </a:p>
          <a:p>
            <a:endParaRPr lang="zh-CN" altLang="en-US" dirty="0">
              <a:latin typeface="Adobe 黑体 Std R" panose="020B0400000000000000" pitchFamily="34" charset="-122"/>
              <a:ea typeface="Adobe 黑体 Std R" panose="020B0400000000000000" pitchFamily="34" charset="-122"/>
            </a:endParaRPr>
          </a:p>
        </p:txBody>
      </p:sp>
      <p:sp>
        <p:nvSpPr>
          <p:cNvPr id="3" name="文本框 2"/>
          <p:cNvSpPr txBox="1"/>
          <p:nvPr/>
        </p:nvSpPr>
        <p:spPr>
          <a:xfrm>
            <a:off x="2188440" y="4488064"/>
            <a:ext cx="7894897" cy="2031325"/>
          </a:xfrm>
          <a:prstGeom prst="rect">
            <a:avLst/>
          </a:prstGeom>
          <a:noFill/>
        </p:spPr>
        <p:txBody>
          <a:bodyPr wrap="square" rtlCol="0" anchor="t">
            <a:spAutoFit/>
          </a:bodyPr>
          <a:lstStyle/>
          <a:p>
            <a:r>
              <a:rPr lang="zh-CN" altLang="en-US" dirty="0">
                <a:latin typeface="Adobe 黑体 Std R" panose="020B0400000000000000" pitchFamily="34" charset="-122"/>
                <a:ea typeface="Adobe 黑体 Std R" panose="020B0400000000000000" pitchFamily="34" charset="-122"/>
              </a:rPr>
              <a:t> </a:t>
            </a:r>
            <a:r>
              <a:rPr lang="zh-CN" altLang="en-US" dirty="0">
                <a:solidFill>
                  <a:srgbClr val="FF0000"/>
                </a:solidFill>
                <a:latin typeface="Adobe 黑体 Std R" panose="020B0400000000000000" pitchFamily="34" charset="-122"/>
                <a:ea typeface="Adobe 黑体 Std R" panose="020B0400000000000000" pitchFamily="34" charset="-122"/>
              </a:rPr>
              <a:t>学校心理健康中心</a:t>
            </a:r>
          </a:p>
          <a:p>
            <a:endParaRPr lang="zh-CN" altLang="en-US" dirty="0">
              <a:solidFill>
                <a:srgbClr val="FF0000"/>
              </a:solidFill>
              <a:latin typeface="Adobe 黑体 Std R" panose="020B0400000000000000" pitchFamily="34" charset="-122"/>
              <a:ea typeface="Adobe 黑体 Std R" panose="020B0400000000000000" pitchFamily="34" charset="-122"/>
            </a:endParaRPr>
          </a:p>
          <a:p>
            <a:r>
              <a:rPr lang="zh-CN" altLang="en-US" dirty="0">
                <a:latin typeface="Adobe 黑体 Std R" panose="020B0400000000000000" pitchFamily="34" charset="-122"/>
                <a:ea typeface="Adobe 黑体 Std R" panose="020B0400000000000000" pitchFamily="34" charset="-122"/>
              </a:rPr>
              <a:t>中心地址：北京大学新太阳学生中心四层南侧</a:t>
            </a:r>
          </a:p>
          <a:p>
            <a:endParaRPr lang="zh-CN" altLang="en-US" dirty="0">
              <a:latin typeface="Adobe 黑体 Std R" panose="020B0400000000000000" pitchFamily="34" charset="-122"/>
              <a:ea typeface="Adobe 黑体 Std R" panose="020B0400000000000000" pitchFamily="34" charset="-122"/>
            </a:endParaRPr>
          </a:p>
          <a:p>
            <a:r>
              <a:rPr lang="zh-CN" altLang="en-US" dirty="0">
                <a:latin typeface="Adobe 黑体 Std R" panose="020B0400000000000000" pitchFamily="34" charset="-122"/>
                <a:ea typeface="Adobe 黑体 Std R" panose="020B0400000000000000" pitchFamily="34" charset="-122"/>
              </a:rPr>
              <a:t>预约电话：</a:t>
            </a:r>
            <a:r>
              <a:rPr lang="zh-CN" altLang="en-US" dirty="0" smtClean="0">
                <a:latin typeface="Adobe 黑体 Std R" panose="020B0400000000000000" pitchFamily="34" charset="-122"/>
                <a:ea typeface="Adobe 黑体 Std R" panose="020B0400000000000000" pitchFamily="34" charset="-122"/>
              </a:rPr>
              <a:t>62760852               电子</a:t>
            </a:r>
            <a:r>
              <a:rPr lang="zh-CN" altLang="en-US" dirty="0">
                <a:latin typeface="Adobe 黑体 Std R" panose="020B0400000000000000" pitchFamily="34" charset="-122"/>
                <a:ea typeface="Adobe 黑体 Std R" panose="020B0400000000000000" pitchFamily="34" charset="-122"/>
              </a:rPr>
              <a:t>邮箱：zixun@pku.edu.cn </a:t>
            </a:r>
          </a:p>
          <a:p>
            <a:endParaRPr lang="zh-CN" altLang="en-US" dirty="0">
              <a:latin typeface="Adobe 黑体 Std R" panose="020B0400000000000000" pitchFamily="34" charset="-122"/>
              <a:ea typeface="Adobe 黑体 Std R" panose="020B0400000000000000" pitchFamily="34" charset="-122"/>
            </a:endParaRPr>
          </a:p>
          <a:p>
            <a:r>
              <a:rPr lang="zh-CN" altLang="en-US" dirty="0" smtClean="0">
                <a:latin typeface="Adobe 黑体 Std R" panose="020B0400000000000000" pitchFamily="34" charset="-122"/>
                <a:ea typeface="Adobe 黑体 Std R" panose="020B0400000000000000" pitchFamily="34" charset="-122"/>
              </a:rPr>
              <a:t>工作时间</a:t>
            </a:r>
            <a:r>
              <a:rPr lang="zh-CN" altLang="en-US" dirty="0">
                <a:latin typeface="Adobe 黑体 Std R" panose="020B0400000000000000" pitchFamily="34" charset="-122"/>
                <a:ea typeface="Adobe 黑体 Std R" panose="020B0400000000000000" pitchFamily="34" charset="-122"/>
              </a:rPr>
              <a:t>：周一至周五9：00-11:30,14:00-17：</a:t>
            </a:r>
            <a:r>
              <a:rPr lang="zh-CN" altLang="en-US" dirty="0" smtClean="0">
                <a:latin typeface="Adobe 黑体 Std R" panose="020B0400000000000000" pitchFamily="34" charset="-122"/>
                <a:ea typeface="Adobe 黑体 Std R" panose="020B0400000000000000" pitchFamily="34" charset="-122"/>
              </a:rPr>
              <a:t>00</a:t>
            </a:r>
            <a:endParaRPr lang="zh-CN" altLang="en-US"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272592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6" y="300044"/>
            <a:ext cx="4012108" cy="579120"/>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心理健康</a:t>
            </a:r>
          </a:p>
        </p:txBody>
      </p:sp>
      <p:sp>
        <p:nvSpPr>
          <p:cNvPr id="4" name="矩形 3"/>
          <p:cNvSpPr/>
          <p:nvPr/>
        </p:nvSpPr>
        <p:spPr>
          <a:xfrm>
            <a:off x="1676400" y="1318874"/>
            <a:ext cx="8772698" cy="5078313"/>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全体新生心理</a:t>
            </a:r>
            <a:r>
              <a:rPr lang="zh-CN" altLang="zh-CN" sz="2400" dirty="0" smtClean="0">
                <a:latin typeface="Adobe 黑体 Std R" panose="020B0400000000000000" pitchFamily="34" charset="-122"/>
                <a:ea typeface="Adobe 黑体 Std R" panose="020B0400000000000000" pitchFamily="34" charset="-122"/>
              </a:rPr>
              <a:t>测评</a:t>
            </a:r>
            <a:endParaRPr lang="en-US" altLang="zh-CN" sz="2400" dirty="0" smtClean="0">
              <a:latin typeface="Adobe 黑体 Std R" panose="020B0400000000000000" pitchFamily="34" charset="-122"/>
              <a:ea typeface="Adobe 黑体 Std R" panose="020B0400000000000000" pitchFamily="34" charset="-122"/>
            </a:endParaRPr>
          </a:p>
          <a:p>
            <a:pPr marL="285750" indent="-285750" algn="just">
              <a:lnSpc>
                <a:spcPct val="150000"/>
              </a:lnSpc>
              <a:buFont typeface="Wingdings" panose="05000000000000000000" pitchFamily="2" charset="2"/>
              <a:buChar char="l"/>
            </a:pPr>
            <a:r>
              <a:rPr lang="en-US" altLang="zh-CN" sz="2400" dirty="0" smtClean="0">
                <a:latin typeface="Adobe 黑体 Std R" panose="020B0400000000000000" pitchFamily="34" charset="-122"/>
                <a:ea typeface="Adobe 黑体 Std R" panose="020B0400000000000000" pitchFamily="34" charset="-122"/>
              </a:rPr>
              <a:t>9</a:t>
            </a:r>
            <a:r>
              <a:rPr lang="zh-CN" altLang="en-US" sz="2400" dirty="0" smtClean="0">
                <a:latin typeface="Adobe 黑体 Std R" panose="020B0400000000000000" pitchFamily="34" charset="-122"/>
                <a:ea typeface="Adobe 黑体 Std R" panose="020B0400000000000000" pitchFamily="34" charset="-122"/>
              </a:rPr>
              <a:t>月</a:t>
            </a:r>
            <a:r>
              <a:rPr lang="en-US" altLang="zh-CN" sz="2400" dirty="0" smtClean="0">
                <a:latin typeface="Adobe 黑体 Std R" panose="020B0400000000000000" pitchFamily="34" charset="-122"/>
                <a:ea typeface="Adobe 黑体 Std R" panose="020B0400000000000000" pitchFamily="34" charset="-122"/>
              </a:rPr>
              <a:t>26</a:t>
            </a:r>
            <a:r>
              <a:rPr lang="zh-CN" altLang="en-US" sz="2400" dirty="0" smtClean="0">
                <a:latin typeface="Adobe 黑体 Std R" panose="020B0400000000000000" pitchFamily="34" charset="-122"/>
                <a:ea typeface="Adobe 黑体 Std R" panose="020B0400000000000000" pitchFamily="34" charset="-122"/>
              </a:rPr>
              <a:t>日</a:t>
            </a:r>
            <a:r>
              <a:rPr lang="en-US" altLang="zh-CN" sz="2400" dirty="0" smtClean="0">
                <a:latin typeface="Adobe 黑体 Std R" panose="020B0400000000000000" pitchFamily="34" charset="-122"/>
                <a:ea typeface="Adobe 黑体 Std R" panose="020B0400000000000000" pitchFamily="34" charset="-122"/>
              </a:rPr>
              <a:t>—30</a:t>
            </a:r>
            <a:r>
              <a:rPr lang="zh-CN" altLang="en-US" sz="2400" dirty="0" smtClean="0">
                <a:latin typeface="Adobe 黑体 Std R" panose="020B0400000000000000" pitchFamily="34" charset="-122"/>
                <a:ea typeface="Adobe 黑体 Std R" panose="020B0400000000000000" pitchFamily="34" charset="-122"/>
              </a:rPr>
              <a:t>日</a:t>
            </a:r>
            <a:endParaRPr lang="zh-CN" altLang="zh-CN" sz="2400" dirty="0">
              <a:latin typeface="Adobe 黑体 Std R" panose="020B0400000000000000" pitchFamily="34" charset="-122"/>
              <a:ea typeface="Adobe 黑体 Std R" panose="020B0400000000000000" pitchFamily="34" charset="-122"/>
            </a:endParaRPr>
          </a:p>
          <a:p>
            <a:pPr marL="285750" indent="-285750" algn="just">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测评网址</a:t>
            </a:r>
            <a:r>
              <a:rPr lang="en-US" altLang="zh-CN" sz="2400" dirty="0">
                <a:latin typeface="Adobe 黑体 Std R" panose="020B0400000000000000" pitchFamily="34" charset="-122"/>
                <a:ea typeface="Adobe 黑体 Std R" panose="020B0400000000000000" pitchFamily="34" charset="-122"/>
              </a:rPr>
              <a:t>http://pku.psy-cloud.org</a:t>
            </a:r>
            <a:endParaRPr lang="zh-CN" altLang="zh-CN" sz="2400" dirty="0">
              <a:latin typeface="Adobe 黑体 Std R" panose="020B0400000000000000" pitchFamily="34" charset="-122"/>
              <a:ea typeface="Adobe 黑体 Std R" panose="020B0400000000000000" pitchFamily="34" charset="-122"/>
            </a:endParaRPr>
          </a:p>
          <a:p>
            <a:pPr marL="285750" indent="-285750" algn="just">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初次登录系统的新生的账号和密码信息如下：</a:t>
            </a:r>
          </a:p>
          <a:p>
            <a:pPr marL="285750" indent="-285750" algn="just">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用户名：学号</a:t>
            </a:r>
          </a:p>
          <a:p>
            <a:pPr marL="285750" indent="-285750" algn="just">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密</a:t>
            </a:r>
            <a:r>
              <a:rPr lang="en-US" altLang="zh-CN" sz="2400" dirty="0">
                <a:latin typeface="Adobe 黑体 Std R" panose="020B0400000000000000" pitchFamily="34" charset="-122"/>
                <a:ea typeface="Adobe 黑体 Std R" panose="020B0400000000000000" pitchFamily="34" charset="-122"/>
              </a:rPr>
              <a:t>  </a:t>
            </a:r>
            <a:r>
              <a:rPr lang="zh-CN" altLang="zh-CN" sz="2400" dirty="0">
                <a:latin typeface="Adobe 黑体 Std R" panose="020B0400000000000000" pitchFamily="34" charset="-122"/>
                <a:ea typeface="Adobe 黑体 Std R" panose="020B0400000000000000" pitchFamily="34" charset="-122"/>
              </a:rPr>
              <a:t>码：出生日期（</a:t>
            </a:r>
            <a:r>
              <a:rPr lang="en-US" altLang="zh-CN" sz="2400" dirty="0">
                <a:latin typeface="Adobe 黑体 Std R" panose="020B0400000000000000" pitchFamily="34" charset="-122"/>
                <a:ea typeface="Adobe 黑体 Std R" panose="020B0400000000000000" pitchFamily="34" charset="-122"/>
              </a:rPr>
              <a:t>8</a:t>
            </a:r>
            <a:r>
              <a:rPr lang="zh-CN" altLang="zh-CN" sz="2400" dirty="0">
                <a:latin typeface="Adobe 黑体 Std R" panose="020B0400000000000000" pitchFamily="34" charset="-122"/>
                <a:ea typeface="Adobe 黑体 Std R" panose="020B0400000000000000" pitchFamily="34" charset="-122"/>
              </a:rPr>
              <a:t>位数字）例如</a:t>
            </a:r>
            <a:r>
              <a:rPr lang="en-US" altLang="zh-CN" sz="2400" dirty="0">
                <a:latin typeface="Adobe 黑体 Std R" panose="020B0400000000000000" pitchFamily="34" charset="-122"/>
                <a:ea typeface="Adobe 黑体 Std R" panose="020B0400000000000000" pitchFamily="34" charset="-122"/>
              </a:rPr>
              <a:t> 19901201</a:t>
            </a:r>
            <a:endParaRPr lang="zh-CN" altLang="zh-CN" sz="2400" dirty="0">
              <a:latin typeface="Adobe 黑体 Std R" panose="020B0400000000000000" pitchFamily="34" charset="-122"/>
              <a:ea typeface="Adobe 黑体 Std R" panose="020B0400000000000000" pitchFamily="34" charset="-122"/>
            </a:endParaRPr>
          </a:p>
          <a:p>
            <a:pPr marL="285750" indent="-285750">
              <a:lnSpc>
                <a:spcPct val="150000"/>
              </a:lnSpc>
              <a:buFont typeface="Wingdings" panose="05000000000000000000" pitchFamily="2" charset="2"/>
              <a:buChar char="l"/>
            </a:pPr>
            <a:r>
              <a:rPr lang="zh-CN" altLang="zh-CN" sz="2400" dirty="0">
                <a:latin typeface="Adobe 黑体 Std R" panose="020B0400000000000000" pitchFamily="34" charset="-122"/>
                <a:ea typeface="Adobe 黑体 Std R" panose="020B0400000000000000" pitchFamily="34" charset="-122"/>
              </a:rPr>
              <a:t>测评结果数据会由北京大学学生心理健康教育与咨询中心统一管理和保存，不会随意泄露个人信息。问卷结果对学生成绩评定、升学、就业均不存在任何影响。</a:t>
            </a:r>
            <a:endParaRPr lang="zh-CN" altLang="en-US" sz="24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2492638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9065" y="300044"/>
            <a:ext cx="4972767" cy="584775"/>
          </a:xfrm>
          <a:prstGeom prst="rect">
            <a:avLst/>
          </a:prstGeom>
          <a:noFill/>
        </p:spPr>
        <p:txBody>
          <a:bodyPr wrap="square" rtlCol="0">
            <a:spAutoFit/>
          </a:bodyPr>
          <a:lstStyle/>
          <a:p>
            <a:r>
              <a:rPr lang="zh-CN" altLang="en-US" sz="3200" b="1" dirty="0" smtClean="0">
                <a:latin typeface="Adobe 黑体 Std R" panose="020B0400000000000000" pitchFamily="34" charset="-122"/>
                <a:ea typeface="Adobe 黑体 Std R" panose="020B0400000000000000" pitchFamily="34" charset="-122"/>
              </a:rPr>
              <a:t>管理事务</a:t>
            </a:r>
            <a:r>
              <a:rPr lang="en-US" altLang="zh-CN" sz="3200" b="1" dirty="0" smtClean="0">
                <a:latin typeface="Adobe 黑体 Std R" panose="020B0400000000000000" pitchFamily="34" charset="-122"/>
                <a:ea typeface="Adobe 黑体 Std R" panose="020B0400000000000000" pitchFamily="34" charset="-122"/>
              </a:rPr>
              <a:t>—</a:t>
            </a:r>
            <a:r>
              <a:rPr lang="zh-CN" altLang="en-US" sz="3200" b="1" dirty="0" smtClean="0">
                <a:latin typeface="Adobe 黑体 Std R" panose="020B0400000000000000" pitchFamily="34" charset="-122"/>
                <a:ea typeface="Adobe 黑体 Std R" panose="020B0400000000000000" pitchFamily="34" charset="-122"/>
              </a:rPr>
              <a:t>个人信息安全</a:t>
            </a:r>
          </a:p>
        </p:txBody>
      </p:sp>
      <p:sp>
        <p:nvSpPr>
          <p:cNvPr id="4" name="矩形 3"/>
          <p:cNvSpPr/>
          <p:nvPr/>
        </p:nvSpPr>
        <p:spPr>
          <a:xfrm>
            <a:off x="1214580" y="1106437"/>
            <a:ext cx="9167091" cy="3970318"/>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en-US" sz="2400" dirty="0">
                <a:latin typeface="Adobe 黑体 Std R" panose="020B0400000000000000" pitchFamily="34" charset="-122"/>
                <a:ea typeface="Adobe 黑体 Std R" panose="020B0400000000000000" pitchFamily="34" charset="-122"/>
              </a:rPr>
              <a:t>全体新生于 </a:t>
            </a:r>
            <a:r>
              <a:rPr lang="en-US" altLang="zh-CN" sz="2400" dirty="0">
                <a:latin typeface="Adobe 黑体 Std R" panose="020B0400000000000000" pitchFamily="34" charset="-122"/>
                <a:ea typeface="Adobe 黑体 Std R" panose="020B0400000000000000" pitchFamily="34" charset="-122"/>
              </a:rPr>
              <a:t>9 </a:t>
            </a:r>
            <a:r>
              <a:rPr lang="zh-CN" altLang="en-US" sz="2400" dirty="0">
                <a:latin typeface="Adobe 黑体 Std R" panose="020B0400000000000000" pitchFamily="34" charset="-122"/>
                <a:ea typeface="Adobe 黑体 Std R" panose="020B0400000000000000" pitchFamily="34" charset="-122"/>
              </a:rPr>
              <a:t>月 </a:t>
            </a:r>
            <a:r>
              <a:rPr lang="en-US" altLang="zh-CN" sz="2400" dirty="0">
                <a:latin typeface="Adobe 黑体 Std R" panose="020B0400000000000000" pitchFamily="34" charset="-122"/>
                <a:ea typeface="Adobe 黑体 Std R" panose="020B0400000000000000" pitchFamily="34" charset="-122"/>
              </a:rPr>
              <a:t>9 </a:t>
            </a:r>
            <a:r>
              <a:rPr lang="zh-CN" altLang="en-US" sz="2400" dirty="0">
                <a:latin typeface="Adobe 黑体 Std R" panose="020B0400000000000000" pitchFamily="34" charset="-122"/>
                <a:ea typeface="Adobe 黑体 Std R" panose="020B0400000000000000" pitchFamily="34" charset="-122"/>
              </a:rPr>
              <a:t>日 </a:t>
            </a:r>
            <a:r>
              <a:rPr lang="en-US" altLang="zh-CN" sz="2400" dirty="0">
                <a:latin typeface="Adobe 黑体 Std R" panose="020B0400000000000000" pitchFamily="34" charset="-122"/>
                <a:ea typeface="Adobe 黑体 Std R" panose="020B0400000000000000" pitchFamily="34" charset="-122"/>
              </a:rPr>
              <a:t>17:00 </a:t>
            </a:r>
            <a:r>
              <a:rPr lang="zh-CN" altLang="en-US" sz="2400" dirty="0">
                <a:latin typeface="Adobe 黑体 Std R" panose="020B0400000000000000" pitchFamily="34" charset="-122"/>
                <a:ea typeface="Adobe 黑体 Std R" panose="020B0400000000000000" pitchFamily="34" charset="-122"/>
              </a:rPr>
              <a:t>前， 通过校园网账号、</a:t>
            </a:r>
            <a:r>
              <a:rPr lang="zh-CN" altLang="en-US" sz="2400" dirty="0" smtClean="0">
                <a:latin typeface="Adobe 黑体 Std R" panose="020B0400000000000000" pitchFamily="34" charset="-122"/>
                <a:ea typeface="Adobe 黑体 Std R" panose="020B0400000000000000" pitchFamily="34" charset="-122"/>
              </a:rPr>
              <a:t>密码</a:t>
            </a:r>
            <a:r>
              <a:rPr lang="zh-CN" altLang="en-US" sz="2400" dirty="0">
                <a:latin typeface="Adobe 黑体 Std R" panose="020B0400000000000000" pitchFamily="34" charset="-122"/>
                <a:ea typeface="Adobe 黑体 Std R" panose="020B0400000000000000" pitchFamily="34" charset="-122"/>
              </a:rPr>
              <a:t>登录校内门户 </a:t>
            </a:r>
            <a:r>
              <a:rPr lang="en-US" altLang="zh-CN" sz="2400" dirty="0">
                <a:latin typeface="Adobe 黑体 Std R" panose="020B0400000000000000" pitchFamily="34" charset="-122"/>
                <a:ea typeface="Adobe 黑体 Std R" panose="020B0400000000000000" pitchFamily="34" charset="-122"/>
              </a:rPr>
              <a:t>http://portal.pku.edu.cn</a:t>
            </a:r>
            <a:r>
              <a:rPr lang="zh-CN" altLang="en-US" sz="2400" dirty="0">
                <a:latin typeface="Adobe 黑体 Std R" panose="020B0400000000000000" pitchFamily="34" charset="-122"/>
                <a:ea typeface="Adobe 黑体 Std R" panose="020B0400000000000000" pitchFamily="34" charset="-122"/>
              </a:rPr>
              <a:t>，</a:t>
            </a:r>
            <a:r>
              <a:rPr lang="zh-CN" altLang="en-US" sz="2400" dirty="0" smtClean="0">
                <a:latin typeface="Adobe 黑体 Std R" panose="020B0400000000000000" pitchFamily="34" charset="-122"/>
                <a:ea typeface="Adobe 黑体 Std R" panose="020B0400000000000000" pitchFamily="34" charset="-122"/>
              </a:rPr>
              <a:t>进入“校内</a:t>
            </a:r>
            <a:r>
              <a:rPr lang="zh-CN" altLang="en-US" sz="2400" dirty="0">
                <a:latin typeface="Adobe 黑体 Std R" panose="020B0400000000000000" pitchFamily="34" charset="-122"/>
                <a:ea typeface="Adobe 黑体 Std R" panose="020B0400000000000000" pitchFamily="34" charset="-122"/>
              </a:rPr>
              <a:t>门户</a:t>
            </a:r>
            <a:r>
              <a:rPr lang="en-US" altLang="zh-CN" sz="2400" dirty="0">
                <a:latin typeface="Adobe 黑体 Std R" panose="020B0400000000000000" pitchFamily="34" charset="-122"/>
                <a:ea typeface="Adobe 黑体 Std R" panose="020B0400000000000000" pitchFamily="34" charset="-122"/>
              </a:rPr>
              <a:t>-</a:t>
            </a:r>
            <a:r>
              <a:rPr lang="zh-CN" altLang="en-US" sz="2400" dirty="0">
                <a:latin typeface="Adobe 黑体 Std R" panose="020B0400000000000000" pitchFamily="34" charset="-122"/>
                <a:ea typeface="Adobe 黑体 Std R" panose="020B0400000000000000" pitchFamily="34" charset="-122"/>
              </a:rPr>
              <a:t>业务办理</a:t>
            </a:r>
            <a:r>
              <a:rPr lang="en-US" altLang="zh-CN" sz="2400" dirty="0">
                <a:latin typeface="Adobe 黑体 Std R" panose="020B0400000000000000" pitchFamily="34" charset="-122"/>
                <a:ea typeface="Adobe 黑体 Std R" panose="020B0400000000000000" pitchFamily="34" charset="-122"/>
              </a:rPr>
              <a:t>-</a:t>
            </a:r>
            <a:r>
              <a:rPr lang="zh-CN" altLang="en-US" sz="2400" dirty="0">
                <a:latin typeface="Adobe 黑体 Std R" panose="020B0400000000000000" pitchFamily="34" charset="-122"/>
                <a:ea typeface="Adobe 黑体 Std R" panose="020B0400000000000000" pitchFamily="34" charset="-122"/>
              </a:rPr>
              <a:t>学工部</a:t>
            </a:r>
            <a:r>
              <a:rPr lang="en-US" altLang="zh-CN" sz="2400" dirty="0">
                <a:latin typeface="Adobe 黑体 Std R" panose="020B0400000000000000" pitchFamily="34" charset="-122"/>
                <a:ea typeface="Adobe 黑体 Std R" panose="020B0400000000000000" pitchFamily="34" charset="-122"/>
              </a:rPr>
              <a:t>-</a:t>
            </a:r>
            <a:r>
              <a:rPr lang="zh-CN" altLang="en-US" sz="2400" dirty="0">
                <a:latin typeface="Adobe 黑体 Std R" panose="020B0400000000000000" pitchFamily="34" charset="-122"/>
                <a:ea typeface="Adobe 黑体 Std R" panose="020B0400000000000000" pitchFamily="34" charset="-122"/>
              </a:rPr>
              <a:t>补充个人信息”补充填写</a:t>
            </a:r>
            <a:r>
              <a:rPr lang="zh-CN" altLang="en-US" sz="2400" dirty="0" smtClean="0">
                <a:latin typeface="Adobe 黑体 Std R" panose="020B0400000000000000" pitchFamily="34" charset="-122"/>
                <a:ea typeface="Adobe 黑体 Std R" panose="020B0400000000000000" pitchFamily="34" charset="-122"/>
              </a:rPr>
              <a:t>个人</a:t>
            </a:r>
            <a:r>
              <a:rPr lang="zh-CN" altLang="en-US" sz="2400" dirty="0">
                <a:latin typeface="Adobe 黑体 Std R" panose="020B0400000000000000" pitchFamily="34" charset="-122"/>
                <a:ea typeface="Adobe 黑体 Std R" panose="020B0400000000000000" pitchFamily="34" charset="-122"/>
              </a:rPr>
              <a:t>、家庭、经历及活动信息。</a:t>
            </a:r>
          </a:p>
          <a:p>
            <a:pPr marL="285750" indent="-285750" algn="just">
              <a:lnSpc>
                <a:spcPct val="150000"/>
              </a:lnSpc>
              <a:buFont typeface="Wingdings" panose="05000000000000000000" pitchFamily="2" charset="2"/>
              <a:buChar char="l"/>
            </a:pPr>
            <a:r>
              <a:rPr lang="zh-CN" altLang="en-US" sz="2400" dirty="0">
                <a:latin typeface="Adobe 黑体 Std R" panose="020B0400000000000000" pitchFamily="34" charset="-122"/>
                <a:ea typeface="Adobe 黑体 Std R" panose="020B0400000000000000" pitchFamily="34" charset="-122"/>
              </a:rPr>
              <a:t>特别提示：在读期间手机、邮箱等联系方式发生变动</a:t>
            </a:r>
            <a:r>
              <a:rPr lang="zh-CN" altLang="en-US" sz="2400" dirty="0" smtClean="0">
                <a:latin typeface="Adobe 黑体 Std R" panose="020B0400000000000000" pitchFamily="34" charset="-122"/>
                <a:ea typeface="Adobe 黑体 Std R" panose="020B0400000000000000" pitchFamily="34" charset="-122"/>
              </a:rPr>
              <a:t>，请</a:t>
            </a:r>
            <a:r>
              <a:rPr lang="zh-CN" altLang="en-US" sz="2400" dirty="0">
                <a:latin typeface="Adobe 黑体 Std R" panose="020B0400000000000000" pitchFamily="34" charset="-122"/>
                <a:ea typeface="Adobe 黑体 Std R" panose="020B0400000000000000" pitchFamily="34" charset="-122"/>
              </a:rPr>
              <a:t>第一时间在校内门户内</a:t>
            </a:r>
            <a:r>
              <a:rPr lang="zh-CN" altLang="en-US" sz="2400" dirty="0" smtClean="0">
                <a:latin typeface="Adobe 黑体 Std R" panose="020B0400000000000000" pitchFamily="34" charset="-122"/>
                <a:ea typeface="Adobe 黑体 Std R" panose="020B0400000000000000" pitchFamily="34" charset="-122"/>
              </a:rPr>
              <a:t>更新</a:t>
            </a:r>
            <a:endParaRPr lang="en-US" altLang="zh-CN" sz="2400" dirty="0" smtClean="0">
              <a:latin typeface="Adobe 黑体 Std R" panose="020B0400000000000000" pitchFamily="34" charset="-122"/>
              <a:ea typeface="Adobe 黑体 Std R" panose="020B0400000000000000" pitchFamily="34" charset="-122"/>
            </a:endParaRPr>
          </a:p>
          <a:p>
            <a:pPr marL="285750" indent="-285750" algn="just">
              <a:lnSpc>
                <a:spcPct val="150000"/>
              </a:lnSpc>
              <a:buFont typeface="Wingdings" panose="05000000000000000000" pitchFamily="2" charset="2"/>
              <a:buChar char="l"/>
            </a:pPr>
            <a:endParaRPr lang="en-US" altLang="zh-CN" sz="2400" dirty="0">
              <a:latin typeface="Adobe 黑体 Std R" panose="020B0400000000000000" pitchFamily="34" charset="-122"/>
              <a:ea typeface="Adobe 黑体 Std R" panose="020B0400000000000000" pitchFamily="34" charset="-122"/>
            </a:endParaRPr>
          </a:p>
          <a:p>
            <a:pPr marL="285750" indent="-285750" algn="just">
              <a:lnSpc>
                <a:spcPct val="150000"/>
              </a:lnSpc>
              <a:buFont typeface="Wingdings" panose="05000000000000000000" pitchFamily="2" charset="2"/>
              <a:buChar char="l"/>
            </a:pPr>
            <a:r>
              <a:rPr lang="zh-CN" altLang="en-US" sz="2400" dirty="0" smtClean="0">
                <a:latin typeface="Adobe 黑体 Std R" panose="020B0400000000000000" pitchFamily="34" charset="-122"/>
                <a:ea typeface="Adobe 黑体 Std R" panose="020B0400000000000000" pitchFamily="34" charset="-122"/>
              </a:rPr>
              <a:t>慎重向非学校官方渠道的媒介透露个人信息</a:t>
            </a:r>
            <a:endParaRPr lang="zh-CN" altLang="en-US" sz="24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312163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矩形 6"/>
          <p:cNvSpPr/>
          <p:nvPr/>
        </p:nvSpPr>
        <p:spPr>
          <a:xfrm>
            <a:off x="1069766" y="2098971"/>
            <a:ext cx="6096000" cy="4524315"/>
          </a:xfrm>
          <a:prstGeom prst="rect">
            <a:avLst/>
          </a:prstGeom>
        </p:spPr>
        <p:txBody>
          <a:bodyPr>
            <a:spAutoFit/>
          </a:bodyPr>
          <a:lstStyle/>
          <a:p>
            <a:r>
              <a:rPr lang="en-US" altLang="zh-CN" b="1" dirty="0"/>
              <a:t>1</a:t>
            </a:r>
            <a:r>
              <a:rPr lang="zh-CN" altLang="en-US" b="1" dirty="0"/>
              <a:t>、给你打电话送钱的教育局工作人员</a:t>
            </a:r>
            <a:br>
              <a:rPr lang="zh-CN" altLang="en-US" b="1" dirty="0"/>
            </a:br>
            <a:r>
              <a:rPr lang="zh-CN" altLang="en-US" dirty="0"/>
              <a:t>常见套路是，骗子自称“某某教育局”工作人员，称有一项针对贫困学生的助学金，并告诉一个“省教育厅办公室”的电话</a:t>
            </a:r>
            <a:r>
              <a:rPr lang="en-US" altLang="zh-CN" dirty="0"/>
              <a:t>XXX</a:t>
            </a:r>
            <a:r>
              <a:rPr lang="zh-CN" altLang="en-US" dirty="0"/>
              <a:t>。骗子谎称这笔钱已经转入银行，让你或家长去银行通过</a:t>
            </a:r>
            <a:r>
              <a:rPr lang="en-US" altLang="zh-CN" dirty="0"/>
              <a:t>ATM</a:t>
            </a:r>
            <a:r>
              <a:rPr lang="zh-CN" altLang="en-US" dirty="0"/>
              <a:t>机进行转账，在转账过程中，辅以缴纳相关费用为由骗取钱财。</a:t>
            </a:r>
            <a:br>
              <a:rPr lang="zh-CN" altLang="en-US" dirty="0"/>
            </a:br>
            <a:r>
              <a:rPr lang="zh-CN" altLang="en-US" dirty="0">
                <a:latin typeface="Adobe 黑体 Std R" panose="020B0400000000000000" pitchFamily="34" charset="-122"/>
                <a:ea typeface="Adobe 黑体 Std R" panose="020B0400000000000000" pitchFamily="34" charset="-122"/>
              </a:rPr>
              <a:t/>
            </a:r>
            <a:br>
              <a:rPr lang="zh-CN" altLang="en-US" dirty="0">
                <a:latin typeface="Adobe 黑体 Std R" panose="020B0400000000000000" pitchFamily="34" charset="-122"/>
                <a:ea typeface="Adobe 黑体 Std R" panose="020B0400000000000000" pitchFamily="34" charset="-122"/>
              </a:rPr>
            </a:br>
            <a:r>
              <a:rPr lang="en-US" altLang="zh-CN" b="1" dirty="0"/>
              <a:t>2</a:t>
            </a:r>
            <a:r>
              <a:rPr lang="zh-CN" altLang="en-US" b="1" dirty="0"/>
              <a:t>、在火车上和你套近乎的老乡</a:t>
            </a:r>
            <a:br>
              <a:rPr lang="zh-CN" altLang="en-US" b="1" dirty="0"/>
            </a:br>
            <a:r>
              <a:rPr lang="zh-CN" altLang="en-US" dirty="0"/>
              <a:t>骗子们的社交能力都是很强的，和你套近乎进而骗取你的信任，随后提出帮你拿行李等热心肠的要求。</a:t>
            </a:r>
            <a:br>
              <a:rPr lang="zh-CN" altLang="en-US" dirty="0"/>
            </a:br>
            <a:r>
              <a:rPr lang="zh-CN" altLang="en-US" dirty="0">
                <a:latin typeface="Adobe 黑体 Std R" panose="020B0400000000000000" pitchFamily="34" charset="-122"/>
                <a:ea typeface="Adobe 黑体 Std R" panose="020B0400000000000000" pitchFamily="34" charset="-122"/>
              </a:rPr>
              <a:t/>
            </a:r>
            <a:br>
              <a:rPr lang="zh-CN" altLang="en-US" dirty="0">
                <a:latin typeface="Adobe 黑体 Std R" panose="020B0400000000000000" pitchFamily="34" charset="-122"/>
                <a:ea typeface="Adobe 黑体 Std R" panose="020B0400000000000000" pitchFamily="34" charset="-122"/>
              </a:rPr>
            </a:br>
            <a:r>
              <a:rPr lang="en-US" altLang="zh-CN" b="1" dirty="0"/>
              <a:t>3</a:t>
            </a:r>
            <a:r>
              <a:rPr lang="zh-CN" altLang="en-US" b="1" dirty="0"/>
              <a:t>、车站里找你借车票钱的俊男靓女</a:t>
            </a:r>
            <a:br>
              <a:rPr lang="zh-CN" altLang="en-US" b="1" dirty="0"/>
            </a:br>
            <a:r>
              <a:rPr lang="zh-CN" altLang="en-US" dirty="0"/>
              <a:t>他们通过体面的穿着、姣好的面容甚至是标准的普通话，来和你讲诉一个悲惨的故事：手机和钱都被偷了，能借我</a:t>
            </a:r>
            <a:r>
              <a:rPr lang="en-US" altLang="zh-CN" dirty="0"/>
              <a:t>35</a:t>
            </a:r>
            <a:r>
              <a:rPr lang="zh-CN" altLang="en-US" dirty="0"/>
              <a:t>块钱买张车票么？言下之意是，我长得这么有钱有文化，你总不能觉得我是骗子吧。</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225" y="2603507"/>
            <a:ext cx="3407960" cy="3123963"/>
          </a:xfrm>
          <a:prstGeom prst="rect">
            <a:avLst/>
          </a:prstGeom>
        </p:spPr>
      </p:pic>
      <p:sp>
        <p:nvSpPr>
          <p:cNvPr id="8" name="矩形 7"/>
          <p:cNvSpPr/>
          <p:nvPr/>
        </p:nvSpPr>
        <p:spPr>
          <a:xfrm>
            <a:off x="2197130" y="1089973"/>
            <a:ext cx="4339650" cy="923330"/>
          </a:xfrm>
          <a:prstGeom prst="rect">
            <a:avLst/>
          </a:prstGeom>
          <a:noFill/>
        </p:spPr>
        <p:txBody>
          <a:bodyPr wrap="none" lIns="91440" tIns="45720" rIns="91440" bIns="45720">
            <a:spAutoFit/>
          </a:bodyPr>
          <a:lstStyle/>
          <a:p>
            <a:pPr algn="ctr"/>
            <a:r>
              <a:rPr lang="zh-CN" altLang="en-US" sz="5400" b="1" dirty="0" smtClean="0">
                <a:ln w="0"/>
                <a:gradFill>
                  <a:gsLst>
                    <a:gs pos="21000">
                      <a:srgbClr val="53575C"/>
                    </a:gs>
                    <a:gs pos="88000">
                      <a:srgbClr val="C5C7CA"/>
                    </a:gs>
                  </a:gsLst>
                  <a:lin ang="5400000"/>
                </a:gradFill>
                <a:latin typeface="方正舒体" panose="02010601030101010101" pitchFamily="2" charset="-122"/>
                <a:ea typeface="方正舒体" panose="02010601030101010101" pitchFamily="2" charset="-122"/>
              </a:rPr>
              <a:t>骗子们的套路</a:t>
            </a:r>
            <a:endParaRPr lang="zh-CN" altLang="en-US" sz="5400" b="1" cap="none" spc="0" dirty="0">
              <a:ln w="0"/>
              <a:gradFill>
                <a:gsLst>
                  <a:gs pos="21000">
                    <a:srgbClr val="53575C"/>
                  </a:gs>
                  <a:gs pos="88000">
                    <a:srgbClr val="C5C7CA"/>
                  </a:gs>
                </a:gsLst>
                <a:lin ang="5400000"/>
              </a:gradFill>
              <a:effectLst/>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324137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919480" y="1296072"/>
            <a:ext cx="6096000" cy="4801314"/>
          </a:xfrm>
          <a:prstGeom prst="rect">
            <a:avLst/>
          </a:prstGeom>
        </p:spPr>
        <p:txBody>
          <a:bodyPr>
            <a:spAutoFit/>
          </a:bodyPr>
          <a:lstStyle/>
          <a:p>
            <a:r>
              <a:rPr lang="en-US" altLang="zh-CN" b="1" dirty="0" smtClean="0"/>
              <a:t>4</a:t>
            </a:r>
            <a:r>
              <a:rPr lang="zh-CN" altLang="en-US" b="1" dirty="0" smtClean="0"/>
              <a:t>、北京</a:t>
            </a:r>
            <a:r>
              <a:rPr lang="zh-CN" altLang="en-US" b="1" dirty="0"/>
              <a:t>一日游包你满意的大哥大姐</a:t>
            </a:r>
            <a:r>
              <a:rPr lang="zh-CN" altLang="en-US" dirty="0"/>
              <a:t/>
            </a:r>
            <a:br>
              <a:rPr lang="zh-CN" altLang="en-US" dirty="0"/>
            </a:br>
            <a:r>
              <a:rPr lang="zh-CN" altLang="en-US" dirty="0"/>
              <a:t>一日游水太深了，这些你能说会道的大哥大姐们愣是有办法把你忽悠得晕头转向，你还抓不住他们的把柄，报警也枉然。说白了，还不是欺负你人生地不熟。</a:t>
            </a:r>
            <a:br>
              <a:rPr lang="zh-CN" altLang="en-US" dirty="0"/>
            </a:br>
            <a:r>
              <a:rPr lang="zh-CN" altLang="en-US" dirty="0"/>
              <a:t/>
            </a:r>
            <a:br>
              <a:rPr lang="zh-CN" altLang="en-US" dirty="0"/>
            </a:br>
            <a:r>
              <a:rPr lang="en-US" altLang="zh-CN" b="1" dirty="0" smtClean="0"/>
              <a:t>5</a:t>
            </a:r>
            <a:r>
              <a:rPr lang="zh-CN" altLang="en-US" b="1" dirty="0" smtClean="0"/>
              <a:t>、地铁</a:t>
            </a:r>
            <a:r>
              <a:rPr lang="zh-CN" altLang="en-US" b="1" dirty="0"/>
              <a:t>口转悠的吃不上饭的老奶奶</a:t>
            </a:r>
            <a:r>
              <a:rPr lang="zh-CN" altLang="en-US" dirty="0"/>
              <a:t/>
            </a:r>
            <a:br>
              <a:rPr lang="zh-CN" altLang="en-US" dirty="0"/>
            </a:br>
            <a:r>
              <a:rPr lang="zh-CN" altLang="en-US" dirty="0"/>
              <a:t>他们通常亲切得喊你“学生啊</a:t>
            </a:r>
            <a:r>
              <a:rPr lang="en-US" altLang="zh-CN" dirty="0"/>
              <a:t>~”</a:t>
            </a:r>
            <a:r>
              <a:rPr lang="zh-CN" altLang="en-US" dirty="0"/>
              <a:t>，然后告诉你一个“我孩子离家出走了，我来北京找他没找着，自己快饿死了”的悲惨故事，叫你资助点饭钱。如果你真的于心不忍，可以不给钱而是买一个面包给他们，之后你就会遭遇他们的白眼。</a:t>
            </a:r>
            <a:br>
              <a:rPr lang="zh-CN" altLang="en-US" dirty="0"/>
            </a:br>
            <a:r>
              <a:rPr lang="zh-CN" altLang="en-US" dirty="0"/>
              <a:t/>
            </a:r>
            <a:br>
              <a:rPr lang="zh-CN" altLang="en-US" dirty="0"/>
            </a:br>
            <a:r>
              <a:rPr lang="en-US" altLang="zh-CN" b="1" dirty="0" smtClean="0"/>
              <a:t>6</a:t>
            </a:r>
            <a:r>
              <a:rPr lang="zh-CN" altLang="en-US" b="1" dirty="0" smtClean="0"/>
              <a:t>、热情</a:t>
            </a:r>
            <a:r>
              <a:rPr lang="zh-CN" altLang="en-US" b="1" dirty="0"/>
              <a:t>招呼你坐三轮车、私家车的师傅</a:t>
            </a:r>
            <a:r>
              <a:rPr lang="zh-CN" altLang="en-US" dirty="0"/>
              <a:t/>
            </a:r>
            <a:br>
              <a:rPr lang="zh-CN" altLang="en-US" dirty="0"/>
            </a:br>
            <a:r>
              <a:rPr lang="zh-CN" altLang="en-US" dirty="0"/>
              <a:t>北京的出租车运营是很规范的，一般不会出现拒载、不打表、绕路的问题（否则你可以投诉），所以完全没必要坐黑车或黑三轮，指不定他们会把你带到一些神奇的地方。</a:t>
            </a:r>
            <a:br>
              <a:rPr lang="zh-CN" altLang="en-US" dirty="0"/>
            </a:b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348" y="1961804"/>
            <a:ext cx="3768590" cy="3092334"/>
          </a:xfrm>
          <a:prstGeom prst="rect">
            <a:avLst/>
          </a:prstGeom>
        </p:spPr>
      </p:pic>
    </p:spTree>
    <p:extLst>
      <p:ext uri="{BB962C8B-B14F-4D97-AF65-F5344CB8AC3E}">
        <p14:creationId xmlns:p14="http://schemas.microsoft.com/office/powerpoint/2010/main" val="2061747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919480" y="1871766"/>
            <a:ext cx="6453909" cy="3693319"/>
          </a:xfrm>
          <a:prstGeom prst="rect">
            <a:avLst/>
          </a:prstGeom>
        </p:spPr>
        <p:txBody>
          <a:bodyPr wrap="square">
            <a:spAutoFit/>
          </a:bodyPr>
          <a:lstStyle/>
          <a:p>
            <a:r>
              <a:rPr lang="en-US" altLang="zh-CN" b="1" dirty="0" smtClean="0"/>
              <a:t>7</a:t>
            </a:r>
            <a:r>
              <a:rPr lang="zh-CN" altLang="en-US" b="1" dirty="0" smtClean="0"/>
              <a:t>、微</a:t>
            </a:r>
            <a:r>
              <a:rPr lang="zh-CN" altLang="en-US" b="1" dirty="0"/>
              <a:t>信</a:t>
            </a:r>
            <a:r>
              <a:rPr lang="en-US" altLang="zh-CN" b="1" dirty="0"/>
              <a:t>/QQ</a:t>
            </a:r>
            <a:r>
              <a:rPr lang="zh-CN" altLang="en-US" b="1" dirty="0"/>
              <a:t>群里牛逼闪闪的人生导师</a:t>
            </a:r>
            <a:r>
              <a:rPr lang="zh-CN" altLang="en-US" dirty="0"/>
              <a:t/>
            </a:r>
            <a:br>
              <a:rPr lang="zh-CN" altLang="en-US" dirty="0"/>
            </a:br>
            <a:r>
              <a:rPr lang="zh-CN" altLang="en-US" dirty="0"/>
              <a:t>在各种微信</a:t>
            </a:r>
            <a:r>
              <a:rPr lang="en-US" altLang="zh-CN" dirty="0"/>
              <a:t>/QQ</a:t>
            </a:r>
            <a:r>
              <a:rPr lang="zh-CN" altLang="en-US" dirty="0"/>
              <a:t>群，总会混迹一些假装是你同学的神人，宣扬他的人赢事迹，希望你加入他们的组织，跟他一起走上人生巅峰，他们可能不是为财，而是为了某种学术</a:t>
            </a:r>
            <a:r>
              <a:rPr lang="en-US" altLang="zh-CN" dirty="0"/>
              <a:t>/</a:t>
            </a:r>
            <a:r>
              <a:rPr lang="zh-CN" altLang="en-US" dirty="0"/>
              <a:t>宗教信仰。</a:t>
            </a:r>
            <a:br>
              <a:rPr lang="zh-CN" altLang="en-US" dirty="0"/>
            </a:br>
            <a:r>
              <a:rPr lang="zh-CN" altLang="en-US" dirty="0"/>
              <a:t/>
            </a:r>
            <a:br>
              <a:rPr lang="zh-CN" altLang="en-US" dirty="0"/>
            </a:br>
            <a:r>
              <a:rPr lang="en-US" altLang="zh-CN" b="1" dirty="0" smtClean="0"/>
              <a:t>8</a:t>
            </a:r>
            <a:r>
              <a:rPr lang="zh-CN" altLang="en-US" b="1" dirty="0" smtClean="0"/>
              <a:t>、电话</a:t>
            </a:r>
            <a:r>
              <a:rPr lang="zh-CN" altLang="en-US" b="1" dirty="0"/>
              <a:t>卡卖得比校内还便宜的报刊亭老板</a:t>
            </a:r>
            <a:r>
              <a:rPr lang="zh-CN" altLang="en-US" dirty="0"/>
              <a:t/>
            </a:r>
            <a:br>
              <a:rPr lang="zh-CN" altLang="en-US" dirty="0"/>
            </a:br>
            <a:r>
              <a:rPr lang="zh-CN" altLang="en-US" dirty="0" smtClean="0"/>
              <a:t>天上不会掉馅饼，掉了也不会砸你头上。</a:t>
            </a:r>
            <a:r>
              <a:rPr lang="zh-CN" altLang="en-US" dirty="0"/>
              <a:t/>
            </a:r>
            <a:br>
              <a:rPr lang="zh-CN" altLang="en-US" dirty="0"/>
            </a:br>
            <a:r>
              <a:rPr lang="zh-CN" altLang="en-US" dirty="0"/>
              <a:t/>
            </a:r>
            <a:br>
              <a:rPr lang="zh-CN" altLang="en-US" dirty="0"/>
            </a:br>
            <a:r>
              <a:rPr lang="en-US" altLang="zh-CN" b="1" dirty="0" smtClean="0"/>
              <a:t>9</a:t>
            </a:r>
            <a:r>
              <a:rPr lang="zh-CN" altLang="en-US" b="1" dirty="0" smtClean="0"/>
              <a:t>、中关村</a:t>
            </a:r>
            <a:r>
              <a:rPr lang="zh-CN" altLang="en-US" b="1" dirty="0"/>
              <a:t>卖</a:t>
            </a:r>
            <a:r>
              <a:rPr lang="en-US" altLang="zh-CN" b="1" dirty="0"/>
              <a:t>/</a:t>
            </a:r>
            <a:r>
              <a:rPr lang="zh-CN" altLang="en-US" b="1" dirty="0"/>
              <a:t>修电脑的热心肠小哥</a:t>
            </a:r>
            <a:r>
              <a:rPr lang="zh-CN" altLang="en-US" dirty="0"/>
              <a:t/>
            </a:r>
            <a:br>
              <a:rPr lang="zh-CN" altLang="en-US" dirty="0"/>
            </a:br>
            <a:r>
              <a:rPr lang="zh-CN" altLang="en-US" dirty="0"/>
              <a:t>不要去中关村里买电脑，不要去中关村里买电脑，不要去中关村里买电脑。总有一些人不信这个邪只身闯荡中关村，结果总被小哥忽悠得一愣一愣，你就是再懂行也敌不过别人混这口饭吃的啊。</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914" y="2024322"/>
            <a:ext cx="2783080" cy="2888500"/>
          </a:xfrm>
          <a:prstGeom prst="rect">
            <a:avLst/>
          </a:prstGeom>
        </p:spPr>
      </p:pic>
    </p:spTree>
    <p:extLst>
      <p:ext uri="{BB962C8B-B14F-4D97-AF65-F5344CB8AC3E}">
        <p14:creationId xmlns:p14="http://schemas.microsoft.com/office/powerpoint/2010/main" val="184694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矩形 5"/>
          <p:cNvSpPr/>
          <p:nvPr/>
        </p:nvSpPr>
        <p:spPr>
          <a:xfrm>
            <a:off x="1102750" y="1291809"/>
            <a:ext cx="6329218" cy="5078313"/>
          </a:xfrm>
          <a:prstGeom prst="rect">
            <a:avLst/>
          </a:prstGeom>
        </p:spPr>
        <p:txBody>
          <a:bodyPr wrap="square">
            <a:spAutoFit/>
          </a:bodyPr>
          <a:lstStyle/>
          <a:p>
            <a:r>
              <a:rPr lang="en-US" altLang="zh-CN" b="1" dirty="0" smtClean="0"/>
              <a:t>10</a:t>
            </a:r>
            <a:r>
              <a:rPr lang="zh-CN" altLang="en-US" b="1" dirty="0" smtClean="0"/>
              <a:t>、上门</a:t>
            </a:r>
            <a:r>
              <a:rPr lang="zh-CN" altLang="en-US" b="1" dirty="0"/>
              <a:t>助你热爱学习的的</a:t>
            </a:r>
            <a:r>
              <a:rPr lang="zh-CN" altLang="en-US" b="1" dirty="0" smtClean="0"/>
              <a:t>勤工俭学“师兄”</a:t>
            </a:r>
            <a:r>
              <a:rPr lang="zh-CN" altLang="en-US" dirty="0"/>
              <a:t/>
            </a:r>
            <a:br>
              <a:rPr lang="zh-CN" altLang="en-US" dirty="0"/>
            </a:br>
            <a:r>
              <a:rPr lang="zh-CN" altLang="en-US" dirty="0"/>
              <a:t>淳朴的“师兄”们会一手拿着</a:t>
            </a:r>
            <a:r>
              <a:rPr lang="en-US" altLang="zh-CN" dirty="0"/>
              <a:t>China Daily</a:t>
            </a:r>
            <a:r>
              <a:rPr lang="zh-CN" altLang="en-US" dirty="0"/>
              <a:t>和牛津大辞典，一手举着勤工俭学证明，年轻的你心想“刚来学校，应该表现出热爱学习的样子买一本，顺便还能支持师兄工作”。总之，不要理会任何上门推销。</a:t>
            </a:r>
            <a:br>
              <a:rPr lang="zh-CN" altLang="en-US" dirty="0"/>
            </a:br>
            <a:r>
              <a:rPr lang="zh-CN" altLang="en-US" dirty="0"/>
              <a:t/>
            </a:r>
            <a:br>
              <a:rPr lang="zh-CN" altLang="en-US" dirty="0"/>
            </a:br>
            <a:r>
              <a:rPr lang="en-US" altLang="zh-CN" b="1" dirty="0" smtClean="0"/>
              <a:t>11</a:t>
            </a:r>
            <a:r>
              <a:rPr lang="zh-CN" altLang="en-US" b="1" dirty="0" smtClean="0"/>
              <a:t>、长</a:t>
            </a:r>
            <a:r>
              <a:rPr lang="zh-CN" altLang="en-US" b="1" dirty="0"/>
              <a:t>得很像新生的串门同学</a:t>
            </a:r>
            <a:r>
              <a:rPr lang="zh-CN" altLang="en-US" dirty="0"/>
              <a:t/>
            </a:r>
            <a:br>
              <a:rPr lang="zh-CN" altLang="en-US" dirty="0"/>
            </a:br>
            <a:r>
              <a:rPr lang="zh-CN" altLang="en-US" dirty="0"/>
              <a:t>这类人厉害了，他们就趁着报道这两天宿舍比较混乱，四处转悠，顺便就把你的贵重物品顺走了。</a:t>
            </a:r>
            <a:br>
              <a:rPr lang="zh-CN" altLang="en-US" dirty="0"/>
            </a:br>
            <a:r>
              <a:rPr lang="zh-CN" altLang="en-US" dirty="0"/>
              <a:t/>
            </a:r>
            <a:br>
              <a:rPr lang="zh-CN" altLang="en-US" dirty="0"/>
            </a:br>
            <a:r>
              <a:rPr lang="en-US" altLang="zh-CN" b="1" dirty="0" smtClean="0"/>
              <a:t>12</a:t>
            </a:r>
            <a:r>
              <a:rPr lang="zh-CN" altLang="en-US" b="1" dirty="0" smtClean="0"/>
              <a:t>、手握</a:t>
            </a:r>
            <a:r>
              <a:rPr lang="zh-CN" altLang="en-US" b="1" dirty="0"/>
              <a:t>活少钱多项目的兼职中介</a:t>
            </a:r>
            <a:r>
              <a:rPr lang="zh-CN" altLang="en-US" dirty="0"/>
              <a:t/>
            </a:r>
            <a:br>
              <a:rPr lang="zh-CN" altLang="en-US" dirty="0"/>
            </a:br>
            <a:r>
              <a:rPr lang="zh-CN" altLang="en-US" dirty="0"/>
              <a:t>学习之余想找点兼职，赚点外快，最好是通过熟人介绍，或者去</a:t>
            </a:r>
            <a:r>
              <a:rPr lang="en-US" altLang="zh-CN" dirty="0"/>
              <a:t>BBS</a:t>
            </a:r>
            <a:r>
              <a:rPr lang="zh-CN" altLang="en-US" dirty="0"/>
              <a:t>的兼职版看看。</a:t>
            </a:r>
            <a:br>
              <a:rPr lang="zh-CN" altLang="en-US" dirty="0"/>
            </a:br>
            <a:r>
              <a:rPr lang="zh-CN" altLang="en-US" dirty="0"/>
              <a:t/>
            </a:r>
            <a:br>
              <a:rPr lang="zh-CN" altLang="en-US" dirty="0"/>
            </a:br>
            <a:r>
              <a:rPr lang="en-US" altLang="zh-CN" b="1" dirty="0" smtClean="0"/>
              <a:t>13</a:t>
            </a:r>
            <a:r>
              <a:rPr lang="zh-CN" altLang="en-US" b="1" dirty="0" smtClean="0"/>
              <a:t>、说</a:t>
            </a:r>
            <a:r>
              <a:rPr lang="zh-CN" altLang="en-US" b="1" dirty="0"/>
              <a:t>你烫个头会更帅</a:t>
            </a:r>
            <a:r>
              <a:rPr lang="en-US" altLang="zh-CN" b="1" dirty="0"/>
              <a:t>/</a:t>
            </a:r>
            <a:r>
              <a:rPr lang="zh-CN" altLang="en-US" b="1" dirty="0"/>
              <a:t>美的理发店小哥</a:t>
            </a:r>
            <a:r>
              <a:rPr lang="zh-CN" altLang="en-US" dirty="0"/>
              <a:t/>
            </a:r>
            <a:br>
              <a:rPr lang="zh-CN" altLang="en-US" dirty="0"/>
            </a:br>
            <a:r>
              <a:rPr lang="zh-CN" altLang="en-US" dirty="0"/>
              <a:t>说到南门理发店，去那理发的时候请做好以下准备：别带太多钱，别带银行卡，别预留太多剪发时间，以免经受不住理发小哥的花言巧语。</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407" y="2593571"/>
            <a:ext cx="4486567" cy="1987471"/>
          </a:xfrm>
          <a:prstGeom prst="rect">
            <a:avLst/>
          </a:prstGeom>
        </p:spPr>
      </p:pic>
    </p:spTree>
    <p:extLst>
      <p:ext uri="{BB962C8B-B14F-4D97-AF65-F5344CB8AC3E}">
        <p14:creationId xmlns:p14="http://schemas.microsoft.com/office/powerpoint/2010/main" val="62917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202574" y="1291810"/>
            <a:ext cx="6528261" cy="4801314"/>
          </a:xfrm>
          <a:prstGeom prst="rect">
            <a:avLst/>
          </a:prstGeom>
        </p:spPr>
        <p:txBody>
          <a:bodyPr wrap="square">
            <a:spAutoFit/>
          </a:bodyPr>
          <a:lstStyle/>
          <a:p>
            <a:r>
              <a:rPr lang="en-US" altLang="zh-CN" b="1" dirty="0" smtClean="0"/>
              <a:t>14</a:t>
            </a:r>
            <a:r>
              <a:rPr lang="zh-CN" altLang="en-US" b="1" dirty="0" smtClean="0"/>
              <a:t>、问</a:t>
            </a:r>
            <a:r>
              <a:rPr lang="zh-CN" altLang="en-US" b="1" dirty="0"/>
              <a:t>你帮她刷饭卡的红衣大妈</a:t>
            </a:r>
            <a:r>
              <a:rPr lang="zh-CN" altLang="en-US" dirty="0"/>
              <a:t/>
            </a:r>
            <a:br>
              <a:rPr lang="zh-CN" altLang="en-US" dirty="0"/>
            </a:br>
            <a:r>
              <a:rPr lang="zh-CN" altLang="en-US" dirty="0"/>
              <a:t>任何求你帮刷饭卡的直接拒绝，北大师生的饮食补贴福利没必要让其他人占便宜。之所以说红衣大妈，是因为海淀高校食堂一直流窜着一位刷卡吃饭不给钱的大妈，以穿红衣闻名。</a:t>
            </a:r>
            <a:br>
              <a:rPr lang="zh-CN" altLang="en-US" dirty="0"/>
            </a:br>
            <a:r>
              <a:rPr lang="zh-CN" altLang="en-US" dirty="0"/>
              <a:t/>
            </a:r>
            <a:br>
              <a:rPr lang="zh-CN" altLang="en-US" dirty="0"/>
            </a:br>
            <a:r>
              <a:rPr lang="en-US" altLang="zh-CN" b="1" dirty="0" smtClean="0"/>
              <a:t>15</a:t>
            </a:r>
            <a:r>
              <a:rPr lang="zh-CN" altLang="en-US" b="1" dirty="0" smtClean="0"/>
              <a:t>、课</a:t>
            </a:r>
            <a:r>
              <a:rPr lang="zh-CN" altLang="en-US" b="1" dirty="0"/>
              <a:t>上向你</a:t>
            </a:r>
            <a:r>
              <a:rPr lang="zh-CN" altLang="en-US" b="1" dirty="0" smtClean="0"/>
              <a:t>讨教物权行为理论</a:t>
            </a:r>
            <a:r>
              <a:rPr lang="zh-CN" altLang="en-US" b="1" dirty="0"/>
              <a:t>的大叔</a:t>
            </a:r>
            <a:r>
              <a:rPr lang="zh-CN" altLang="en-US" dirty="0"/>
              <a:t/>
            </a:r>
            <a:br>
              <a:rPr lang="zh-CN" altLang="en-US" dirty="0"/>
            </a:br>
            <a:r>
              <a:rPr lang="zh-CN" altLang="en-US" dirty="0"/>
              <a:t>他们肯定不是看中你的美色，嗯！不要随便给校园人员你的联系方式，要不然骚扰起来无下限。</a:t>
            </a:r>
            <a:br>
              <a:rPr lang="zh-CN" altLang="en-US" dirty="0"/>
            </a:br>
            <a:r>
              <a:rPr lang="zh-CN" altLang="en-US" dirty="0"/>
              <a:t/>
            </a:r>
            <a:br>
              <a:rPr lang="zh-CN" altLang="en-US" dirty="0"/>
            </a:br>
            <a:r>
              <a:rPr lang="en-US" altLang="zh-CN" b="1" dirty="0" smtClean="0"/>
              <a:t>16</a:t>
            </a:r>
            <a:r>
              <a:rPr lang="zh-CN" altLang="en-US" b="1" dirty="0" smtClean="0"/>
              <a:t>、邀</a:t>
            </a:r>
            <a:r>
              <a:rPr lang="zh-CN" altLang="en-US" b="1" dirty="0"/>
              <a:t>你出来谈人生的美女网友</a:t>
            </a:r>
            <a:r>
              <a:rPr lang="zh-CN" altLang="en-US" dirty="0"/>
              <a:t/>
            </a:r>
            <a:br>
              <a:rPr lang="zh-CN" altLang="en-US" dirty="0"/>
            </a:br>
            <a:r>
              <a:rPr lang="zh-CN" altLang="en-US" dirty="0"/>
              <a:t>同学，你听说过酒托、仙人跳么？看你还年轻，不直接告诉你了，建议百度一下。</a:t>
            </a:r>
            <a:br>
              <a:rPr lang="zh-CN" altLang="en-US" dirty="0"/>
            </a:br>
            <a:r>
              <a:rPr lang="zh-CN" altLang="en-US" dirty="0"/>
              <a:t/>
            </a:r>
            <a:br>
              <a:rPr lang="zh-CN" altLang="en-US" dirty="0"/>
            </a:br>
            <a:r>
              <a:rPr lang="en-US" altLang="zh-CN" b="1" dirty="0" smtClean="0"/>
              <a:t>17</a:t>
            </a:r>
            <a:r>
              <a:rPr lang="zh-CN" altLang="en-US" b="1" dirty="0" smtClean="0"/>
              <a:t>、打电话</a:t>
            </a:r>
            <a:r>
              <a:rPr lang="zh-CN" altLang="en-US" b="1" dirty="0"/>
              <a:t>叫你去他办公室一趟的领导</a:t>
            </a:r>
            <a:r>
              <a:rPr lang="zh-CN" altLang="en-US" dirty="0"/>
              <a:t/>
            </a:r>
            <a:br>
              <a:rPr lang="zh-CN" altLang="en-US" dirty="0"/>
            </a:br>
            <a:r>
              <a:rPr lang="zh-CN" altLang="en-US" dirty="0"/>
              <a:t>某天你会突然接到一个电话，问他是谁不说，还骂你“连我是谁都不知道？”，这时候如果你欠着某位老师的</a:t>
            </a:r>
            <a:r>
              <a:rPr lang="en-US" altLang="zh-CN" dirty="0"/>
              <a:t>DLL</a:t>
            </a:r>
            <a:r>
              <a:rPr lang="zh-CN" altLang="en-US" dirty="0"/>
              <a:t>，可别心虚上当了。</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649" y="2050935"/>
            <a:ext cx="3036453" cy="3036453"/>
          </a:xfrm>
          <a:prstGeom prst="rect">
            <a:avLst/>
          </a:prstGeom>
        </p:spPr>
      </p:pic>
    </p:spTree>
    <p:extLst>
      <p:ext uri="{BB962C8B-B14F-4D97-AF65-F5344CB8AC3E}">
        <p14:creationId xmlns:p14="http://schemas.microsoft.com/office/powerpoint/2010/main" val="95906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80" y="593725"/>
            <a:ext cx="5165436" cy="584775"/>
          </a:xfrm>
          <a:prstGeom prst="rect">
            <a:avLst/>
          </a:prstGeom>
          <a:noFill/>
        </p:spPr>
        <p:txBody>
          <a:bodyPr wrap="square" rtlCol="0" anchor="t">
            <a:spAutoFit/>
          </a:bodyPr>
          <a:lstStyle/>
          <a:p>
            <a:r>
              <a:rPr lang="zh-CN" altLang="en-US" sz="3200" b="1" dirty="0" smtClean="0">
                <a:latin typeface="Adobe 黑体 Std R" panose="020B0400000000000000" pitchFamily="34" charset="-122"/>
                <a:ea typeface="Adobe 黑体 Std R" panose="020B0400000000000000" pitchFamily="34" charset="-122"/>
                <a:sym typeface="+mn-ea"/>
              </a:rPr>
              <a:t>管理事务—</a:t>
            </a:r>
            <a:r>
              <a:rPr lang="zh-CN" altLang="en-US" sz="3200" b="1" dirty="0">
                <a:latin typeface="Adobe 黑体 Std R" panose="020B0400000000000000" pitchFamily="34" charset="-122"/>
                <a:ea typeface="Adobe 黑体 Std R" panose="020B0400000000000000" pitchFamily="34" charset="-122"/>
                <a:sym typeface="+mn-ea"/>
              </a:rPr>
              <a:t>人身</a:t>
            </a:r>
            <a:r>
              <a:rPr lang="zh-CN" altLang="en-US" sz="3200" b="1" dirty="0" smtClean="0">
                <a:latin typeface="Adobe 黑体 Std R" panose="020B0400000000000000" pitchFamily="34" charset="-122"/>
                <a:ea typeface="Adobe 黑体 Std R" panose="020B0400000000000000" pitchFamily="34" charset="-122"/>
                <a:sym typeface="+mn-ea"/>
              </a:rPr>
              <a:t>财产安全</a:t>
            </a:r>
          </a:p>
        </p:txBody>
      </p:sp>
      <p:sp>
        <p:nvSpPr>
          <p:cNvPr id="4" name="AutoShape 2" descr="http://mmbiz.qpic.cn/mmbiz_jpg/cCx84e1F9chF5q7CGialsZ3fZeRPIPSFthgCVU5HxLL0TXeEOiaxFrqZYEM1UIDfMuPWEDXurEGnnEGgaeSddibUQ/640?wx_fmt=jpeg&amp;tp=webp&amp;wxfrom=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矩形 5"/>
          <p:cNvSpPr/>
          <p:nvPr/>
        </p:nvSpPr>
        <p:spPr>
          <a:xfrm>
            <a:off x="1011381" y="1241933"/>
            <a:ext cx="6096000" cy="5355312"/>
          </a:xfrm>
          <a:prstGeom prst="rect">
            <a:avLst/>
          </a:prstGeom>
        </p:spPr>
        <p:txBody>
          <a:bodyPr>
            <a:spAutoFit/>
          </a:bodyPr>
          <a:lstStyle/>
          <a:p>
            <a:r>
              <a:rPr lang="en-US" altLang="zh-CN" b="1" dirty="0" smtClean="0"/>
              <a:t>18</a:t>
            </a:r>
            <a:r>
              <a:rPr lang="zh-CN" altLang="en-US" b="1" dirty="0" smtClean="0"/>
              <a:t>、要</a:t>
            </a:r>
            <a:r>
              <a:rPr lang="zh-CN" altLang="en-US" b="1" dirty="0"/>
              <a:t>你协助案件调查的、很凶的警察叔叔</a:t>
            </a:r>
            <a:r>
              <a:rPr lang="zh-CN" altLang="en-US" dirty="0"/>
              <a:t/>
            </a:r>
            <a:br>
              <a:rPr lang="zh-CN" altLang="en-US" dirty="0"/>
            </a:br>
            <a:r>
              <a:rPr lang="zh-CN" altLang="en-US" dirty="0"/>
              <a:t>电话那头都是奥斯卡影帝，吓得你一愣一愣的，真以为某位和自己重名的人犯事了，想解释都解释不清。记住，来电显示都是可以伪造的，</a:t>
            </a:r>
            <a:r>
              <a:rPr lang="en-US" altLang="zh-CN" dirty="0"/>
              <a:t>110</a:t>
            </a:r>
            <a:r>
              <a:rPr lang="zh-CN" altLang="en-US" dirty="0"/>
              <a:t>也能伪造。</a:t>
            </a:r>
            <a:br>
              <a:rPr lang="zh-CN" altLang="en-US" dirty="0"/>
            </a:br>
            <a:r>
              <a:rPr lang="zh-CN" altLang="en-US" dirty="0"/>
              <a:t/>
            </a:r>
            <a:br>
              <a:rPr lang="zh-CN" altLang="en-US" dirty="0"/>
            </a:br>
            <a:r>
              <a:rPr lang="en-US" altLang="zh-CN" b="1" dirty="0" smtClean="0"/>
              <a:t>19</a:t>
            </a:r>
            <a:r>
              <a:rPr lang="zh-CN" altLang="en-US" b="1" dirty="0" smtClean="0"/>
              <a:t>、骗</a:t>
            </a:r>
            <a:r>
              <a:rPr lang="zh-CN" altLang="en-US" b="1" dirty="0"/>
              <a:t>你关机然后给你爸妈打电话的医生</a:t>
            </a:r>
            <a:r>
              <a:rPr lang="zh-CN" altLang="en-US" dirty="0"/>
              <a:t/>
            </a:r>
            <a:br>
              <a:rPr lang="zh-CN" altLang="en-US" dirty="0"/>
            </a:br>
            <a:r>
              <a:rPr lang="zh-CN" altLang="en-US" dirty="0"/>
              <a:t>伪造一个</a:t>
            </a:r>
            <a:r>
              <a:rPr lang="en-US" altLang="zh-CN" dirty="0"/>
              <a:t>10086</a:t>
            </a:r>
            <a:r>
              <a:rPr lang="zh-CN" altLang="en-US" dirty="0"/>
              <a:t>的来电显示，然后给你发短信或打电话找个理由叫你关机，之后给你爸妈打电话说你出车祸了，正在抢救，继续交钱。</a:t>
            </a:r>
            <a:br>
              <a:rPr lang="zh-CN" altLang="en-US" dirty="0"/>
            </a:br>
            <a:r>
              <a:rPr lang="zh-CN" altLang="en-US" dirty="0"/>
              <a:t/>
            </a:r>
            <a:br>
              <a:rPr lang="zh-CN" altLang="en-US" dirty="0"/>
            </a:br>
            <a:r>
              <a:rPr lang="en-US" altLang="zh-CN" b="1" dirty="0" smtClean="0"/>
              <a:t>20</a:t>
            </a:r>
            <a:r>
              <a:rPr lang="zh-CN" altLang="en-US" b="1" dirty="0" smtClean="0"/>
              <a:t>、告诉</a:t>
            </a:r>
            <a:r>
              <a:rPr lang="zh-CN" altLang="en-US" b="1" dirty="0"/>
              <a:t>你银行卡余额不见了的官方客服</a:t>
            </a:r>
            <a:r>
              <a:rPr lang="zh-CN" altLang="en-US" dirty="0"/>
              <a:t/>
            </a:r>
            <a:br>
              <a:rPr lang="zh-CN" altLang="en-US" dirty="0"/>
            </a:br>
            <a:r>
              <a:rPr lang="zh-CN" altLang="en-US" dirty="0"/>
              <a:t>伪造一个银行官方客服的来电显示，说你的账户发生了一笔交易，叫你看一下。你去</a:t>
            </a:r>
            <a:r>
              <a:rPr lang="en-US" altLang="zh-CN" dirty="0"/>
              <a:t>ATM</a:t>
            </a:r>
            <a:r>
              <a:rPr lang="zh-CN" altLang="en-US" dirty="0"/>
              <a:t>机上一查，发现银行卡上的余额竟然为</a:t>
            </a:r>
            <a:r>
              <a:rPr lang="en-US" altLang="zh-CN" dirty="0"/>
              <a:t>0</a:t>
            </a:r>
            <a:r>
              <a:rPr lang="zh-CN" altLang="en-US" dirty="0"/>
              <a:t>，于是“好心的”银行客服会帮你追回，但要你去某个看起来很官方的网站填个表，或者把密码告诉她。这是典型的银行卡诈骗，骗子得知了你的手机号、身份证号甚至是购物网站账号密码，于是把你的账户转移（但其实钱还在），然后忽悠你以帮助你追回为名彻底骗走你的钱。遇到这种情况，请立即去银行并且报警。</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588" y="2049595"/>
            <a:ext cx="3368987" cy="3486681"/>
          </a:xfrm>
          <a:prstGeom prst="rect">
            <a:avLst/>
          </a:prstGeom>
        </p:spPr>
      </p:pic>
    </p:spTree>
    <p:extLst>
      <p:ext uri="{BB962C8B-B14F-4D97-AF65-F5344CB8AC3E}">
        <p14:creationId xmlns:p14="http://schemas.microsoft.com/office/powerpoint/2010/main" val="63301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快照 2015-09-04 上午10.39.57.png"/>
          <p:cNvPicPr>
            <a:picLocks noChangeAspect="1"/>
          </p:cNvPicPr>
          <p:nvPr/>
        </p:nvPicPr>
        <p:blipFill rotWithShape="1">
          <a:blip r:embed="rId2">
            <a:extLst>
              <a:ext uri="{28A0092B-C50C-407E-A947-70E740481C1C}">
                <a14:useLocalDpi xmlns:a14="http://schemas.microsoft.com/office/drawing/2010/main" val="0"/>
              </a:ext>
            </a:extLst>
          </a:blip>
          <a:srcRect l="11162" t="12575" r="10965" b="9917"/>
          <a:stretch/>
        </p:blipFill>
        <p:spPr>
          <a:xfrm>
            <a:off x="1229446" y="486078"/>
            <a:ext cx="10243028" cy="6371922"/>
          </a:xfrm>
          <a:prstGeom prst="rect">
            <a:avLst/>
          </a:prstGeom>
        </p:spPr>
      </p:pic>
      <p:sp>
        <p:nvSpPr>
          <p:cNvPr id="2" name="文本框 1"/>
          <p:cNvSpPr txBox="1"/>
          <p:nvPr/>
        </p:nvSpPr>
        <p:spPr>
          <a:xfrm>
            <a:off x="256516" y="399739"/>
            <a:ext cx="1057130"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实习</a:t>
            </a:r>
            <a:endParaRPr lang="zh-CN" altLang="en-US" sz="3200" dirty="0">
              <a:solidFill>
                <a:prstClr val="black"/>
              </a:solidFill>
              <a:ea typeface="Adobe 黑体 Std R" panose="020B0400000000000000" pitchFamily="34" charset="-122"/>
            </a:endParaRPr>
          </a:p>
        </p:txBody>
      </p:sp>
      <p:sp>
        <p:nvSpPr>
          <p:cNvPr id="5" name="圆角矩形标注 4"/>
          <p:cNvSpPr/>
          <p:nvPr/>
        </p:nvSpPr>
        <p:spPr>
          <a:xfrm>
            <a:off x="8783392" y="247805"/>
            <a:ext cx="1700011" cy="888642"/>
          </a:xfrm>
          <a:prstGeom prst="wedgeRoundRectCallout">
            <a:avLst/>
          </a:prstGeom>
          <a:noFill/>
          <a:ln w="38100">
            <a:solidFill>
              <a:srgbClr val="FF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5"/>
          <p:cNvSpPr txBox="1"/>
          <p:nvPr/>
        </p:nvSpPr>
        <p:spPr>
          <a:xfrm>
            <a:off x="9050628" y="368960"/>
            <a:ext cx="1165538" cy="646331"/>
          </a:xfrm>
          <a:prstGeom prst="rect">
            <a:avLst/>
          </a:prstGeom>
          <a:noFill/>
        </p:spPr>
        <p:txBody>
          <a:bodyPr wrap="square" rtlCol="0">
            <a:spAutoFit/>
          </a:bodyPr>
          <a:lstStyle/>
          <a:p>
            <a:r>
              <a:rPr lang="zh-CN" altLang="en-US" dirty="0" smtClean="0">
                <a:solidFill>
                  <a:prstClr val="black"/>
                </a:solidFill>
                <a:latin typeface="Adobe 黑体 Std R" panose="020B0400000000000000" pitchFamily="34" charset="-122"/>
                <a:ea typeface="Adobe 黑体 Std R" panose="020B0400000000000000" pitchFamily="34" charset="-122"/>
              </a:rPr>
              <a:t>定期关注</a:t>
            </a:r>
            <a:endParaRPr lang="en-US" altLang="zh-CN" dirty="0" smtClean="0">
              <a:solidFill>
                <a:prstClr val="black"/>
              </a:solidFill>
              <a:latin typeface="Adobe 黑体 Std R" panose="020B0400000000000000" pitchFamily="34" charset="-122"/>
              <a:ea typeface="Adobe 黑体 Std R" panose="020B0400000000000000" pitchFamily="34" charset="-122"/>
            </a:endParaRPr>
          </a:p>
          <a:p>
            <a:r>
              <a:rPr lang="zh-CN" altLang="en-US" dirty="0">
                <a:solidFill>
                  <a:prstClr val="black"/>
                </a:solidFill>
                <a:latin typeface="Adobe 黑体 Std R" panose="020B0400000000000000" pitchFamily="34" charset="-122"/>
                <a:ea typeface="Adobe 黑体 Std R" panose="020B0400000000000000" pitchFamily="34" charset="-122"/>
              </a:rPr>
              <a:t>实时更新</a:t>
            </a:r>
          </a:p>
        </p:txBody>
      </p:sp>
    </p:spTree>
    <p:extLst>
      <p:ext uri="{BB962C8B-B14F-4D97-AF65-F5344CB8AC3E}">
        <p14:creationId xmlns:p14="http://schemas.microsoft.com/office/powerpoint/2010/main" val="76668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2" cstate="print"/>
          <a:srcRect l="-98860" t="-98860" r="-98860" b="-98860"/>
          <a:stretch>
            <a:fillRect/>
          </a:stretch>
        </p:blipFill>
        <p:spPr bwMode="auto">
          <a:xfrm>
            <a:off x="-127016" y="-93784"/>
            <a:ext cx="1690230" cy="1690226"/>
          </a:xfrm>
          <a:prstGeom prst="rect">
            <a:avLst/>
          </a:prstGeom>
          <a:noFill/>
        </p:spPr>
      </p:pic>
      <p:pic>
        <p:nvPicPr>
          <p:cNvPr id="1026" name="Picture 2" descr="C:\Users\admin\Desktop\火狐截图_2015-09-07T08-28-03.073Z.png"/>
          <p:cNvPicPr>
            <a:picLocks noChangeAspect="1" noChangeArrowheads="1"/>
          </p:cNvPicPr>
          <p:nvPr/>
        </p:nvPicPr>
        <p:blipFill>
          <a:blip r:embed="rId3"/>
          <a:srcRect/>
          <a:stretch>
            <a:fillRect/>
          </a:stretch>
        </p:blipFill>
        <p:spPr bwMode="auto">
          <a:xfrm>
            <a:off x="3976933" y="550985"/>
            <a:ext cx="6920337" cy="5833330"/>
          </a:xfrm>
          <a:prstGeom prst="rect">
            <a:avLst/>
          </a:prstGeom>
          <a:noFill/>
        </p:spPr>
      </p:pic>
      <p:sp>
        <p:nvSpPr>
          <p:cNvPr id="6" name="TextBox 5"/>
          <p:cNvSpPr txBox="1"/>
          <p:nvPr/>
        </p:nvSpPr>
        <p:spPr>
          <a:xfrm>
            <a:off x="1125413" y="3094884"/>
            <a:ext cx="2236510" cy="584775"/>
          </a:xfrm>
          <a:prstGeom prst="rect">
            <a:avLst/>
          </a:prstGeom>
          <a:noFill/>
        </p:spPr>
        <p:txBody>
          <a:bodyPr wrap="none" rtlCol="0">
            <a:spAutoFit/>
          </a:bodyPr>
          <a:lstStyle/>
          <a:p>
            <a:r>
              <a:rPr lang="zh-CN" altLang="en-US" sz="3200" b="1" dirty="0" smtClean="0">
                <a:solidFill>
                  <a:prstClr val="black"/>
                </a:solidFill>
              </a:rPr>
              <a:t>组织架构图</a:t>
            </a:r>
            <a:endParaRPr lang="zh-CN" altLang="en-US" sz="3200" b="1" dirty="0">
              <a:solidFill>
                <a:prstClr val="black"/>
              </a:solidFill>
            </a:endParaRPr>
          </a:p>
        </p:txBody>
      </p:sp>
    </p:spTree>
    <p:extLst>
      <p:ext uri="{BB962C8B-B14F-4D97-AF65-F5344CB8AC3E}">
        <p14:creationId xmlns:p14="http://schemas.microsoft.com/office/powerpoint/2010/main" val="1289037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本科生</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就业率</a:t>
            </a:r>
            <a:endParaRPr kumimoji="1" lang="zh-CN" altLang="en-US" sz="3600" dirty="0"/>
          </a:p>
        </p:txBody>
      </p:sp>
      <p:graphicFrame>
        <p:nvGraphicFramePr>
          <p:cNvPr id="6" name="内容占位符 5"/>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512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smtClean="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本科生</a:t>
            </a:r>
            <a:r>
              <a:rPr lang="en-US" altLang="zh-CN" sz="3600" b="1" dirty="0" smtClean="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毕业去</a:t>
            </a:r>
            <a:r>
              <a:rPr lang="zh-CN" altLang="en-US" sz="3600" b="1" dirty="0" smtClean="0">
                <a:latin typeface="Adobe 黑体 Std R" panose="020B0400000000000000" pitchFamily="34" charset="-122"/>
                <a:ea typeface="Adobe 黑体 Std R" panose="020B0400000000000000" pitchFamily="34" charset="-122"/>
              </a:rPr>
              <a:t>向</a:t>
            </a:r>
            <a:r>
              <a:rPr lang="zh-CN" altLang="en-US" sz="3600" dirty="0" smtClean="0">
                <a:ea typeface="Adobe 黑体 Std R" panose="020B0400000000000000" pitchFamily="34" charset="-122"/>
              </a:rPr>
              <a:t>(</a:t>
            </a:r>
            <a:r>
              <a:rPr lang="en-US" altLang="zh-CN" sz="3600" dirty="0" smtClean="0">
                <a:ea typeface="Adobe 黑体 Std R" panose="020B0400000000000000" pitchFamily="34" charset="-122"/>
              </a:rPr>
              <a:t>07-15</a:t>
            </a:r>
            <a:r>
              <a:rPr lang="zh-CN" altLang="en-US" sz="3600" dirty="0" smtClean="0">
                <a:ea typeface="Adobe 黑体 Std R" panose="020B0400000000000000" pitchFamily="34" charset="-122"/>
              </a:rPr>
              <a:t>年</a:t>
            </a:r>
            <a:r>
              <a:rPr lang="zh-CN" altLang="zh-CN" sz="3600" dirty="0" smtClean="0">
                <a:ea typeface="Adobe 黑体 Std R" panose="020B0400000000000000" pitchFamily="34" charset="-122"/>
              </a:rPr>
              <a:t>)</a:t>
            </a:r>
            <a:endParaRPr kumimoji="1" lang="zh-CN" altLang="en-US" sz="3600" dirty="0"/>
          </a:p>
        </p:txBody>
      </p:sp>
      <p:graphicFrame>
        <p:nvGraphicFramePr>
          <p:cNvPr id="8" name="内容占位符 7"/>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9376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6515" y="399739"/>
            <a:ext cx="5229885"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就业</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本科</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举例</a:t>
            </a:r>
            <a:endParaRPr lang="zh-CN" altLang="en-US" sz="3200" dirty="0">
              <a:solidFill>
                <a:prstClr val="black"/>
              </a:solidFill>
              <a:ea typeface="Adobe 黑体 Std R" panose="020B0400000000000000" pitchFamily="34" charset="-122"/>
            </a:endParaRPr>
          </a:p>
        </p:txBody>
      </p:sp>
      <p:sp>
        <p:nvSpPr>
          <p:cNvPr id="4" name="矩形 3"/>
          <p:cNvSpPr/>
          <p:nvPr/>
        </p:nvSpPr>
        <p:spPr>
          <a:xfrm>
            <a:off x="1021216" y="1277837"/>
            <a:ext cx="2339102" cy="581057"/>
          </a:xfrm>
          <a:prstGeom prst="rect">
            <a:avLst/>
          </a:prstGeom>
        </p:spPr>
        <p:txBody>
          <a:bodyPr wrap="none">
            <a:spAutoFit/>
          </a:bodyPr>
          <a:lstStyle/>
          <a:p>
            <a:pPr>
              <a:lnSpc>
                <a:spcPct val="150000"/>
              </a:lnSpc>
            </a:pPr>
            <a:r>
              <a:rPr kumimoji="1" lang="zh-CN" altLang="en-US" sz="2400" dirty="0" smtClean="0">
                <a:solidFill>
                  <a:prstClr val="black"/>
                </a:solidFill>
                <a:latin typeface="Adobe 黑体 Std R" panose="020B0400000000000000" pitchFamily="34" charset="-122"/>
                <a:ea typeface="Adobe 黑体 Std R" panose="020B0400000000000000" pitchFamily="34" charset="-122"/>
              </a:rPr>
              <a:t>就业行业分布：</a:t>
            </a:r>
            <a:endParaRPr kumimoji="1" lang="en-US" altLang="zh-CN" sz="2400" dirty="0" smtClean="0">
              <a:solidFill>
                <a:prstClr val="black"/>
              </a:solidFill>
              <a:latin typeface="Adobe 黑体 Std R" panose="020B0400000000000000" pitchFamily="34" charset="-122"/>
              <a:ea typeface="Adobe 黑体 Std R" panose="020B0400000000000000" pitchFamily="34" charset="-122"/>
            </a:endParaRPr>
          </a:p>
        </p:txBody>
      </p:sp>
      <p:sp>
        <p:nvSpPr>
          <p:cNvPr id="31" name="矩形 30"/>
          <p:cNvSpPr/>
          <p:nvPr/>
        </p:nvSpPr>
        <p:spPr>
          <a:xfrm>
            <a:off x="8956132" y="1089072"/>
            <a:ext cx="2262158" cy="5216813"/>
          </a:xfrm>
          <a:prstGeom prst="rect">
            <a:avLst/>
          </a:prstGeom>
        </p:spPr>
        <p:txBody>
          <a:bodyPr wrap="none">
            <a:spAutoFit/>
          </a:bodyPr>
          <a:lstStyle/>
          <a:p>
            <a:pPr>
              <a:lnSpc>
                <a:spcPct val="150000"/>
              </a:lnSpc>
            </a:pPr>
            <a:r>
              <a:rPr kumimoji="1" lang="zh-CN" altLang="en-US" sz="2400" dirty="0">
                <a:solidFill>
                  <a:prstClr val="black"/>
                </a:solidFill>
                <a:latin typeface="Adobe 黑体 Std R" panose="020B0400000000000000" pitchFamily="34" charset="-122"/>
                <a:ea typeface="Adobe 黑体 Std R" panose="020B0400000000000000" pitchFamily="34" charset="-122"/>
              </a:rPr>
              <a:t>留学</a:t>
            </a:r>
            <a:r>
              <a:rPr kumimoji="1" lang="zh-CN" altLang="en-US" sz="2400" dirty="0" smtClean="0">
                <a:solidFill>
                  <a:prstClr val="black"/>
                </a:solidFill>
                <a:latin typeface="Adobe 黑体 Std R" panose="020B0400000000000000" pitchFamily="34" charset="-122"/>
                <a:ea typeface="Adobe 黑体 Std R" panose="020B0400000000000000" pitchFamily="34" charset="-122"/>
              </a:rPr>
              <a:t>举例：</a:t>
            </a:r>
            <a:endParaRPr kumimoji="1" lang="en-US" altLang="zh-CN" sz="2400" dirty="0" smtClean="0">
              <a:solidFill>
                <a:prstClr val="black"/>
              </a:solidFill>
              <a:latin typeface="Adobe 黑体 Std R" panose="020B0400000000000000" pitchFamily="34" charset="-122"/>
              <a:ea typeface="Adobe 黑体 Std R" panose="020B0400000000000000" pitchFamily="34" charset="-122"/>
            </a:endParaRPr>
          </a:p>
          <a:p>
            <a:pPr>
              <a:lnSpc>
                <a:spcPct val="150000"/>
              </a:lnSpc>
            </a:pPr>
            <a:r>
              <a:rPr lang="zh-CN" altLang="en-US" dirty="0">
                <a:solidFill>
                  <a:prstClr val="black"/>
                </a:solidFill>
                <a:latin typeface="黑体"/>
                <a:ea typeface="黑体"/>
                <a:cs typeface="黑体"/>
              </a:rPr>
              <a:t>哈佛</a:t>
            </a:r>
            <a:r>
              <a:rPr lang="zh-CN" altLang="en-US" dirty="0" smtClean="0">
                <a:solidFill>
                  <a:prstClr val="black"/>
                </a:solidFill>
                <a:latin typeface="黑体"/>
                <a:ea typeface="黑体"/>
                <a:cs typeface="黑体"/>
              </a:rPr>
              <a:t>大学</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斯坦福大学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哥伦比亚大学</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纽约大学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宾夕法尼亚大学</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杜克</a:t>
            </a:r>
            <a:r>
              <a:rPr lang="zh-CN" altLang="en-US" dirty="0">
                <a:solidFill>
                  <a:prstClr val="black"/>
                </a:solidFill>
                <a:latin typeface="黑体"/>
                <a:ea typeface="黑体"/>
                <a:cs typeface="黑体"/>
              </a:rPr>
              <a:t>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加</a:t>
            </a:r>
            <a:r>
              <a:rPr lang="zh-CN" altLang="en-US" dirty="0">
                <a:solidFill>
                  <a:prstClr val="black"/>
                </a:solidFill>
                <a:latin typeface="黑体"/>
                <a:ea typeface="黑体"/>
                <a:cs typeface="黑体"/>
              </a:rPr>
              <a:t>州大学伯克利</a:t>
            </a:r>
            <a:r>
              <a:rPr lang="zh-CN" altLang="en-US" dirty="0" smtClean="0">
                <a:solidFill>
                  <a:prstClr val="black"/>
                </a:solidFill>
                <a:latin typeface="黑体"/>
                <a:ea typeface="黑体"/>
                <a:cs typeface="黑体"/>
              </a:rPr>
              <a:t>分校</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加州大学洛杉矶分校</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西北大学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康</a:t>
            </a:r>
            <a:r>
              <a:rPr lang="zh-CN" altLang="en-US" dirty="0">
                <a:solidFill>
                  <a:prstClr val="black"/>
                </a:solidFill>
                <a:latin typeface="黑体"/>
                <a:ea typeface="黑体"/>
                <a:cs typeface="黑体"/>
              </a:rPr>
              <a:t>奈尔大学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伦敦</a:t>
            </a:r>
            <a:r>
              <a:rPr lang="zh-CN" altLang="en-US" dirty="0">
                <a:solidFill>
                  <a:prstClr val="black"/>
                </a:solidFill>
                <a:latin typeface="黑体"/>
                <a:ea typeface="黑体"/>
                <a:cs typeface="黑体"/>
              </a:rPr>
              <a:t>政治经济</a:t>
            </a:r>
            <a:r>
              <a:rPr lang="zh-CN" altLang="en-US" dirty="0" smtClean="0">
                <a:solidFill>
                  <a:prstClr val="black"/>
                </a:solidFill>
                <a:latin typeface="黑体"/>
                <a:ea typeface="黑体"/>
                <a:cs typeface="黑体"/>
              </a:rPr>
              <a:t>学院</a:t>
            </a:r>
            <a:endParaRPr lang="en-US" altLang="zh-CN" dirty="0" smtClean="0">
              <a:solidFill>
                <a:prstClr val="black"/>
              </a:solidFill>
              <a:latin typeface="黑体"/>
              <a:ea typeface="黑体"/>
              <a:cs typeface="黑体"/>
            </a:endParaRPr>
          </a:p>
        </p:txBody>
      </p:sp>
      <p:sp>
        <p:nvSpPr>
          <p:cNvPr id="5" name="矩形 4"/>
          <p:cNvSpPr/>
          <p:nvPr/>
        </p:nvSpPr>
        <p:spPr>
          <a:xfrm>
            <a:off x="5369913" y="1121591"/>
            <a:ext cx="3416320" cy="4801314"/>
          </a:xfrm>
          <a:prstGeom prst="rect">
            <a:avLst/>
          </a:prstGeom>
        </p:spPr>
        <p:txBody>
          <a:bodyPr wrap="none">
            <a:spAutoFit/>
          </a:bodyPr>
          <a:lstStyle/>
          <a:p>
            <a:pPr>
              <a:lnSpc>
                <a:spcPct val="150000"/>
              </a:lnSpc>
            </a:pPr>
            <a:r>
              <a:rPr kumimoji="1" lang="zh-CN" altLang="en-US" sz="2400" dirty="0" smtClean="0">
                <a:solidFill>
                  <a:prstClr val="black"/>
                </a:solidFill>
                <a:latin typeface="黑体"/>
                <a:ea typeface="黑体"/>
                <a:cs typeface="黑体"/>
              </a:rPr>
              <a:t>就业举例：</a:t>
            </a:r>
          </a:p>
          <a:p>
            <a:pPr>
              <a:lnSpc>
                <a:spcPct val="150000"/>
              </a:lnSpc>
            </a:pPr>
            <a:r>
              <a:rPr lang="zh-CN" altLang="en-US" dirty="0" smtClean="0">
                <a:solidFill>
                  <a:prstClr val="black"/>
                </a:solidFill>
                <a:latin typeface="黑体"/>
                <a:ea typeface="黑体"/>
                <a:cs typeface="黑体"/>
              </a:rPr>
              <a:t>高伟绅律师事务所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美国凯威莱德律师事务所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美国普衡律师事务所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美国苏利文克伦威尔律师事务所</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北京市</a:t>
            </a:r>
            <a:r>
              <a:rPr lang="zh-CN" altLang="en-US" dirty="0" smtClean="0">
                <a:solidFill>
                  <a:prstClr val="black"/>
                </a:solidFill>
                <a:latin typeface="黑体"/>
                <a:ea typeface="黑体"/>
                <a:cs typeface="黑体"/>
              </a:rPr>
              <a:t>天元律师事务所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竞天公诚律师事务所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通商</a:t>
            </a:r>
            <a:r>
              <a:rPr lang="zh-CN" altLang="en-US" dirty="0">
                <a:solidFill>
                  <a:prstClr val="black"/>
                </a:solidFill>
                <a:latin typeface="黑体"/>
                <a:ea typeface="黑体"/>
                <a:cs typeface="黑体"/>
              </a:rPr>
              <a:t>律师事务所 </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上海市黄浦区人民检察院</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恒丰银行</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南方报业</a:t>
            </a:r>
            <a:endParaRPr lang="en-US" altLang="zh-CN" dirty="0" smtClean="0">
              <a:solidFill>
                <a:prstClr val="black"/>
              </a:solidFill>
              <a:latin typeface="黑体"/>
              <a:ea typeface="黑体"/>
              <a:cs typeface="黑体"/>
            </a:endParaRPr>
          </a:p>
        </p:txBody>
      </p:sp>
      <p:graphicFrame>
        <p:nvGraphicFramePr>
          <p:cNvPr id="8" name="图表 7"/>
          <p:cNvGraphicFramePr>
            <a:graphicFrameLocks/>
          </p:cNvGraphicFramePr>
          <p:nvPr>
            <p:extLst/>
          </p:nvPr>
        </p:nvGraphicFramePr>
        <p:xfrm>
          <a:off x="0" y="2171700"/>
          <a:ext cx="5076202" cy="356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2610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法学硕士</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就业率</a:t>
            </a:r>
            <a:endParaRPr kumimoji="1" lang="zh-CN" altLang="en-US" sz="3600" dirty="0"/>
          </a:p>
        </p:txBody>
      </p:sp>
      <p:graphicFrame>
        <p:nvGraphicFramePr>
          <p:cNvPr id="6" name="内容占位符 5"/>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795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法学硕士</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毕业去</a:t>
            </a:r>
            <a:r>
              <a:rPr lang="zh-CN" altLang="en-US" sz="3600" b="1" dirty="0" smtClean="0">
                <a:latin typeface="Adobe 黑体 Std R" panose="020B0400000000000000" pitchFamily="34" charset="-122"/>
                <a:ea typeface="Adobe 黑体 Std R" panose="020B0400000000000000" pitchFamily="34" charset="-122"/>
              </a:rPr>
              <a:t>向</a:t>
            </a:r>
            <a:r>
              <a:rPr lang="zh-CN" altLang="en-US" sz="3600" dirty="0" smtClean="0">
                <a:ea typeface="Adobe 黑体 Std R" panose="020B0400000000000000" pitchFamily="34" charset="-122"/>
              </a:rPr>
              <a:t>(</a:t>
            </a:r>
            <a:r>
              <a:rPr lang="en-US" altLang="zh-CN" sz="3600" dirty="0" smtClean="0">
                <a:ea typeface="Adobe 黑体 Std R" panose="020B0400000000000000" pitchFamily="34" charset="-122"/>
              </a:rPr>
              <a:t>07-15</a:t>
            </a:r>
            <a:r>
              <a:rPr lang="zh-CN" altLang="en-US" sz="3600" dirty="0" smtClean="0">
                <a:ea typeface="Adobe 黑体 Std R" panose="020B0400000000000000" pitchFamily="34" charset="-122"/>
              </a:rPr>
              <a:t>年</a:t>
            </a:r>
            <a:r>
              <a:rPr lang="zh-CN" altLang="zh-CN" sz="3600" dirty="0" smtClean="0">
                <a:ea typeface="Adobe 黑体 Std R" panose="020B0400000000000000" pitchFamily="34" charset="-122"/>
              </a:rPr>
              <a:t>)</a:t>
            </a:r>
            <a:endParaRPr kumimoji="1" lang="zh-CN" altLang="en-US" sz="3600" dirty="0"/>
          </a:p>
        </p:txBody>
      </p:sp>
      <p:graphicFrame>
        <p:nvGraphicFramePr>
          <p:cNvPr id="7" name="内容占位符 6"/>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5600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516" y="399739"/>
            <a:ext cx="4457152"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就业</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法学硕士</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举例</a:t>
            </a:r>
            <a:endParaRPr lang="zh-CN" altLang="en-US" sz="3200" dirty="0">
              <a:solidFill>
                <a:prstClr val="black"/>
              </a:solidFill>
              <a:ea typeface="Adobe 黑体 Std R" panose="020B0400000000000000" pitchFamily="34" charset="-122"/>
            </a:endParaRPr>
          </a:p>
        </p:txBody>
      </p:sp>
      <p:sp>
        <p:nvSpPr>
          <p:cNvPr id="3" name="矩形 2"/>
          <p:cNvSpPr/>
          <p:nvPr/>
        </p:nvSpPr>
        <p:spPr>
          <a:xfrm>
            <a:off x="1696375" y="1191638"/>
            <a:ext cx="2339102" cy="581057"/>
          </a:xfrm>
          <a:prstGeom prst="rect">
            <a:avLst/>
          </a:prstGeom>
        </p:spPr>
        <p:txBody>
          <a:bodyPr wrap="none">
            <a:spAutoFit/>
          </a:bodyPr>
          <a:lstStyle/>
          <a:p>
            <a:pPr>
              <a:lnSpc>
                <a:spcPct val="150000"/>
              </a:lnSpc>
            </a:pPr>
            <a:r>
              <a:rPr kumimoji="1" lang="zh-CN" altLang="en-US" sz="2400" dirty="0" smtClean="0">
                <a:solidFill>
                  <a:prstClr val="black"/>
                </a:solidFill>
                <a:latin typeface="Adobe 黑体 Std R" panose="020B0400000000000000" pitchFamily="34" charset="-122"/>
                <a:ea typeface="Adobe 黑体 Std R" panose="020B0400000000000000" pitchFamily="34" charset="-122"/>
              </a:rPr>
              <a:t>就业行业分布：</a:t>
            </a:r>
            <a:endParaRPr kumimoji="1" lang="en-US" altLang="zh-CN" sz="2400" dirty="0" smtClean="0">
              <a:solidFill>
                <a:prstClr val="black"/>
              </a:solidFill>
              <a:latin typeface="Adobe 黑体 Std R" panose="020B0400000000000000" pitchFamily="34" charset="-122"/>
              <a:ea typeface="Adobe 黑体 Std R" panose="020B0400000000000000" pitchFamily="34" charset="-122"/>
            </a:endParaRPr>
          </a:p>
        </p:txBody>
      </p:sp>
      <p:sp>
        <p:nvSpPr>
          <p:cNvPr id="4" name="矩形 3"/>
          <p:cNvSpPr/>
          <p:nvPr/>
        </p:nvSpPr>
        <p:spPr>
          <a:xfrm>
            <a:off x="7601210" y="791108"/>
            <a:ext cx="2608406" cy="5632311"/>
          </a:xfrm>
          <a:prstGeom prst="rect">
            <a:avLst/>
          </a:prstGeom>
        </p:spPr>
        <p:txBody>
          <a:bodyPr wrap="none">
            <a:spAutoFit/>
          </a:bodyPr>
          <a:lstStyle/>
          <a:p>
            <a:pPr>
              <a:lnSpc>
                <a:spcPct val="150000"/>
              </a:lnSpc>
            </a:pPr>
            <a:r>
              <a:rPr kumimoji="1" lang="zh-CN" altLang="en-US" sz="2400" dirty="0" smtClean="0">
                <a:solidFill>
                  <a:prstClr val="black"/>
                </a:solidFill>
                <a:latin typeface="黑体"/>
                <a:ea typeface="黑体"/>
                <a:cs typeface="黑体"/>
              </a:rPr>
              <a:t>就业单位举例：</a:t>
            </a:r>
          </a:p>
          <a:p>
            <a:pPr>
              <a:lnSpc>
                <a:spcPct val="150000"/>
              </a:lnSpc>
            </a:pPr>
            <a:r>
              <a:rPr lang="zh-CN" altLang="en-US" dirty="0" smtClean="0">
                <a:solidFill>
                  <a:prstClr val="black"/>
                </a:solidFill>
                <a:latin typeface="黑体"/>
                <a:ea typeface="黑体"/>
                <a:cs typeface="黑体"/>
              </a:rPr>
              <a:t>外交部</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交通运输部 </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国家烟草专卖局</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中央组织部 </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华为技术有限公司 </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北京市中伦律师事务所 </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北京市金杜律师事务所 </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北京市君合律师事务所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美国世强律师事务所 </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美国盛信律师事务所</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中信银行</a:t>
            </a:r>
            <a:endParaRPr lang="en-US" altLang="zh-CN" dirty="0" smtClean="0">
              <a:solidFill>
                <a:prstClr val="black"/>
              </a:solidFill>
              <a:latin typeface="黑体"/>
              <a:ea typeface="黑体"/>
              <a:cs typeface="黑体"/>
            </a:endParaRPr>
          </a:p>
          <a:p>
            <a:pPr>
              <a:lnSpc>
                <a:spcPct val="150000"/>
              </a:lnSpc>
            </a:pPr>
            <a:r>
              <a:rPr lang="zh-CN" altLang="en-US" dirty="0" smtClean="0">
                <a:solidFill>
                  <a:srgbClr val="000000"/>
                </a:solidFill>
                <a:latin typeface="黑体"/>
                <a:ea typeface="黑体"/>
                <a:cs typeface="黑体"/>
              </a:rPr>
              <a:t>国家</a:t>
            </a:r>
            <a:r>
              <a:rPr lang="zh-CN" altLang="en-US" dirty="0">
                <a:solidFill>
                  <a:srgbClr val="000000"/>
                </a:solidFill>
                <a:latin typeface="黑体"/>
                <a:ea typeface="黑体"/>
                <a:cs typeface="黑体"/>
              </a:rPr>
              <a:t>开发银行</a:t>
            </a:r>
            <a:endParaRPr kumimoji="1" lang="zh-CN" altLang="en-US" dirty="0" smtClean="0">
              <a:solidFill>
                <a:prstClr val="black"/>
              </a:solidFill>
              <a:latin typeface="黑体"/>
              <a:ea typeface="黑体"/>
              <a:cs typeface="黑体"/>
            </a:endParaRPr>
          </a:p>
        </p:txBody>
      </p:sp>
      <p:graphicFrame>
        <p:nvGraphicFramePr>
          <p:cNvPr id="7" name="图表 6"/>
          <p:cNvGraphicFramePr>
            <a:graphicFrameLocks/>
          </p:cNvGraphicFramePr>
          <p:nvPr>
            <p:extLst/>
          </p:nvPr>
        </p:nvGraphicFramePr>
        <p:xfrm>
          <a:off x="664293" y="1847066"/>
          <a:ext cx="5531408" cy="4374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6055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法学博士</a:t>
            </a:r>
            <a:r>
              <a:rPr lang="en-US" altLang="zh-CN" sz="3600" b="1" dirty="0" smtClean="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就业率</a:t>
            </a:r>
            <a:endParaRPr kumimoji="1" lang="zh-CN" altLang="en-US" sz="3600" dirty="0"/>
          </a:p>
        </p:txBody>
      </p:sp>
      <p:graphicFrame>
        <p:nvGraphicFramePr>
          <p:cNvPr id="5" name="内容占位符 4"/>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670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法学博士</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毕业去</a:t>
            </a:r>
            <a:r>
              <a:rPr lang="zh-CN" altLang="en-US" sz="3600" b="1" dirty="0" smtClean="0">
                <a:latin typeface="Adobe 黑体 Std R" panose="020B0400000000000000" pitchFamily="34" charset="-122"/>
                <a:ea typeface="Adobe 黑体 Std R" panose="020B0400000000000000" pitchFamily="34" charset="-122"/>
              </a:rPr>
              <a:t>向</a:t>
            </a:r>
            <a:r>
              <a:rPr lang="zh-CN" altLang="en-US" sz="3600" dirty="0" smtClean="0">
                <a:ea typeface="Adobe 黑体 Std R" panose="020B0400000000000000" pitchFamily="34" charset="-122"/>
              </a:rPr>
              <a:t>(</a:t>
            </a:r>
            <a:r>
              <a:rPr lang="en-US" altLang="zh-CN" sz="3600" dirty="0" smtClean="0">
                <a:ea typeface="Adobe 黑体 Std R" panose="020B0400000000000000" pitchFamily="34" charset="-122"/>
              </a:rPr>
              <a:t>07-15</a:t>
            </a:r>
            <a:r>
              <a:rPr lang="zh-CN" altLang="en-US" sz="3600" dirty="0" smtClean="0">
                <a:ea typeface="Adobe 黑体 Std R" panose="020B0400000000000000" pitchFamily="34" charset="-122"/>
              </a:rPr>
              <a:t>年</a:t>
            </a:r>
            <a:r>
              <a:rPr lang="zh-CN" altLang="zh-CN" sz="3600" dirty="0" smtClean="0">
                <a:ea typeface="Adobe 黑体 Std R" panose="020B0400000000000000" pitchFamily="34" charset="-122"/>
              </a:rPr>
              <a:t>)</a:t>
            </a:r>
            <a:endParaRPr kumimoji="1" lang="zh-CN" altLang="en-US" sz="3600" dirty="0"/>
          </a:p>
        </p:txBody>
      </p:sp>
      <p:graphicFrame>
        <p:nvGraphicFramePr>
          <p:cNvPr id="5" name="内容占位符 4"/>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488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515" y="399739"/>
            <a:ext cx="6347307"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就业</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法学博士</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举例</a:t>
            </a:r>
            <a:endParaRPr lang="zh-CN" altLang="en-US" sz="3200" dirty="0">
              <a:solidFill>
                <a:prstClr val="black"/>
              </a:solidFill>
              <a:ea typeface="Adobe 黑体 Std R" panose="020B0400000000000000" pitchFamily="34" charset="-122"/>
            </a:endParaRPr>
          </a:p>
        </p:txBody>
      </p:sp>
      <p:sp>
        <p:nvSpPr>
          <p:cNvPr id="4" name="矩形 3"/>
          <p:cNvSpPr/>
          <p:nvPr/>
        </p:nvSpPr>
        <p:spPr>
          <a:xfrm>
            <a:off x="7343775" y="292333"/>
            <a:ext cx="3251207" cy="5955476"/>
          </a:xfrm>
          <a:prstGeom prst="rect">
            <a:avLst/>
          </a:prstGeom>
        </p:spPr>
        <p:txBody>
          <a:bodyPr wrap="square">
            <a:spAutoFit/>
          </a:bodyPr>
          <a:lstStyle/>
          <a:p>
            <a:pPr>
              <a:lnSpc>
                <a:spcPct val="150000"/>
              </a:lnSpc>
            </a:pPr>
            <a:r>
              <a:rPr kumimoji="1" lang="en-US" altLang="zh-CN" sz="2800" dirty="0" smtClean="0">
                <a:solidFill>
                  <a:prstClr val="black"/>
                </a:solidFill>
                <a:latin typeface="黑体"/>
                <a:ea typeface="黑体"/>
                <a:cs typeface="黑体"/>
              </a:rPr>
              <a:t>2015</a:t>
            </a:r>
            <a:r>
              <a:rPr kumimoji="1" lang="zh-CN" altLang="en-US" sz="2800" dirty="0" smtClean="0">
                <a:solidFill>
                  <a:prstClr val="black"/>
                </a:solidFill>
                <a:latin typeface="黑体"/>
                <a:ea typeface="黑体"/>
                <a:cs typeface="黑体"/>
              </a:rPr>
              <a:t>届举例：</a:t>
            </a:r>
            <a:endParaRPr kumimoji="1" lang="en-US" altLang="zh-CN" sz="2800" dirty="0" smtClean="0">
              <a:solidFill>
                <a:prstClr val="black"/>
              </a:solidFill>
              <a:latin typeface="黑体"/>
              <a:ea typeface="黑体"/>
              <a:cs typeface="黑体"/>
            </a:endParaRPr>
          </a:p>
          <a:p>
            <a:pPr>
              <a:lnSpc>
                <a:spcPct val="150000"/>
              </a:lnSpc>
            </a:pPr>
            <a:r>
              <a:rPr kumimoji="1" lang="zh-CN" altLang="en-US" sz="2800" dirty="0" smtClean="0">
                <a:solidFill>
                  <a:prstClr val="black"/>
                </a:solidFill>
                <a:latin typeface="黑体"/>
                <a:ea typeface="黑体"/>
                <a:cs typeface="黑体"/>
              </a:rPr>
              <a:t>教育科研：（</a:t>
            </a:r>
            <a:r>
              <a:rPr kumimoji="1" lang="en-US" altLang="zh-CN" sz="2800" dirty="0" smtClean="0">
                <a:solidFill>
                  <a:prstClr val="black"/>
                </a:solidFill>
                <a:latin typeface="黑体"/>
                <a:ea typeface="黑体"/>
                <a:cs typeface="黑体"/>
              </a:rPr>
              <a:t>59%</a:t>
            </a:r>
            <a:r>
              <a:rPr kumimoji="1" lang="zh-CN" altLang="en-US" sz="2800" dirty="0">
                <a:solidFill>
                  <a:prstClr val="black"/>
                </a:solidFill>
                <a:latin typeface="黑体"/>
                <a:ea typeface="黑体"/>
                <a:cs typeface="黑体"/>
              </a:rPr>
              <a:t>）</a:t>
            </a:r>
            <a:endParaRPr kumimoji="1" lang="en-US" altLang="zh-CN" sz="2800"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北京大学</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浙江大学</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中国政法大学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南开大学</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西南政法大学 </a:t>
            </a:r>
            <a:endParaRPr lang="en-US" altLang="zh-CN" dirty="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对外经济贸易大学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中国人民</a:t>
            </a:r>
            <a:r>
              <a:rPr lang="zh-CN" altLang="en-US" dirty="0">
                <a:solidFill>
                  <a:prstClr val="black"/>
                </a:solidFill>
                <a:latin typeface="黑体"/>
                <a:ea typeface="黑体"/>
                <a:cs typeface="黑体"/>
              </a:rPr>
              <a:t>公安大学 </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北京理工大学 </a:t>
            </a:r>
            <a:endParaRPr lang="en-US" altLang="zh-CN" dirty="0" smtClean="0">
              <a:solidFill>
                <a:prstClr val="black"/>
              </a:solidFill>
              <a:latin typeface="黑体"/>
              <a:ea typeface="黑体"/>
              <a:cs typeface="黑体"/>
            </a:endParaRPr>
          </a:p>
          <a:p>
            <a:pPr>
              <a:lnSpc>
                <a:spcPct val="150000"/>
              </a:lnSpc>
            </a:pPr>
            <a:r>
              <a:rPr lang="zh-CN" altLang="en-US" dirty="0">
                <a:solidFill>
                  <a:prstClr val="black"/>
                </a:solidFill>
                <a:latin typeface="黑体"/>
                <a:ea typeface="黑体"/>
                <a:cs typeface="黑体"/>
              </a:rPr>
              <a:t>北京林业大学</a:t>
            </a:r>
            <a:endParaRPr lang="en-US" altLang="zh-CN" dirty="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首都</a:t>
            </a:r>
            <a:r>
              <a:rPr lang="zh-CN" altLang="en-US" dirty="0">
                <a:solidFill>
                  <a:prstClr val="black"/>
                </a:solidFill>
                <a:latin typeface="黑体"/>
                <a:ea typeface="黑体"/>
                <a:cs typeface="黑体"/>
              </a:rPr>
              <a:t>经济贸易</a:t>
            </a:r>
            <a:r>
              <a:rPr lang="zh-CN" altLang="en-US" dirty="0" smtClean="0">
                <a:solidFill>
                  <a:prstClr val="black"/>
                </a:solidFill>
                <a:latin typeface="黑体"/>
                <a:ea typeface="黑体"/>
                <a:cs typeface="黑体"/>
              </a:rPr>
              <a:t>大学</a:t>
            </a:r>
            <a:endParaRPr lang="en-US" altLang="zh-CN" dirty="0" smtClean="0">
              <a:solidFill>
                <a:prstClr val="black"/>
              </a:solidFill>
              <a:latin typeface="黑体"/>
              <a:ea typeface="黑体"/>
              <a:cs typeface="黑体"/>
            </a:endParaRPr>
          </a:p>
          <a:p>
            <a:pPr>
              <a:lnSpc>
                <a:spcPct val="150000"/>
              </a:lnSpc>
            </a:pPr>
            <a:r>
              <a:rPr lang="zh-CN" altLang="en-US" dirty="0" smtClean="0">
                <a:solidFill>
                  <a:prstClr val="black"/>
                </a:solidFill>
                <a:latin typeface="黑体"/>
                <a:ea typeface="黑体"/>
                <a:cs typeface="黑体"/>
              </a:rPr>
              <a:t>深圳大学</a:t>
            </a:r>
            <a:endParaRPr lang="en-US" altLang="zh-CN" dirty="0" smtClean="0">
              <a:solidFill>
                <a:prstClr val="black"/>
              </a:solidFill>
              <a:latin typeface="黑体"/>
              <a:ea typeface="黑体"/>
              <a:cs typeface="黑体"/>
            </a:endParaRPr>
          </a:p>
        </p:txBody>
      </p:sp>
      <p:sp>
        <p:nvSpPr>
          <p:cNvPr id="5" name="矩形 4"/>
          <p:cNvSpPr/>
          <p:nvPr/>
        </p:nvSpPr>
        <p:spPr>
          <a:xfrm>
            <a:off x="766035" y="1171511"/>
            <a:ext cx="2339102" cy="581057"/>
          </a:xfrm>
          <a:prstGeom prst="rect">
            <a:avLst/>
          </a:prstGeom>
        </p:spPr>
        <p:txBody>
          <a:bodyPr wrap="none">
            <a:spAutoFit/>
          </a:bodyPr>
          <a:lstStyle/>
          <a:p>
            <a:pPr>
              <a:lnSpc>
                <a:spcPct val="150000"/>
              </a:lnSpc>
            </a:pPr>
            <a:r>
              <a:rPr kumimoji="1" lang="zh-CN" altLang="en-US" sz="2400" dirty="0" smtClean="0">
                <a:solidFill>
                  <a:prstClr val="black"/>
                </a:solidFill>
                <a:latin typeface="Adobe 黑体 Std R" panose="020B0400000000000000" pitchFamily="34" charset="-122"/>
                <a:ea typeface="Adobe 黑体 Std R" panose="020B0400000000000000" pitchFamily="34" charset="-122"/>
              </a:rPr>
              <a:t>就业行业分布：</a:t>
            </a:r>
            <a:endParaRPr kumimoji="1" lang="en-US" altLang="zh-CN" sz="2400" dirty="0" smtClean="0">
              <a:solidFill>
                <a:prstClr val="black"/>
              </a:solidFill>
              <a:latin typeface="Adobe 黑体 Std R" panose="020B0400000000000000" pitchFamily="34" charset="-122"/>
              <a:ea typeface="Adobe 黑体 Std R" panose="020B0400000000000000" pitchFamily="34" charset="-122"/>
            </a:endParaRPr>
          </a:p>
        </p:txBody>
      </p:sp>
      <p:graphicFrame>
        <p:nvGraphicFramePr>
          <p:cNvPr id="7" name="图表 6"/>
          <p:cNvGraphicFramePr>
            <a:graphicFrameLocks/>
          </p:cNvGraphicFramePr>
          <p:nvPr>
            <p:extLst/>
          </p:nvPr>
        </p:nvGraphicFramePr>
        <p:xfrm>
          <a:off x="611060" y="1886485"/>
          <a:ext cx="5465000" cy="4326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111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法律硕士</a:t>
            </a:r>
            <a:r>
              <a:rPr lang="en-US" altLang="zh-CN" sz="3600" b="1" dirty="0" smtClean="0">
                <a:latin typeface="Adobe 黑体 Std R" panose="020B0400000000000000" pitchFamily="34" charset="-122"/>
                <a:ea typeface="Adobe 黑体 Std R" panose="020B0400000000000000" pitchFamily="34" charset="-122"/>
              </a:rPr>
              <a:t>—</a:t>
            </a:r>
            <a:r>
              <a:rPr lang="zh-CN" altLang="en-US" sz="3600" b="1" dirty="0" smtClean="0">
                <a:latin typeface="Adobe 黑体 Std R" panose="020B0400000000000000" pitchFamily="34" charset="-122"/>
                <a:ea typeface="Adobe 黑体 Std R" panose="020B0400000000000000" pitchFamily="34" charset="-122"/>
              </a:rPr>
              <a:t>就业率</a:t>
            </a:r>
            <a:endParaRPr kumimoji="1" lang="zh-CN" altLang="en-US" sz="3600" dirty="0"/>
          </a:p>
        </p:txBody>
      </p:sp>
      <p:graphicFrame>
        <p:nvGraphicFramePr>
          <p:cNvPr id="7" name="内容占位符 6"/>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42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2" cstate="print"/>
          <a:srcRect l="-98860" t="-98860" r="-98860" b="-98860"/>
          <a:stretch>
            <a:fillRect/>
          </a:stretch>
        </p:blipFill>
        <p:spPr bwMode="auto">
          <a:xfrm>
            <a:off x="-127016" y="-93784"/>
            <a:ext cx="1690230" cy="1690226"/>
          </a:xfrm>
          <a:prstGeom prst="rect">
            <a:avLst/>
          </a:prstGeom>
          <a:noFill/>
        </p:spPr>
      </p:pic>
      <p:sp>
        <p:nvSpPr>
          <p:cNvPr id="2" name="文本框 1"/>
          <p:cNvSpPr txBox="1"/>
          <p:nvPr/>
        </p:nvSpPr>
        <p:spPr>
          <a:xfrm>
            <a:off x="1563214" y="911527"/>
            <a:ext cx="9417963" cy="646331"/>
          </a:xfrm>
          <a:prstGeom prst="rect">
            <a:avLst/>
          </a:prstGeom>
          <a:noFill/>
        </p:spPr>
        <p:txBody>
          <a:bodyPr wrap="none" rtlCol="0">
            <a:spAutoFit/>
          </a:bodyPr>
          <a:lstStyle/>
          <a:p>
            <a:r>
              <a:rPr lang="zh-CN" altLang="en-US" sz="3600" dirty="0" smtClean="0">
                <a:latin typeface="楷体" panose="02010609060101010101" pitchFamily="49" charset="-122"/>
                <a:ea typeface="楷体" panose="02010609060101010101" pitchFamily="49" charset="-122"/>
              </a:rPr>
              <a:t>在北大法学院成为一名党员是怎样一种体验？</a:t>
            </a:r>
            <a:endParaRPr lang="zh-CN" altLang="en-US" sz="36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18" y="2211166"/>
            <a:ext cx="2742420" cy="3379143"/>
          </a:xfrm>
          <a:prstGeom prst="rect">
            <a:avLst/>
          </a:prstGeom>
        </p:spPr>
      </p:pic>
      <p:sp>
        <p:nvSpPr>
          <p:cNvPr id="5" name="Rectangle 1"/>
          <p:cNvSpPr>
            <a:spLocks noChangeArrowheads="1"/>
          </p:cNvSpPr>
          <p:nvPr/>
        </p:nvSpPr>
        <p:spPr bwMode="auto">
          <a:xfrm>
            <a:off x="4042476" y="1558437"/>
            <a:ext cx="713855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466725" algn="l"/>
              </a:tabLst>
              <a:defRPr>
                <a:solidFill>
                  <a:schemeClr val="tx1"/>
                </a:solidFill>
                <a:latin typeface="Arial" panose="020B0604020202020204" pitchFamily="34" charset="0"/>
              </a:defRPr>
            </a:lvl1pPr>
            <a:lvl2pPr eaLnBrk="0" fontAlgn="base" hangingPunct="0">
              <a:spcBef>
                <a:spcPct val="0"/>
              </a:spcBef>
              <a:spcAft>
                <a:spcPct val="0"/>
              </a:spcAft>
              <a:tabLst>
                <a:tab pos="466725" algn="l"/>
              </a:tabLst>
              <a:defRPr>
                <a:solidFill>
                  <a:schemeClr val="tx1"/>
                </a:solidFill>
                <a:latin typeface="Arial" panose="020B0604020202020204" pitchFamily="34" charset="0"/>
              </a:defRPr>
            </a:lvl2pPr>
            <a:lvl3pPr eaLnBrk="0" fontAlgn="base" hangingPunct="0">
              <a:spcBef>
                <a:spcPct val="0"/>
              </a:spcBef>
              <a:spcAft>
                <a:spcPct val="0"/>
              </a:spcAft>
              <a:tabLst>
                <a:tab pos="466725" algn="l"/>
              </a:tabLst>
              <a:defRPr>
                <a:solidFill>
                  <a:schemeClr val="tx1"/>
                </a:solidFill>
                <a:latin typeface="Arial" panose="020B0604020202020204" pitchFamily="34" charset="0"/>
              </a:defRPr>
            </a:lvl3pPr>
            <a:lvl4pPr eaLnBrk="0" fontAlgn="base" hangingPunct="0">
              <a:spcBef>
                <a:spcPct val="0"/>
              </a:spcBef>
              <a:spcAft>
                <a:spcPct val="0"/>
              </a:spcAft>
              <a:tabLst>
                <a:tab pos="466725" algn="l"/>
              </a:tabLst>
              <a:defRPr>
                <a:solidFill>
                  <a:schemeClr val="tx1"/>
                </a:solidFill>
                <a:latin typeface="Arial" panose="020B0604020202020204" pitchFamily="34" charset="0"/>
              </a:defRPr>
            </a:lvl4pPr>
            <a:lvl5pPr eaLnBrk="0" fontAlgn="base" hangingPunct="0">
              <a:spcBef>
                <a:spcPct val="0"/>
              </a:spcBef>
              <a:spcAft>
                <a:spcPct val="0"/>
              </a:spcAft>
              <a:tabLst>
                <a:tab pos="466725" algn="l"/>
              </a:tabLst>
              <a:defRPr>
                <a:solidFill>
                  <a:schemeClr val="tx1"/>
                </a:solidFill>
                <a:latin typeface="Arial" panose="020B0604020202020204" pitchFamily="34" charset="0"/>
              </a:defRPr>
            </a:lvl5pPr>
            <a:lvl6pPr eaLnBrk="0" fontAlgn="base" hangingPunct="0">
              <a:spcBef>
                <a:spcPct val="0"/>
              </a:spcBef>
              <a:spcAft>
                <a:spcPct val="0"/>
              </a:spcAft>
              <a:tabLst>
                <a:tab pos="466725" algn="l"/>
              </a:tabLst>
              <a:defRPr>
                <a:solidFill>
                  <a:schemeClr val="tx1"/>
                </a:solidFill>
                <a:latin typeface="Arial" panose="020B0604020202020204" pitchFamily="34" charset="0"/>
              </a:defRPr>
            </a:lvl6pPr>
            <a:lvl7pPr eaLnBrk="0" fontAlgn="base" hangingPunct="0">
              <a:spcBef>
                <a:spcPct val="0"/>
              </a:spcBef>
              <a:spcAft>
                <a:spcPct val="0"/>
              </a:spcAft>
              <a:tabLst>
                <a:tab pos="466725" algn="l"/>
              </a:tabLst>
              <a:defRPr>
                <a:solidFill>
                  <a:schemeClr val="tx1"/>
                </a:solidFill>
                <a:latin typeface="Arial" panose="020B0604020202020204" pitchFamily="34" charset="0"/>
              </a:defRPr>
            </a:lvl7pPr>
            <a:lvl8pPr eaLnBrk="0" fontAlgn="base" hangingPunct="0">
              <a:spcBef>
                <a:spcPct val="0"/>
              </a:spcBef>
              <a:spcAft>
                <a:spcPct val="0"/>
              </a:spcAft>
              <a:tabLst>
                <a:tab pos="466725" algn="l"/>
              </a:tabLst>
              <a:defRPr>
                <a:solidFill>
                  <a:schemeClr val="tx1"/>
                </a:solidFill>
                <a:latin typeface="Arial" panose="020B0604020202020204" pitchFamily="34" charset="0"/>
              </a:defRPr>
            </a:lvl8pPr>
            <a:lvl9pPr eaLnBrk="0" fontAlgn="base" hangingPunct="0">
              <a:spcBef>
                <a:spcPct val="0"/>
              </a:spcBef>
              <a:spcAft>
                <a:spcPct val="0"/>
              </a:spcAft>
              <a:tabLst>
                <a:tab pos="466725" algn="l"/>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成为重点入党积极分子的条件</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tab pos="466725" algn="l"/>
              </a:tabLst>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自向党组织递交入党申请书之日起半年以上。</a:t>
            </a:r>
            <a:endParaRPr kumimoji="0" lang="zh-CN"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tab pos="466725" algn="l"/>
              </a:tabLst>
            </a:pPr>
            <a:r>
              <a:rPr kumimoji="0" 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参加大学举办的入党积极分子党的知识培训班学习并取得结业证</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tab pos="466725" algn="l"/>
              </a:tabLst>
            </a:pPr>
            <a:r>
              <a:rPr kumimoji="0" 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被团支部推优</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（具体办法见</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共青团北京大学法学院委员会关于做好推荐优秀团员作党的发展对象工作的实施办法</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）。非团员的学生参照该办法参加推优。没有建立团支部的博士生班，由党支部参照该办法进行推优。</a:t>
            </a:r>
            <a:endParaRPr kumimoji="0" lang="zh-CN"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所有积极分子都须参加推优，无论其在进入北大之前的单位考察情况如何</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400" b="1" dirty="0"/>
              <a:t>推优资格有效期为两学期，即推优之日所在学期及其下学期。</a:t>
            </a:r>
            <a:endParaRPr kumimoji="0" lang="zh-CN"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72367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b="1" dirty="0">
                <a:latin typeface="Adobe 黑体 Std R" panose="020B0400000000000000" pitchFamily="34" charset="-122"/>
                <a:ea typeface="Adobe 黑体 Std R" panose="020B0400000000000000" pitchFamily="34" charset="-122"/>
              </a:rPr>
              <a:t>就业</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法律硕士</a:t>
            </a:r>
            <a:r>
              <a:rPr lang="en-US" altLang="zh-CN" sz="3600" b="1" dirty="0">
                <a:latin typeface="Adobe 黑体 Std R" panose="020B0400000000000000" pitchFamily="34" charset="-122"/>
                <a:ea typeface="Adobe 黑体 Std R" panose="020B0400000000000000" pitchFamily="34" charset="-122"/>
              </a:rPr>
              <a:t>—</a:t>
            </a:r>
            <a:r>
              <a:rPr lang="zh-CN" altLang="en-US" sz="3600" b="1" dirty="0">
                <a:latin typeface="Adobe 黑体 Std R" panose="020B0400000000000000" pitchFamily="34" charset="-122"/>
                <a:ea typeface="Adobe 黑体 Std R" panose="020B0400000000000000" pitchFamily="34" charset="-122"/>
              </a:rPr>
              <a:t>毕业去</a:t>
            </a:r>
            <a:r>
              <a:rPr lang="zh-CN" altLang="en-US" sz="3600" b="1" dirty="0" smtClean="0">
                <a:latin typeface="Adobe 黑体 Std R" panose="020B0400000000000000" pitchFamily="34" charset="-122"/>
                <a:ea typeface="Adobe 黑体 Std R" panose="020B0400000000000000" pitchFamily="34" charset="-122"/>
              </a:rPr>
              <a:t>向</a:t>
            </a:r>
            <a:r>
              <a:rPr lang="zh-CN" altLang="en-US" sz="3600" dirty="0" smtClean="0">
                <a:ea typeface="Adobe 黑体 Std R" panose="020B0400000000000000" pitchFamily="34" charset="-122"/>
              </a:rPr>
              <a:t>(</a:t>
            </a:r>
            <a:r>
              <a:rPr lang="en-US" altLang="zh-CN" sz="3600" dirty="0" smtClean="0">
                <a:ea typeface="Adobe 黑体 Std R" panose="020B0400000000000000" pitchFamily="34" charset="-122"/>
              </a:rPr>
              <a:t>07-15</a:t>
            </a:r>
            <a:r>
              <a:rPr lang="zh-CN" altLang="en-US" sz="3600" dirty="0" smtClean="0">
                <a:ea typeface="Adobe 黑体 Std R" panose="020B0400000000000000" pitchFamily="34" charset="-122"/>
              </a:rPr>
              <a:t>年</a:t>
            </a:r>
            <a:r>
              <a:rPr lang="zh-CN" altLang="zh-CN" sz="3600" dirty="0" smtClean="0">
                <a:ea typeface="Adobe 黑体 Std R" panose="020B0400000000000000" pitchFamily="34" charset="-122"/>
              </a:rPr>
              <a:t>)</a:t>
            </a:r>
            <a:endParaRPr kumimoji="1" lang="zh-CN" altLang="en-US" sz="3600" dirty="0"/>
          </a:p>
        </p:txBody>
      </p:sp>
      <p:graphicFrame>
        <p:nvGraphicFramePr>
          <p:cNvPr id="5" name="内容占位符 4"/>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684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515" y="399739"/>
            <a:ext cx="6347307"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就业</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法律硕士</a:t>
            </a:r>
            <a:r>
              <a:rPr lang="en-US" altLang="zh-CN" sz="3200" b="1" dirty="0" smtClean="0">
                <a:solidFill>
                  <a:prstClr val="black"/>
                </a:solidFill>
                <a:latin typeface="Adobe 黑体 Std R" panose="020B0400000000000000" pitchFamily="34" charset="-122"/>
                <a:ea typeface="Adobe 黑体 Std R" panose="020B0400000000000000" pitchFamily="34" charset="-122"/>
              </a:rPr>
              <a:t>—</a:t>
            </a:r>
            <a:r>
              <a:rPr lang="zh-CN" altLang="en-US" sz="3200" b="1" dirty="0" smtClean="0">
                <a:solidFill>
                  <a:prstClr val="black"/>
                </a:solidFill>
                <a:latin typeface="Adobe 黑体 Std R" panose="020B0400000000000000" pitchFamily="34" charset="-122"/>
                <a:ea typeface="Adobe 黑体 Std R" panose="020B0400000000000000" pitchFamily="34" charset="-122"/>
              </a:rPr>
              <a:t>举例</a:t>
            </a:r>
            <a:endParaRPr lang="zh-CN" altLang="en-US" sz="3200" dirty="0">
              <a:solidFill>
                <a:prstClr val="black"/>
              </a:solidFill>
              <a:ea typeface="Adobe 黑体 Std R" panose="020B0400000000000000" pitchFamily="34" charset="-122"/>
            </a:endParaRPr>
          </a:p>
        </p:txBody>
      </p:sp>
      <p:sp>
        <p:nvSpPr>
          <p:cNvPr id="3" name="矩形 2"/>
          <p:cNvSpPr/>
          <p:nvPr/>
        </p:nvSpPr>
        <p:spPr>
          <a:xfrm>
            <a:off x="380296" y="1323099"/>
            <a:ext cx="3213809" cy="4570482"/>
          </a:xfrm>
          <a:prstGeom prst="rect">
            <a:avLst/>
          </a:prstGeom>
        </p:spPr>
        <p:txBody>
          <a:bodyPr wrap="square">
            <a:spAutoFit/>
          </a:bodyPr>
          <a:lstStyle/>
          <a:p>
            <a:pPr>
              <a:lnSpc>
                <a:spcPct val="150000"/>
              </a:lnSpc>
            </a:pPr>
            <a:r>
              <a:rPr kumimoji="1" lang="zh-CN" altLang="en-US" b="1" dirty="0" smtClean="0">
                <a:solidFill>
                  <a:prstClr val="black"/>
                </a:solidFill>
                <a:latin typeface="黑体"/>
                <a:ea typeface="黑体"/>
                <a:cs typeface="黑体"/>
              </a:rPr>
              <a:t>金融业（</a:t>
            </a:r>
            <a:r>
              <a:rPr kumimoji="1" lang="en-US" altLang="zh-CN" b="1" dirty="0" smtClean="0">
                <a:solidFill>
                  <a:prstClr val="black"/>
                </a:solidFill>
                <a:latin typeface="黑体"/>
                <a:ea typeface="黑体"/>
                <a:cs typeface="黑体"/>
              </a:rPr>
              <a:t>100</a:t>
            </a:r>
            <a:r>
              <a:rPr kumimoji="1" lang="zh-CN" altLang="en-US" b="1" dirty="0" smtClean="0">
                <a:solidFill>
                  <a:prstClr val="black"/>
                </a:solidFill>
                <a:latin typeface="黑体"/>
                <a:ea typeface="黑体"/>
                <a:cs typeface="黑体"/>
              </a:rPr>
              <a:t>人，</a:t>
            </a:r>
            <a:r>
              <a:rPr kumimoji="1" lang="en-US" altLang="zh-CN" b="1" dirty="0" smtClean="0">
                <a:solidFill>
                  <a:prstClr val="black"/>
                </a:solidFill>
                <a:latin typeface="黑体"/>
                <a:ea typeface="黑体"/>
                <a:cs typeface="黑体"/>
              </a:rPr>
              <a:t>38.76%</a:t>
            </a:r>
            <a:r>
              <a:rPr kumimoji="1" lang="zh-CN" altLang="en-US" b="1" dirty="0" smtClean="0">
                <a:solidFill>
                  <a:prstClr val="black"/>
                </a:solidFill>
                <a:latin typeface="黑体"/>
                <a:ea typeface="黑体"/>
                <a:cs typeface="黑体"/>
              </a:rPr>
              <a:t>）：</a:t>
            </a:r>
            <a:endParaRPr kumimoji="1" lang="en-US" altLang="zh-CN" b="1" dirty="0" smtClean="0">
              <a:solidFill>
                <a:prstClr val="black"/>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中国工商银行总行</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中国建设银行总行</a:t>
            </a:r>
            <a:r>
              <a:rPr kumimoji="1" lang="en-US" altLang="zh-CN" sz="1600" dirty="0">
                <a:solidFill>
                  <a:prstClr val="black"/>
                </a:solidFill>
                <a:latin typeface="黑体"/>
                <a:ea typeface="黑体"/>
                <a:cs typeface="黑体"/>
              </a:rPr>
              <a:t> </a:t>
            </a:r>
            <a:r>
              <a:rPr kumimoji="1" lang="en-US" altLang="zh-CN" sz="1600" dirty="0" smtClean="0">
                <a:solidFill>
                  <a:prstClr val="black"/>
                </a:solidFill>
                <a:latin typeface="黑体"/>
                <a:ea typeface="黑体"/>
                <a:cs typeface="黑体"/>
              </a:rPr>
              <a:t> </a:t>
            </a:r>
          </a:p>
          <a:p>
            <a:pPr>
              <a:lnSpc>
                <a:spcPct val="150000"/>
              </a:lnSpc>
            </a:pPr>
            <a:r>
              <a:rPr kumimoji="1" lang="zh-CN" altLang="en-US" sz="1600" dirty="0" smtClean="0">
                <a:solidFill>
                  <a:prstClr val="black"/>
                </a:solidFill>
                <a:latin typeface="黑体"/>
                <a:ea typeface="黑体"/>
                <a:cs typeface="黑体"/>
              </a:rPr>
              <a:t>中国民生银行总行 </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中国证券登记结算有限责任公司 </a:t>
            </a:r>
            <a:endParaRPr kumimoji="1" lang="en-US" altLang="zh-CN" sz="1600" dirty="0" smtClean="0">
              <a:solidFill>
                <a:prstClr val="black"/>
              </a:solidFill>
              <a:latin typeface="黑体"/>
              <a:ea typeface="黑体"/>
              <a:cs typeface="黑体"/>
            </a:endParaRPr>
          </a:p>
          <a:p>
            <a:pPr>
              <a:lnSpc>
                <a:spcPct val="150000"/>
              </a:lnSpc>
            </a:pPr>
            <a:r>
              <a:rPr lang="zh-CN" altLang="en-US" sz="1600" dirty="0">
                <a:solidFill>
                  <a:srgbClr val="000000"/>
                </a:solidFill>
                <a:latin typeface="黑体"/>
                <a:ea typeface="黑体"/>
                <a:cs typeface="黑体"/>
              </a:rPr>
              <a:t>中国银行间市场交易商协会</a:t>
            </a:r>
            <a:endParaRPr lang="en-US" altLang="zh-CN" sz="1600" dirty="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中国建银投资</a:t>
            </a:r>
            <a:endParaRPr lang="en-US" altLang="zh-CN" sz="1600" dirty="0" smtClean="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中信证券</a:t>
            </a:r>
            <a:endParaRPr lang="en-US" altLang="zh-CN" sz="1600" dirty="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华融证券</a:t>
            </a:r>
            <a:endParaRPr lang="en-US" altLang="zh-CN" sz="1600" dirty="0" smtClean="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中信建投证券</a:t>
            </a:r>
            <a:endParaRPr lang="en-US" altLang="zh-CN" sz="1600" dirty="0" smtClean="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深圳证券交易所</a:t>
            </a:r>
            <a:endParaRPr lang="en-US" altLang="zh-CN" sz="1600" dirty="0" smtClean="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上海证券交易所</a:t>
            </a:r>
            <a:endParaRPr lang="en-US" altLang="zh-CN" sz="1600" dirty="0" smtClean="0">
              <a:solidFill>
                <a:srgbClr val="000000"/>
              </a:solidFill>
              <a:latin typeface="黑体"/>
              <a:ea typeface="黑体"/>
              <a:cs typeface="黑体"/>
            </a:endParaRPr>
          </a:p>
        </p:txBody>
      </p:sp>
      <p:sp>
        <p:nvSpPr>
          <p:cNvPr id="4" name="矩形 3"/>
          <p:cNvSpPr/>
          <p:nvPr/>
        </p:nvSpPr>
        <p:spPr>
          <a:xfrm>
            <a:off x="8379738" y="1242977"/>
            <a:ext cx="3466061" cy="2010807"/>
          </a:xfrm>
          <a:prstGeom prst="rect">
            <a:avLst/>
          </a:prstGeom>
        </p:spPr>
        <p:txBody>
          <a:bodyPr wrap="square">
            <a:spAutoFit/>
          </a:bodyPr>
          <a:lstStyle/>
          <a:p>
            <a:pPr>
              <a:lnSpc>
                <a:spcPct val="150000"/>
              </a:lnSpc>
            </a:pPr>
            <a:r>
              <a:rPr kumimoji="1" lang="zh-CN" altLang="en-US" b="1" dirty="0" smtClean="0">
                <a:solidFill>
                  <a:prstClr val="black"/>
                </a:solidFill>
                <a:latin typeface="黑体"/>
                <a:ea typeface="黑体"/>
                <a:cs typeface="黑体"/>
              </a:rPr>
              <a:t>律所（</a:t>
            </a:r>
            <a:r>
              <a:rPr kumimoji="1" lang="zh-CN" altLang="zh-CN" b="1" dirty="0" smtClean="0">
                <a:solidFill>
                  <a:prstClr val="black"/>
                </a:solidFill>
                <a:latin typeface="黑体"/>
                <a:ea typeface="黑体"/>
                <a:cs typeface="黑体"/>
              </a:rPr>
              <a:t>5</a:t>
            </a:r>
            <a:r>
              <a:rPr kumimoji="1" lang="en-US" altLang="zh-CN" b="1" dirty="0" smtClean="0">
                <a:solidFill>
                  <a:prstClr val="black"/>
                </a:solidFill>
                <a:latin typeface="黑体"/>
                <a:ea typeface="黑体"/>
                <a:cs typeface="黑体"/>
              </a:rPr>
              <a:t>2</a:t>
            </a:r>
            <a:r>
              <a:rPr kumimoji="1" lang="zh-CN" altLang="en-US" b="1" dirty="0" smtClean="0">
                <a:solidFill>
                  <a:prstClr val="black"/>
                </a:solidFill>
                <a:latin typeface="黑体"/>
                <a:ea typeface="黑体"/>
                <a:cs typeface="黑体"/>
              </a:rPr>
              <a:t>人，</a:t>
            </a:r>
            <a:r>
              <a:rPr kumimoji="1" lang="en-US" altLang="zh-CN" b="1" dirty="0" smtClean="0">
                <a:solidFill>
                  <a:prstClr val="black"/>
                </a:solidFill>
                <a:latin typeface="黑体"/>
                <a:ea typeface="黑体"/>
                <a:cs typeface="黑体"/>
              </a:rPr>
              <a:t>20.16%</a:t>
            </a:r>
            <a:r>
              <a:rPr kumimoji="1" lang="zh-CN" altLang="en-US" b="1" dirty="0">
                <a:solidFill>
                  <a:prstClr val="black"/>
                </a:solidFill>
                <a:latin typeface="黑体"/>
                <a:ea typeface="黑体"/>
                <a:cs typeface="黑体"/>
              </a:rPr>
              <a:t>）</a:t>
            </a:r>
            <a:r>
              <a:rPr kumimoji="1" lang="zh-CN" altLang="en-US" sz="2000" b="1" dirty="0" smtClean="0">
                <a:solidFill>
                  <a:prstClr val="black"/>
                </a:solidFill>
                <a:latin typeface="黑体"/>
                <a:ea typeface="黑体"/>
                <a:cs typeface="黑体"/>
              </a:rPr>
              <a:t>：</a:t>
            </a:r>
          </a:p>
          <a:p>
            <a:pPr>
              <a:lnSpc>
                <a:spcPct val="150000"/>
              </a:lnSpc>
            </a:pPr>
            <a:r>
              <a:rPr kumimoji="1" lang="zh-CN" altLang="en-US" sz="1600" dirty="0" smtClean="0">
                <a:solidFill>
                  <a:prstClr val="black"/>
                </a:solidFill>
                <a:latin typeface="黑体"/>
                <a:ea typeface="黑体"/>
                <a:cs typeface="黑体"/>
              </a:rPr>
              <a:t>君合律师事务所</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金杜律师事务所</a:t>
            </a:r>
            <a:endParaRPr kumimoji="1" lang="en-US" altLang="zh-CN" sz="1600" dirty="0" smtClean="0">
              <a:solidFill>
                <a:prstClr val="black"/>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美国凯易国际律师事务所</a:t>
            </a:r>
            <a:endParaRPr lang="en-US" altLang="zh-CN" sz="1600" dirty="0" smtClean="0">
              <a:solidFill>
                <a:srgbClr val="000000"/>
              </a:solidFill>
              <a:latin typeface="黑体"/>
              <a:ea typeface="黑体"/>
              <a:cs typeface="黑体"/>
            </a:endParaRPr>
          </a:p>
          <a:p>
            <a:pPr>
              <a:lnSpc>
                <a:spcPct val="150000"/>
              </a:lnSpc>
            </a:pPr>
            <a:r>
              <a:rPr lang="zh-CN" altLang="en-US" sz="1600" dirty="0" smtClean="0">
                <a:solidFill>
                  <a:srgbClr val="000000"/>
                </a:solidFill>
                <a:latin typeface="黑体"/>
                <a:ea typeface="黑体"/>
                <a:cs typeface="黑体"/>
              </a:rPr>
              <a:t>英国富而德律师事务所</a:t>
            </a:r>
            <a:endParaRPr lang="en-US" altLang="zh-CN" sz="1600" dirty="0" smtClean="0">
              <a:solidFill>
                <a:srgbClr val="000000"/>
              </a:solidFill>
              <a:latin typeface="黑体"/>
              <a:ea typeface="黑体"/>
              <a:cs typeface="黑体"/>
            </a:endParaRPr>
          </a:p>
        </p:txBody>
      </p:sp>
      <p:sp>
        <p:nvSpPr>
          <p:cNvPr id="6" name="矩形 5"/>
          <p:cNvSpPr/>
          <p:nvPr/>
        </p:nvSpPr>
        <p:spPr>
          <a:xfrm>
            <a:off x="4204398" y="1290573"/>
            <a:ext cx="3315946" cy="3485570"/>
          </a:xfrm>
          <a:prstGeom prst="rect">
            <a:avLst/>
          </a:prstGeom>
        </p:spPr>
        <p:txBody>
          <a:bodyPr wrap="square">
            <a:spAutoFit/>
          </a:bodyPr>
          <a:lstStyle/>
          <a:p>
            <a:pPr>
              <a:lnSpc>
                <a:spcPct val="150000"/>
              </a:lnSpc>
            </a:pPr>
            <a:r>
              <a:rPr kumimoji="1" lang="zh-CN" altLang="en-US" b="1" dirty="0" smtClean="0">
                <a:solidFill>
                  <a:prstClr val="black"/>
                </a:solidFill>
                <a:latin typeface="黑体"/>
                <a:ea typeface="黑体"/>
                <a:cs typeface="黑体"/>
              </a:rPr>
              <a:t>公司企业（</a:t>
            </a:r>
            <a:r>
              <a:rPr kumimoji="1" lang="en-US" altLang="zh-CN" b="1" dirty="0" smtClean="0">
                <a:solidFill>
                  <a:prstClr val="black"/>
                </a:solidFill>
                <a:latin typeface="黑体"/>
                <a:ea typeface="黑体"/>
                <a:cs typeface="黑体"/>
              </a:rPr>
              <a:t>63</a:t>
            </a:r>
            <a:r>
              <a:rPr kumimoji="1" lang="zh-CN" altLang="en-US" b="1" dirty="0" smtClean="0">
                <a:solidFill>
                  <a:prstClr val="black"/>
                </a:solidFill>
                <a:latin typeface="黑体"/>
                <a:ea typeface="黑体"/>
                <a:cs typeface="黑体"/>
              </a:rPr>
              <a:t>人，</a:t>
            </a:r>
            <a:r>
              <a:rPr kumimoji="1" lang="en-US" altLang="zh-CN" b="1" dirty="0" smtClean="0">
                <a:solidFill>
                  <a:prstClr val="black"/>
                </a:solidFill>
                <a:latin typeface="黑体"/>
                <a:ea typeface="黑体"/>
                <a:cs typeface="黑体"/>
              </a:rPr>
              <a:t>24.42%</a:t>
            </a:r>
            <a:r>
              <a:rPr kumimoji="1" lang="zh-CN" altLang="en-US" b="1" dirty="0">
                <a:solidFill>
                  <a:prstClr val="black"/>
                </a:solidFill>
                <a:latin typeface="黑体"/>
                <a:ea typeface="黑体"/>
                <a:cs typeface="黑体"/>
              </a:rPr>
              <a:t>）：</a:t>
            </a:r>
            <a:endParaRPr kumimoji="1" lang="en-US" altLang="zh-CN" b="1"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中国移动通信集团公司</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a:solidFill>
                  <a:prstClr val="black"/>
                </a:solidFill>
                <a:latin typeface="黑体"/>
                <a:ea typeface="黑体"/>
                <a:cs typeface="黑体"/>
              </a:rPr>
              <a:t>中国石油技术开发</a:t>
            </a:r>
            <a:r>
              <a:rPr kumimoji="1" lang="zh-CN" altLang="en-US" sz="1600" dirty="0" smtClean="0">
                <a:solidFill>
                  <a:prstClr val="black"/>
                </a:solidFill>
                <a:latin typeface="黑体"/>
                <a:ea typeface="黑体"/>
                <a:cs typeface="黑体"/>
              </a:rPr>
              <a:t>公司</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中国国际航空股份有限公司</a:t>
            </a:r>
            <a:endParaRPr kumimoji="1" lang="en-US" altLang="zh-CN" sz="1600" dirty="0" smtClean="0">
              <a:solidFill>
                <a:prstClr val="black"/>
              </a:solidFill>
              <a:latin typeface="黑体"/>
              <a:ea typeface="黑体"/>
              <a:cs typeface="黑体"/>
            </a:endParaRPr>
          </a:p>
          <a:p>
            <a:pPr>
              <a:lnSpc>
                <a:spcPct val="150000"/>
              </a:lnSpc>
            </a:pPr>
            <a:r>
              <a:rPr lang="zh-CN" altLang="en-US" sz="1600" dirty="0" smtClean="0">
                <a:solidFill>
                  <a:prstClr val="black"/>
                </a:solidFill>
                <a:latin typeface="黑体"/>
                <a:ea typeface="黑体"/>
                <a:cs typeface="黑体"/>
              </a:rPr>
              <a:t>中国五矿集团</a:t>
            </a:r>
            <a:r>
              <a:rPr lang="zh-CN" altLang="en-US" sz="1600" dirty="0">
                <a:solidFill>
                  <a:prstClr val="black"/>
                </a:solidFill>
                <a:latin typeface="黑体"/>
                <a:ea typeface="黑体"/>
                <a:cs typeface="黑体"/>
              </a:rPr>
              <a:t>公司 </a:t>
            </a:r>
            <a:endParaRPr kumimoji="1" lang="en-US" altLang="zh-CN" sz="1600" dirty="0" smtClean="0">
              <a:solidFill>
                <a:prstClr val="black"/>
              </a:solidFill>
              <a:latin typeface="黑体"/>
              <a:ea typeface="黑体"/>
              <a:cs typeface="黑体"/>
            </a:endParaRPr>
          </a:p>
          <a:p>
            <a:pPr>
              <a:lnSpc>
                <a:spcPct val="150000"/>
              </a:lnSpc>
            </a:pPr>
            <a:r>
              <a:rPr lang="zh-CN" altLang="en-US" sz="1600" dirty="0">
                <a:solidFill>
                  <a:prstClr val="black"/>
                </a:solidFill>
                <a:latin typeface="黑体"/>
                <a:ea typeface="黑体"/>
                <a:cs typeface="黑体"/>
              </a:rPr>
              <a:t>华为技术有限公司 </a:t>
            </a:r>
            <a:endParaRPr lang="en-US" altLang="zh-CN" sz="1600" dirty="0" smtClean="0">
              <a:solidFill>
                <a:prstClr val="black"/>
              </a:solidFill>
              <a:latin typeface="黑体"/>
              <a:ea typeface="黑体"/>
              <a:cs typeface="黑体"/>
            </a:endParaRPr>
          </a:p>
          <a:p>
            <a:pPr>
              <a:lnSpc>
                <a:spcPct val="150000"/>
              </a:lnSpc>
            </a:pPr>
            <a:r>
              <a:rPr lang="zh-CN" altLang="en-US" sz="1600" dirty="0">
                <a:solidFill>
                  <a:prstClr val="black"/>
                </a:solidFill>
                <a:latin typeface="黑体"/>
                <a:ea typeface="黑体"/>
                <a:cs typeface="黑体"/>
              </a:rPr>
              <a:t>国家烟草专卖局 </a:t>
            </a:r>
            <a:endParaRPr lang="en-US" altLang="zh-CN" sz="1600" dirty="0" smtClean="0">
              <a:solidFill>
                <a:prstClr val="black"/>
              </a:solidFill>
              <a:latin typeface="黑体"/>
              <a:ea typeface="黑体"/>
              <a:cs typeface="黑体"/>
            </a:endParaRPr>
          </a:p>
          <a:p>
            <a:pPr>
              <a:lnSpc>
                <a:spcPct val="150000"/>
              </a:lnSpc>
            </a:pPr>
            <a:r>
              <a:rPr lang="zh-CN" altLang="en-US" sz="1600" dirty="0">
                <a:solidFill>
                  <a:prstClr val="black"/>
                </a:solidFill>
                <a:latin typeface="黑体"/>
                <a:ea typeface="黑体"/>
                <a:cs typeface="黑体"/>
              </a:rPr>
              <a:t>中粮酒业有限公司 </a:t>
            </a:r>
            <a:endParaRPr lang="en-US" altLang="zh-CN" sz="1600" dirty="0" smtClean="0">
              <a:solidFill>
                <a:prstClr val="black"/>
              </a:solidFill>
              <a:latin typeface="黑体"/>
              <a:ea typeface="黑体"/>
              <a:cs typeface="黑体"/>
            </a:endParaRPr>
          </a:p>
          <a:p>
            <a:pPr>
              <a:lnSpc>
                <a:spcPct val="150000"/>
              </a:lnSpc>
            </a:pPr>
            <a:r>
              <a:rPr lang="zh-CN" altLang="en-US" sz="1600" dirty="0">
                <a:solidFill>
                  <a:prstClr val="black"/>
                </a:solidFill>
                <a:latin typeface="黑体"/>
                <a:ea typeface="黑体"/>
                <a:cs typeface="黑体"/>
              </a:rPr>
              <a:t>中国海洋石油总公司 </a:t>
            </a:r>
            <a:endParaRPr kumimoji="1" lang="zh-CN" altLang="en-US" sz="1600" dirty="0" smtClean="0">
              <a:solidFill>
                <a:prstClr val="black"/>
              </a:solidFill>
              <a:latin typeface="黑体"/>
              <a:ea typeface="黑体"/>
              <a:cs typeface="黑体"/>
            </a:endParaRPr>
          </a:p>
        </p:txBody>
      </p:sp>
      <p:sp>
        <p:nvSpPr>
          <p:cNvPr id="7" name="矩形 6"/>
          <p:cNvSpPr/>
          <p:nvPr/>
        </p:nvSpPr>
        <p:spPr>
          <a:xfrm>
            <a:off x="8371722" y="3494219"/>
            <a:ext cx="3466061" cy="2816156"/>
          </a:xfrm>
          <a:prstGeom prst="rect">
            <a:avLst/>
          </a:prstGeom>
        </p:spPr>
        <p:txBody>
          <a:bodyPr wrap="square">
            <a:spAutoFit/>
          </a:bodyPr>
          <a:lstStyle/>
          <a:p>
            <a:pPr>
              <a:lnSpc>
                <a:spcPct val="150000"/>
              </a:lnSpc>
            </a:pPr>
            <a:r>
              <a:rPr kumimoji="1" lang="zh-CN" altLang="en-US" b="1" dirty="0" smtClean="0">
                <a:solidFill>
                  <a:prstClr val="black"/>
                </a:solidFill>
                <a:latin typeface="黑体"/>
                <a:ea typeface="黑体"/>
                <a:cs typeface="黑体"/>
              </a:rPr>
              <a:t>政府／司法机关（</a:t>
            </a:r>
            <a:r>
              <a:rPr kumimoji="1" lang="en-US" altLang="zh-CN" b="1" dirty="0" smtClean="0">
                <a:solidFill>
                  <a:prstClr val="black"/>
                </a:solidFill>
                <a:latin typeface="黑体"/>
                <a:ea typeface="黑体"/>
                <a:cs typeface="黑体"/>
              </a:rPr>
              <a:t>4</a:t>
            </a:r>
            <a:r>
              <a:rPr kumimoji="1" lang="zh-CN" altLang="zh-CN" b="1" dirty="0">
                <a:solidFill>
                  <a:prstClr val="black"/>
                </a:solidFill>
                <a:latin typeface="黑体"/>
                <a:ea typeface="黑体"/>
                <a:cs typeface="黑体"/>
              </a:rPr>
              <a:t>3</a:t>
            </a:r>
            <a:r>
              <a:rPr kumimoji="1" lang="zh-CN" altLang="en-US" b="1" dirty="0" smtClean="0">
                <a:solidFill>
                  <a:prstClr val="black"/>
                </a:solidFill>
                <a:latin typeface="黑体"/>
                <a:ea typeface="黑体"/>
                <a:cs typeface="黑体"/>
              </a:rPr>
              <a:t>人，</a:t>
            </a:r>
            <a:r>
              <a:rPr kumimoji="1" lang="en-US" altLang="zh-CN" b="1" dirty="0" smtClean="0">
                <a:solidFill>
                  <a:prstClr val="black"/>
                </a:solidFill>
                <a:latin typeface="黑体"/>
                <a:ea typeface="黑体"/>
                <a:cs typeface="黑体"/>
              </a:rPr>
              <a:t>16.67%</a:t>
            </a:r>
            <a:r>
              <a:rPr kumimoji="1" lang="zh-CN" altLang="en-US" b="1" dirty="0">
                <a:solidFill>
                  <a:prstClr val="black"/>
                </a:solidFill>
                <a:latin typeface="黑体"/>
                <a:ea typeface="黑体"/>
                <a:cs typeface="黑体"/>
              </a:rPr>
              <a:t>）</a:t>
            </a:r>
            <a:r>
              <a:rPr kumimoji="1" lang="zh-CN" altLang="en-US" sz="2000" b="1" dirty="0">
                <a:solidFill>
                  <a:prstClr val="black"/>
                </a:solidFill>
                <a:latin typeface="黑体"/>
                <a:ea typeface="黑体"/>
                <a:cs typeface="黑体"/>
              </a:rPr>
              <a:t>：</a:t>
            </a:r>
            <a:endParaRPr kumimoji="1" lang="en-US" altLang="zh-CN" sz="2000" b="1"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外交部</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国资委</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全国人大常委会办公厅</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smtClean="0">
                <a:solidFill>
                  <a:prstClr val="black"/>
                </a:solidFill>
                <a:latin typeface="黑体"/>
                <a:ea typeface="黑体"/>
                <a:cs typeface="黑体"/>
              </a:rPr>
              <a:t>北京市第一中级人民法院</a:t>
            </a:r>
            <a:endParaRPr kumimoji="1" lang="en-US" altLang="zh-CN" sz="1600" dirty="0" smtClean="0">
              <a:solidFill>
                <a:prstClr val="black"/>
              </a:solidFill>
              <a:latin typeface="黑体"/>
              <a:ea typeface="黑体"/>
              <a:cs typeface="黑体"/>
            </a:endParaRPr>
          </a:p>
          <a:p>
            <a:pPr>
              <a:lnSpc>
                <a:spcPct val="150000"/>
              </a:lnSpc>
            </a:pPr>
            <a:r>
              <a:rPr kumimoji="1" lang="zh-CN" altLang="en-US" sz="1600" dirty="0">
                <a:solidFill>
                  <a:prstClr val="black"/>
                </a:solidFill>
                <a:latin typeface="黑体"/>
                <a:ea typeface="黑体"/>
                <a:cs typeface="黑体"/>
              </a:rPr>
              <a:t>北京市</a:t>
            </a:r>
            <a:r>
              <a:rPr kumimoji="1" lang="zh-CN" altLang="en-US" sz="1600" dirty="0" smtClean="0">
                <a:solidFill>
                  <a:prstClr val="black"/>
                </a:solidFill>
                <a:latin typeface="黑体"/>
                <a:ea typeface="黑体"/>
                <a:cs typeface="黑体"/>
              </a:rPr>
              <a:t>第三中级人民法院</a:t>
            </a:r>
            <a:endParaRPr kumimoji="1" lang="en-US" altLang="zh-CN" sz="1600" dirty="0">
              <a:solidFill>
                <a:prstClr val="black"/>
              </a:solidFill>
              <a:latin typeface="黑体"/>
              <a:ea typeface="黑体"/>
              <a:cs typeface="黑体"/>
            </a:endParaRPr>
          </a:p>
        </p:txBody>
      </p:sp>
    </p:spTree>
    <p:extLst>
      <p:ext uri="{BB962C8B-B14F-4D97-AF65-F5344CB8AC3E}">
        <p14:creationId xmlns:p14="http://schemas.microsoft.com/office/powerpoint/2010/main" val="3152699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516" y="399739"/>
            <a:ext cx="4533848" cy="584775"/>
          </a:xfrm>
          <a:prstGeom prst="rect">
            <a:avLst/>
          </a:prstGeom>
          <a:noFill/>
        </p:spPr>
        <p:txBody>
          <a:bodyPr wrap="square" rtlCol="0">
            <a:spAutoFit/>
          </a:bodyPr>
          <a:lstStyle/>
          <a:p>
            <a:r>
              <a:rPr lang="zh-CN" altLang="en-US" sz="3200" b="1" dirty="0" smtClean="0">
                <a:solidFill>
                  <a:prstClr val="black"/>
                </a:solidFill>
                <a:latin typeface="Adobe 黑体 Std R" panose="020B0400000000000000" pitchFamily="34" charset="-122"/>
                <a:ea typeface="Adobe 黑体 Std R" panose="020B0400000000000000" pitchFamily="34" charset="-122"/>
              </a:rPr>
              <a:t>法学院就业指导办公室</a:t>
            </a:r>
            <a:endParaRPr lang="zh-CN" altLang="en-US" sz="3200" dirty="0">
              <a:solidFill>
                <a:prstClr val="black"/>
              </a:solidFill>
              <a:ea typeface="Adobe 黑体 Std R" panose="020B0400000000000000" pitchFamily="34" charset="-122"/>
            </a:endParaRPr>
          </a:p>
        </p:txBody>
      </p:sp>
      <p:grpSp>
        <p:nvGrpSpPr>
          <p:cNvPr id="32" name="组合 31"/>
          <p:cNvGrpSpPr/>
          <p:nvPr/>
        </p:nvGrpSpPr>
        <p:grpSpPr>
          <a:xfrm>
            <a:off x="6056116" y="2425708"/>
            <a:ext cx="912125" cy="1058065"/>
            <a:chOff x="6056116" y="2425708"/>
            <a:chExt cx="912125" cy="1058065"/>
          </a:xfrm>
        </p:grpSpPr>
        <p:sp>
          <p:nvSpPr>
            <p:cNvPr id="15" name="六边形 14"/>
            <p:cNvSpPr/>
            <p:nvPr/>
          </p:nvSpPr>
          <p:spPr>
            <a:xfrm rot="5400000">
              <a:off x="5983146" y="2498678"/>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心形 16"/>
            <p:cNvSpPr/>
            <p:nvPr/>
          </p:nvSpPr>
          <p:spPr>
            <a:xfrm>
              <a:off x="6288087" y="2730649"/>
              <a:ext cx="448181" cy="44818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4496745" y="3396973"/>
            <a:ext cx="912125" cy="1058065"/>
            <a:chOff x="4496745" y="3396973"/>
            <a:chExt cx="912125" cy="1058065"/>
          </a:xfrm>
        </p:grpSpPr>
        <p:sp>
          <p:nvSpPr>
            <p:cNvPr id="12" name="六边形 11"/>
            <p:cNvSpPr/>
            <p:nvPr/>
          </p:nvSpPr>
          <p:spPr>
            <a:xfrm rot="5400000">
              <a:off x="4423775" y="3469943"/>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五角星 18"/>
            <p:cNvSpPr/>
            <p:nvPr/>
          </p:nvSpPr>
          <p:spPr>
            <a:xfrm>
              <a:off x="4640084" y="3612105"/>
              <a:ext cx="573206" cy="5732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a:off x="5551109" y="3396972"/>
            <a:ext cx="912125" cy="1058065"/>
            <a:chOff x="5551109" y="3396972"/>
            <a:chExt cx="912125" cy="1058065"/>
          </a:xfrm>
        </p:grpSpPr>
        <p:sp>
          <p:nvSpPr>
            <p:cNvPr id="13" name="六边形 12"/>
            <p:cNvSpPr/>
            <p:nvPr/>
          </p:nvSpPr>
          <p:spPr>
            <a:xfrm rot="5400000">
              <a:off x="5478139" y="3469942"/>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前凸弯带形 21"/>
            <p:cNvSpPr/>
            <p:nvPr/>
          </p:nvSpPr>
          <p:spPr>
            <a:xfrm>
              <a:off x="5731904" y="3701915"/>
              <a:ext cx="556183" cy="347092"/>
            </a:xfrm>
            <a:prstGeom prst="ellipseRibb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4" name="直接连接符 23"/>
          <p:cNvCxnSpPr/>
          <p:nvPr/>
        </p:nvCxnSpPr>
        <p:spPr>
          <a:xfrm>
            <a:off x="4158870" y="1919922"/>
            <a:ext cx="0" cy="1449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268569" y="3369675"/>
            <a:ext cx="0" cy="14497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04326" y="1968279"/>
            <a:ext cx="2921697" cy="1200329"/>
          </a:xfrm>
          <a:prstGeom prst="rect">
            <a:avLst/>
          </a:prstGeom>
          <a:noFill/>
        </p:spPr>
        <p:txBody>
          <a:bodyPr wrap="square" rtlCol="0">
            <a:spAutoFit/>
          </a:bodyPr>
          <a:lstStyle/>
          <a:p>
            <a:r>
              <a:rPr lang="zh-CN" altLang="en-US" dirty="0">
                <a:solidFill>
                  <a:prstClr val="black"/>
                </a:solidFill>
                <a:latin typeface="Adobe 黑体 Std R" panose="020B0400000000000000" pitchFamily="34" charset="-122"/>
                <a:ea typeface="Adobe 黑体 Std R" panose="020B0400000000000000" pitchFamily="34" charset="-122"/>
              </a:rPr>
              <a:t>就业指导：</a:t>
            </a:r>
          </a:p>
          <a:p>
            <a:r>
              <a:rPr lang="zh-CN" altLang="en-US" dirty="0">
                <a:solidFill>
                  <a:prstClr val="black"/>
                </a:solidFill>
                <a:latin typeface="Adobe 黑体 Std R" panose="020B0400000000000000" pitchFamily="34" charset="-122"/>
                <a:ea typeface="Adobe 黑体 Std R" panose="020B0400000000000000" pitchFamily="34" charset="-122"/>
              </a:rPr>
              <a:t>就业政策咨询、求职技巧培训、职业生涯规划指导、面谈</a:t>
            </a:r>
          </a:p>
        </p:txBody>
      </p:sp>
      <p:grpSp>
        <p:nvGrpSpPr>
          <p:cNvPr id="33" name="组合 32"/>
          <p:cNvGrpSpPr/>
          <p:nvPr/>
        </p:nvGrpSpPr>
        <p:grpSpPr>
          <a:xfrm>
            <a:off x="192203" y="3369675"/>
            <a:ext cx="680154" cy="788979"/>
            <a:chOff x="6056116" y="2425708"/>
            <a:chExt cx="912125" cy="1058065"/>
          </a:xfrm>
        </p:grpSpPr>
        <p:sp>
          <p:nvSpPr>
            <p:cNvPr id="34" name="六边形 33"/>
            <p:cNvSpPr/>
            <p:nvPr/>
          </p:nvSpPr>
          <p:spPr>
            <a:xfrm rot="5400000">
              <a:off x="5983146" y="2498678"/>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心形 34"/>
            <p:cNvSpPr/>
            <p:nvPr/>
          </p:nvSpPr>
          <p:spPr>
            <a:xfrm>
              <a:off x="6288087" y="2730649"/>
              <a:ext cx="448181" cy="44818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文本框 35"/>
          <p:cNvSpPr txBox="1"/>
          <p:nvPr/>
        </p:nvSpPr>
        <p:spPr>
          <a:xfrm>
            <a:off x="1132279" y="3500148"/>
            <a:ext cx="2893743" cy="2585323"/>
          </a:xfrm>
          <a:prstGeom prst="rect">
            <a:avLst/>
          </a:prstGeom>
          <a:noFill/>
        </p:spPr>
        <p:txBody>
          <a:bodyPr wrap="square" rtlCol="0">
            <a:spAutoFit/>
          </a:bodyPr>
          <a:lstStyle/>
          <a:p>
            <a:r>
              <a:rPr lang="zh-CN" altLang="en-US" dirty="0" smtClean="0">
                <a:solidFill>
                  <a:prstClr val="black"/>
                </a:solidFill>
                <a:latin typeface="Adobe 黑体 Std R" panose="020B0400000000000000" pitchFamily="34" charset="-122"/>
                <a:ea typeface="Adobe 黑体 Std R" panose="020B0400000000000000" pitchFamily="34" charset="-122"/>
              </a:rPr>
              <a:t>就业服务：</a:t>
            </a:r>
            <a:endParaRPr lang="zh-CN" altLang="en-US" dirty="0">
              <a:solidFill>
                <a:prstClr val="black"/>
              </a:solidFill>
              <a:latin typeface="Adobe 黑体 Std R" panose="020B0400000000000000" pitchFamily="34" charset="-122"/>
              <a:ea typeface="Adobe 黑体 Std R" panose="020B0400000000000000" pitchFamily="34" charset="-122"/>
            </a:endParaRPr>
          </a:p>
          <a:p>
            <a:r>
              <a:rPr lang="en-US" altLang="zh-CN" dirty="0" smtClean="0">
                <a:solidFill>
                  <a:prstClr val="black"/>
                </a:solidFill>
                <a:latin typeface="Adobe 黑体 Std R" panose="020B0400000000000000" pitchFamily="34" charset="-122"/>
                <a:ea typeface="Adobe 黑体 Std R" panose="020B0400000000000000" pitchFamily="34" charset="-122"/>
              </a:rPr>
              <a:t>(1)</a:t>
            </a:r>
            <a:r>
              <a:rPr lang="zh-CN" altLang="en-US" dirty="0" smtClean="0">
                <a:solidFill>
                  <a:prstClr val="black"/>
                </a:solidFill>
                <a:latin typeface="Adobe 黑体 Std R" panose="020B0400000000000000" pitchFamily="34" charset="-122"/>
                <a:ea typeface="Adobe 黑体 Std R" panose="020B0400000000000000" pitchFamily="34" charset="-122"/>
              </a:rPr>
              <a:t>为</a:t>
            </a:r>
            <a:r>
              <a:rPr lang="zh-CN" altLang="en-US" dirty="0">
                <a:solidFill>
                  <a:prstClr val="black"/>
                </a:solidFill>
                <a:latin typeface="Adobe 黑体 Std R" panose="020B0400000000000000" pitchFamily="34" charset="-122"/>
                <a:ea typeface="Adobe 黑体 Std R" panose="020B0400000000000000" pitchFamily="34" charset="-122"/>
              </a:rPr>
              <a:t>毕业生与用人单位搭建有效</a:t>
            </a:r>
            <a:r>
              <a:rPr lang="zh-CN" altLang="en-US" dirty="0" smtClean="0">
                <a:solidFill>
                  <a:prstClr val="black"/>
                </a:solidFill>
                <a:latin typeface="Adobe 黑体 Std R" panose="020B0400000000000000" pitchFamily="34" charset="-122"/>
                <a:ea typeface="Adobe 黑体 Std R" panose="020B0400000000000000" pitchFamily="34" charset="-122"/>
              </a:rPr>
              <a:t>桥梁</a:t>
            </a:r>
            <a:r>
              <a:rPr lang="en-US" altLang="zh-CN" dirty="0" smtClean="0">
                <a:solidFill>
                  <a:prstClr val="black"/>
                </a:solidFill>
                <a:latin typeface="Adobe 黑体 Std R" panose="020B0400000000000000" pitchFamily="34" charset="-122"/>
                <a:ea typeface="Adobe 黑体 Std R" panose="020B0400000000000000" pitchFamily="34" charset="-122"/>
              </a:rPr>
              <a:t>(2)</a:t>
            </a:r>
            <a:r>
              <a:rPr lang="zh-CN" altLang="en-US" dirty="0" smtClean="0">
                <a:solidFill>
                  <a:prstClr val="black"/>
                </a:solidFill>
                <a:latin typeface="Adobe 黑体 Std R" panose="020B0400000000000000" pitchFamily="34" charset="-122"/>
                <a:ea typeface="Adobe 黑体 Std R" panose="020B0400000000000000" pitchFamily="34" charset="-122"/>
              </a:rPr>
              <a:t>联系</a:t>
            </a:r>
            <a:r>
              <a:rPr lang="zh-CN" altLang="en-US" dirty="0">
                <a:solidFill>
                  <a:prstClr val="black"/>
                </a:solidFill>
                <a:latin typeface="Adobe 黑体 Std R" panose="020B0400000000000000" pitchFamily="34" charset="-122"/>
                <a:ea typeface="Adobe 黑体 Std R" panose="020B0400000000000000" pitchFamily="34" charset="-122"/>
              </a:rPr>
              <a:t>用人单位</a:t>
            </a:r>
            <a:r>
              <a:rPr lang="zh-CN" altLang="en-US" dirty="0" smtClean="0">
                <a:solidFill>
                  <a:prstClr val="black"/>
                </a:solidFill>
                <a:latin typeface="Adobe 黑体 Std R" panose="020B0400000000000000" pitchFamily="34" charset="-122"/>
                <a:ea typeface="Adobe 黑体 Std R" panose="020B0400000000000000" pitchFamily="34" charset="-122"/>
              </a:rPr>
              <a:t>；</a:t>
            </a:r>
            <a:r>
              <a:rPr lang="en-US" altLang="zh-CN" dirty="0" smtClean="0">
                <a:solidFill>
                  <a:prstClr val="black"/>
                </a:solidFill>
                <a:latin typeface="Adobe 黑体 Std R" panose="020B0400000000000000" pitchFamily="34" charset="-122"/>
                <a:ea typeface="Adobe 黑体 Std R" panose="020B0400000000000000" pitchFamily="34" charset="-122"/>
              </a:rPr>
              <a:t>(3)</a:t>
            </a:r>
            <a:r>
              <a:rPr lang="zh-CN" altLang="en-US" dirty="0" smtClean="0">
                <a:solidFill>
                  <a:prstClr val="black"/>
                </a:solidFill>
                <a:latin typeface="Adobe 黑体 Std R" panose="020B0400000000000000" pitchFamily="34" charset="-122"/>
                <a:ea typeface="Adobe 黑体 Std R" panose="020B0400000000000000" pitchFamily="34" charset="-122"/>
              </a:rPr>
              <a:t>组织</a:t>
            </a:r>
            <a:r>
              <a:rPr lang="zh-CN" altLang="en-US" dirty="0">
                <a:solidFill>
                  <a:prstClr val="black"/>
                </a:solidFill>
                <a:latin typeface="Adobe 黑体 Std R" panose="020B0400000000000000" pitchFamily="34" charset="-122"/>
                <a:ea typeface="Adobe 黑体 Std R" panose="020B0400000000000000" pitchFamily="34" charset="-122"/>
              </a:rPr>
              <a:t>宣讲会；接待</a:t>
            </a:r>
            <a:r>
              <a:rPr lang="zh-CN" altLang="en-US" dirty="0" smtClean="0">
                <a:solidFill>
                  <a:prstClr val="black"/>
                </a:solidFill>
                <a:latin typeface="Adobe 黑体 Std R" panose="020B0400000000000000" pitchFamily="34" charset="-122"/>
                <a:ea typeface="Adobe 黑体 Std R" panose="020B0400000000000000" pitchFamily="34" charset="-122"/>
              </a:rPr>
              <a:t>政审</a:t>
            </a:r>
            <a:r>
              <a:rPr lang="en-US" altLang="zh-CN" dirty="0" smtClean="0">
                <a:solidFill>
                  <a:prstClr val="black"/>
                </a:solidFill>
                <a:latin typeface="Adobe 黑体 Std R" panose="020B0400000000000000" pitchFamily="34" charset="-122"/>
                <a:ea typeface="Adobe 黑体 Std R" panose="020B0400000000000000" pitchFamily="34" charset="-122"/>
              </a:rPr>
              <a:t>;(4)</a:t>
            </a:r>
            <a:r>
              <a:rPr lang="zh-CN" altLang="en-US" dirty="0" smtClean="0">
                <a:solidFill>
                  <a:prstClr val="black"/>
                </a:solidFill>
                <a:latin typeface="Adobe 黑体 Std R" panose="020B0400000000000000" pitchFamily="34" charset="-122"/>
                <a:ea typeface="Adobe 黑体 Std R" panose="020B0400000000000000" pitchFamily="34" charset="-122"/>
              </a:rPr>
              <a:t>收集</a:t>
            </a:r>
            <a:r>
              <a:rPr lang="zh-CN" altLang="en-US" dirty="0">
                <a:solidFill>
                  <a:prstClr val="black"/>
                </a:solidFill>
                <a:latin typeface="Adobe 黑体 Std R" panose="020B0400000000000000" pitchFamily="34" charset="-122"/>
                <a:ea typeface="Adobe 黑体 Std R" panose="020B0400000000000000" pitchFamily="34" charset="-122"/>
              </a:rPr>
              <a:t>、发布就业</a:t>
            </a:r>
            <a:r>
              <a:rPr lang="zh-CN" altLang="en-US" dirty="0" smtClean="0">
                <a:solidFill>
                  <a:prstClr val="black"/>
                </a:solidFill>
                <a:latin typeface="Adobe 黑体 Std R" panose="020B0400000000000000" pitchFamily="34" charset="-122"/>
                <a:ea typeface="Adobe 黑体 Std R" panose="020B0400000000000000" pitchFamily="34" charset="-122"/>
              </a:rPr>
              <a:t>信息和实习信息；</a:t>
            </a:r>
            <a:r>
              <a:rPr lang="en-US" altLang="zh-CN" dirty="0" smtClean="0">
                <a:solidFill>
                  <a:prstClr val="black"/>
                </a:solidFill>
                <a:latin typeface="Adobe 黑体 Std R" panose="020B0400000000000000" pitchFamily="34" charset="-122"/>
                <a:ea typeface="Adobe 黑体 Std R" panose="020B0400000000000000" pitchFamily="34" charset="-122"/>
              </a:rPr>
              <a:t>(5)</a:t>
            </a:r>
            <a:r>
              <a:rPr lang="zh-CN" altLang="en-US" dirty="0" smtClean="0">
                <a:solidFill>
                  <a:prstClr val="black"/>
                </a:solidFill>
                <a:latin typeface="Adobe 黑体 Std R" panose="020B0400000000000000" pitchFamily="34" charset="-122"/>
                <a:ea typeface="Adobe 黑体 Std R" panose="020B0400000000000000" pitchFamily="34" charset="-122"/>
              </a:rPr>
              <a:t>就业推荐</a:t>
            </a:r>
            <a:r>
              <a:rPr lang="en-US" altLang="zh-CN" dirty="0" smtClean="0">
                <a:solidFill>
                  <a:prstClr val="black"/>
                </a:solidFill>
                <a:latin typeface="Adobe 黑体 Std R" panose="020B0400000000000000" pitchFamily="34" charset="-122"/>
                <a:ea typeface="Adobe 黑体 Std R" panose="020B0400000000000000" pitchFamily="34" charset="-122"/>
              </a:rPr>
              <a:t>;(6)</a:t>
            </a:r>
            <a:r>
              <a:rPr lang="zh-CN" altLang="en-US" dirty="0" smtClean="0">
                <a:solidFill>
                  <a:prstClr val="black"/>
                </a:solidFill>
                <a:latin typeface="Adobe 黑体 Std R" panose="020B0400000000000000" pitchFamily="34" charset="-122"/>
                <a:ea typeface="Adobe 黑体 Std R" panose="020B0400000000000000" pitchFamily="34" charset="-122"/>
              </a:rPr>
              <a:t>相关</a:t>
            </a:r>
            <a:r>
              <a:rPr lang="zh-CN" altLang="en-US" dirty="0">
                <a:solidFill>
                  <a:prstClr val="black"/>
                </a:solidFill>
                <a:latin typeface="Adobe 黑体 Std R" panose="020B0400000000000000" pitchFamily="34" charset="-122"/>
                <a:ea typeface="Adobe 黑体 Std R" panose="020B0400000000000000" pitchFamily="34" charset="-122"/>
              </a:rPr>
              <a:t>证明（无</a:t>
            </a:r>
            <a:r>
              <a:rPr lang="zh-CN" altLang="en-US" dirty="0" smtClean="0">
                <a:solidFill>
                  <a:prstClr val="black"/>
                </a:solidFill>
                <a:latin typeface="Adobe 黑体 Std R" panose="020B0400000000000000" pitchFamily="34" charset="-122"/>
                <a:ea typeface="Adobe 黑体 Std R" panose="020B0400000000000000" pitchFamily="34" charset="-122"/>
              </a:rPr>
              <a:t>犯罪记录</a:t>
            </a:r>
            <a:r>
              <a:rPr lang="zh-CN" altLang="en-US" dirty="0">
                <a:solidFill>
                  <a:prstClr val="black"/>
                </a:solidFill>
                <a:latin typeface="Adobe 黑体 Std R" panose="020B0400000000000000" pitchFamily="34" charset="-122"/>
                <a:ea typeface="Adobe 黑体 Std R" panose="020B0400000000000000" pitchFamily="34" charset="-122"/>
              </a:rPr>
              <a:t>、婚育证明等）、介绍信（查档、户口</a:t>
            </a:r>
            <a:r>
              <a:rPr lang="zh-CN" altLang="en-US" dirty="0" smtClean="0">
                <a:solidFill>
                  <a:prstClr val="black"/>
                </a:solidFill>
                <a:latin typeface="Adobe 黑体 Std R" panose="020B0400000000000000" pitchFamily="34" charset="-122"/>
                <a:ea typeface="Adobe 黑体 Std R" panose="020B0400000000000000" pitchFamily="34" charset="-122"/>
              </a:rPr>
              <a:t>）</a:t>
            </a:r>
            <a:endParaRPr lang="zh-CN" altLang="en-US" dirty="0">
              <a:solidFill>
                <a:prstClr val="black"/>
              </a:solidFill>
              <a:latin typeface="Adobe 黑体 Std R" panose="020B0400000000000000" pitchFamily="34" charset="-122"/>
              <a:ea typeface="Adobe 黑体 Std R" panose="020B0400000000000000" pitchFamily="34" charset="-122"/>
            </a:endParaRPr>
          </a:p>
        </p:txBody>
      </p:sp>
      <p:grpSp>
        <p:nvGrpSpPr>
          <p:cNvPr id="40" name="组合 39"/>
          <p:cNvGrpSpPr/>
          <p:nvPr/>
        </p:nvGrpSpPr>
        <p:grpSpPr>
          <a:xfrm>
            <a:off x="7531543" y="3270645"/>
            <a:ext cx="588724" cy="682920"/>
            <a:chOff x="4496745" y="3396973"/>
            <a:chExt cx="912125" cy="1058065"/>
          </a:xfrm>
        </p:grpSpPr>
        <p:sp>
          <p:nvSpPr>
            <p:cNvPr id="41" name="六边形 40"/>
            <p:cNvSpPr/>
            <p:nvPr/>
          </p:nvSpPr>
          <p:spPr>
            <a:xfrm rot="5400000">
              <a:off x="4423775" y="3469943"/>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五角星 41"/>
            <p:cNvSpPr/>
            <p:nvPr/>
          </p:nvSpPr>
          <p:spPr>
            <a:xfrm>
              <a:off x="4640084" y="3612105"/>
              <a:ext cx="573206" cy="5732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矩形 42"/>
          <p:cNvSpPr/>
          <p:nvPr/>
        </p:nvSpPr>
        <p:spPr>
          <a:xfrm>
            <a:off x="8360479" y="3261981"/>
            <a:ext cx="3431471" cy="923330"/>
          </a:xfrm>
          <a:prstGeom prst="rect">
            <a:avLst/>
          </a:prstGeom>
        </p:spPr>
        <p:txBody>
          <a:bodyPr wrap="square">
            <a:spAutoFit/>
          </a:bodyPr>
          <a:lstStyle/>
          <a:p>
            <a:r>
              <a:rPr lang="zh-CN" altLang="en-US" dirty="0">
                <a:solidFill>
                  <a:prstClr val="black"/>
                </a:solidFill>
                <a:latin typeface="Adobe 黑体 Std R" panose="020B0400000000000000" pitchFamily="34" charset="-122"/>
                <a:ea typeface="Adobe 黑体 Std R" panose="020B0400000000000000" pitchFamily="34" charset="-122"/>
                <a:cs typeface="Trebuchet MS"/>
              </a:rPr>
              <a:t>就业管理：</a:t>
            </a:r>
            <a:endParaRPr lang="en-US" altLang="zh-CN" dirty="0">
              <a:solidFill>
                <a:prstClr val="black"/>
              </a:solidFill>
              <a:latin typeface="Adobe 黑体 Std R" panose="020B0400000000000000" pitchFamily="34" charset="-122"/>
              <a:ea typeface="Adobe 黑体 Std R" panose="020B0400000000000000" pitchFamily="34" charset="-122"/>
              <a:cs typeface="Trebuchet MS"/>
            </a:endParaRPr>
          </a:p>
          <a:p>
            <a:r>
              <a:rPr lang="zh-CN" altLang="en-US" dirty="0">
                <a:solidFill>
                  <a:prstClr val="black"/>
                </a:solidFill>
                <a:latin typeface="Adobe 黑体 Std R" panose="020B0400000000000000" pitchFamily="34" charset="-122"/>
                <a:ea typeface="Adobe 黑体 Std R" panose="020B0400000000000000" pitchFamily="34" charset="-122"/>
              </a:rPr>
              <a:t>就业推荐表、三方协议、实习纪律、就业派遣、户档迁移</a:t>
            </a:r>
            <a:endParaRPr lang="en-US" altLang="zh-CN" dirty="0">
              <a:solidFill>
                <a:prstClr val="black"/>
              </a:solidFill>
              <a:latin typeface="Adobe 黑体 Std R" panose="020B0400000000000000" pitchFamily="34" charset="-122"/>
              <a:ea typeface="Adobe 黑体 Std R" panose="020B0400000000000000" pitchFamily="34" charset="-122"/>
            </a:endParaRPr>
          </a:p>
        </p:txBody>
      </p:sp>
      <p:grpSp>
        <p:nvGrpSpPr>
          <p:cNvPr id="46" name="组合 45"/>
          <p:cNvGrpSpPr/>
          <p:nvPr/>
        </p:nvGrpSpPr>
        <p:grpSpPr>
          <a:xfrm>
            <a:off x="7568898" y="4477968"/>
            <a:ext cx="588724" cy="682919"/>
            <a:chOff x="5551109" y="3396972"/>
            <a:chExt cx="912125" cy="1058065"/>
          </a:xfrm>
        </p:grpSpPr>
        <p:sp>
          <p:nvSpPr>
            <p:cNvPr id="47" name="六边形 46"/>
            <p:cNvSpPr/>
            <p:nvPr/>
          </p:nvSpPr>
          <p:spPr>
            <a:xfrm rot="5400000">
              <a:off x="5478139" y="3469942"/>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前凸弯带形 47"/>
            <p:cNvSpPr/>
            <p:nvPr/>
          </p:nvSpPr>
          <p:spPr>
            <a:xfrm>
              <a:off x="5731904" y="3701915"/>
              <a:ext cx="556183" cy="347092"/>
            </a:xfrm>
            <a:prstGeom prst="ellipseRibb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a:off x="5016535" y="2425709"/>
            <a:ext cx="912125" cy="1058065"/>
            <a:chOff x="5016535" y="2425709"/>
            <a:chExt cx="912125" cy="1058065"/>
          </a:xfrm>
        </p:grpSpPr>
        <p:sp>
          <p:nvSpPr>
            <p:cNvPr id="14" name="六边形 13"/>
            <p:cNvSpPr/>
            <p:nvPr/>
          </p:nvSpPr>
          <p:spPr>
            <a:xfrm rot="5400000">
              <a:off x="4943565" y="2498679"/>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七角星 3"/>
            <p:cNvSpPr/>
            <p:nvPr/>
          </p:nvSpPr>
          <p:spPr>
            <a:xfrm>
              <a:off x="5213290" y="2652033"/>
              <a:ext cx="518614" cy="51861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组合 36"/>
          <p:cNvGrpSpPr/>
          <p:nvPr/>
        </p:nvGrpSpPr>
        <p:grpSpPr>
          <a:xfrm>
            <a:off x="195268" y="1870168"/>
            <a:ext cx="674022" cy="781865"/>
            <a:chOff x="5016535" y="2425709"/>
            <a:chExt cx="912125" cy="1058065"/>
          </a:xfrm>
        </p:grpSpPr>
        <p:sp>
          <p:nvSpPr>
            <p:cNvPr id="38" name="六边形 37"/>
            <p:cNvSpPr/>
            <p:nvPr/>
          </p:nvSpPr>
          <p:spPr>
            <a:xfrm rot="5400000">
              <a:off x="4943565" y="2498679"/>
              <a:ext cx="1058065" cy="91212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七角星 44"/>
            <p:cNvSpPr/>
            <p:nvPr/>
          </p:nvSpPr>
          <p:spPr>
            <a:xfrm>
              <a:off x="5213290" y="2652033"/>
              <a:ext cx="518614" cy="51861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793679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04850" y="1903589"/>
            <a:ext cx="6076950" cy="3970318"/>
          </a:xfrm>
          <a:prstGeom prst="rect">
            <a:avLst/>
          </a:prstGeom>
          <a:noFill/>
        </p:spPr>
        <p:txBody>
          <a:bodyPr wrap="square" rtlCol="0">
            <a:spAutoFit/>
          </a:bodyPr>
          <a:lstStyle/>
          <a:p>
            <a:r>
              <a:rPr lang="zh-CN" altLang="en-US" sz="3600" dirty="0">
                <a:solidFill>
                  <a:prstClr val="black"/>
                </a:solidFill>
                <a:latin typeface="Adobe 黑体 Std R" panose="020B0400000000000000" pitchFamily="34" charset="-122"/>
                <a:ea typeface="Adobe 黑体 Std R" panose="020B0400000000000000" pitchFamily="34" charset="-122"/>
              </a:rPr>
              <a:t>学生</a:t>
            </a:r>
            <a:r>
              <a:rPr lang="zh-CN" altLang="en-US" sz="3600" dirty="0" smtClean="0">
                <a:solidFill>
                  <a:prstClr val="black"/>
                </a:solidFill>
                <a:latin typeface="Adobe 黑体 Std R" panose="020B0400000000000000" pitchFamily="34" charset="-122"/>
                <a:ea typeface="Adobe 黑体 Std R" panose="020B0400000000000000" pitchFamily="34" charset="-122"/>
              </a:rPr>
              <a:t>工作负责人</a:t>
            </a:r>
            <a:endParaRPr lang="en-US" altLang="zh-CN" sz="3600" dirty="0" smtClean="0">
              <a:solidFill>
                <a:prstClr val="black"/>
              </a:solidFill>
              <a:latin typeface="Adobe 黑体 Std R" panose="020B0400000000000000" pitchFamily="34" charset="-122"/>
              <a:ea typeface="Adobe 黑体 Std R" panose="020B0400000000000000" pitchFamily="34" charset="-122"/>
            </a:endParaRPr>
          </a:p>
          <a:p>
            <a:r>
              <a:rPr lang="zh-CN" altLang="en-US" sz="3600" dirty="0" smtClean="0">
                <a:solidFill>
                  <a:prstClr val="black"/>
                </a:solidFill>
                <a:latin typeface="+mn-ea"/>
              </a:rPr>
              <a:t>姓名：</a:t>
            </a:r>
            <a:r>
              <a:rPr lang="zh-CN" altLang="en-US" sz="3600" dirty="0" smtClean="0">
                <a:solidFill>
                  <a:prstClr val="black"/>
                </a:solidFill>
                <a:latin typeface="楷体" panose="02010609060101010101" pitchFamily="49" charset="-122"/>
                <a:ea typeface="楷体" panose="02010609060101010101" pitchFamily="49" charset="-122"/>
              </a:rPr>
              <a:t>史诗</a:t>
            </a:r>
            <a:endParaRPr lang="en-US" altLang="zh-CN" sz="3600" dirty="0" smtClean="0">
              <a:solidFill>
                <a:prstClr val="black"/>
              </a:solidFill>
              <a:latin typeface="楷体" panose="02010609060101010101" pitchFamily="49" charset="-122"/>
              <a:ea typeface="楷体" panose="02010609060101010101" pitchFamily="49" charset="-122"/>
            </a:endParaRPr>
          </a:p>
          <a:p>
            <a:r>
              <a:rPr lang="zh-CN" altLang="en-US" sz="3600" dirty="0" smtClean="0">
                <a:solidFill>
                  <a:prstClr val="black"/>
                </a:solidFill>
                <a:latin typeface="+mn-ea"/>
              </a:rPr>
              <a:t>电话：</a:t>
            </a:r>
            <a:r>
              <a:rPr lang="en-US" altLang="zh-CN" sz="3600" dirty="0" smtClean="0">
                <a:solidFill>
                  <a:prstClr val="black"/>
                </a:solidFill>
                <a:latin typeface="楷体" panose="02010609060101010101" pitchFamily="49" charset="-122"/>
                <a:ea typeface="楷体" panose="02010609060101010101" pitchFamily="49" charset="-122"/>
              </a:rPr>
              <a:t>62768235</a:t>
            </a:r>
          </a:p>
          <a:p>
            <a:r>
              <a:rPr lang="zh-CN" altLang="en-US" sz="3600" dirty="0" smtClean="0">
                <a:solidFill>
                  <a:prstClr val="black"/>
                </a:solidFill>
                <a:latin typeface="+mn-ea"/>
              </a:rPr>
              <a:t>办公地点：</a:t>
            </a:r>
            <a:r>
              <a:rPr lang="zh-CN" altLang="en-US" sz="3600" dirty="0" smtClean="0">
                <a:solidFill>
                  <a:prstClr val="black"/>
                </a:solidFill>
                <a:latin typeface="楷体" panose="02010609060101010101" pitchFamily="49" charset="-122"/>
                <a:ea typeface="楷体" panose="02010609060101010101" pitchFamily="49" charset="-122"/>
              </a:rPr>
              <a:t>凯原楼</a:t>
            </a:r>
            <a:r>
              <a:rPr lang="en-US" altLang="zh-CN" sz="3600" dirty="0" smtClean="0">
                <a:solidFill>
                  <a:prstClr val="black"/>
                </a:solidFill>
                <a:latin typeface="楷体" panose="02010609060101010101" pitchFamily="49" charset="-122"/>
                <a:ea typeface="楷体" panose="02010609060101010101" pitchFamily="49" charset="-122"/>
              </a:rPr>
              <a:t>201</a:t>
            </a:r>
          </a:p>
          <a:p>
            <a:r>
              <a:rPr lang="zh-CN" altLang="en-US" sz="3600" dirty="0" smtClean="0">
                <a:solidFill>
                  <a:prstClr val="black"/>
                </a:solidFill>
                <a:latin typeface="+mn-ea"/>
              </a:rPr>
              <a:t>办公时间：</a:t>
            </a:r>
            <a:r>
              <a:rPr lang="zh-CN" altLang="en-US" sz="3600" dirty="0" smtClean="0">
                <a:solidFill>
                  <a:prstClr val="black"/>
                </a:solidFill>
                <a:latin typeface="楷体" panose="02010609060101010101" pitchFamily="49" charset="-122"/>
                <a:ea typeface="楷体" panose="02010609060101010101" pitchFamily="49" charset="-122"/>
              </a:rPr>
              <a:t>周一至周五 </a:t>
            </a:r>
            <a:endParaRPr lang="en-US" altLang="zh-CN" sz="3600" dirty="0" smtClean="0">
              <a:solidFill>
                <a:prstClr val="black"/>
              </a:solidFill>
              <a:latin typeface="楷体" panose="02010609060101010101" pitchFamily="49" charset="-122"/>
              <a:ea typeface="楷体" panose="02010609060101010101" pitchFamily="49" charset="-122"/>
            </a:endParaRPr>
          </a:p>
          <a:p>
            <a:r>
              <a:rPr lang="en-US" altLang="zh-CN" sz="3600" dirty="0" smtClean="0">
                <a:solidFill>
                  <a:prstClr val="black"/>
                </a:solidFill>
                <a:latin typeface="楷体" panose="02010609060101010101" pitchFamily="49" charset="-122"/>
                <a:ea typeface="楷体" panose="02010609060101010101" pitchFamily="49" charset="-122"/>
              </a:rPr>
              <a:t>          8:30—11:30</a:t>
            </a:r>
          </a:p>
          <a:p>
            <a:r>
              <a:rPr lang="en-US" altLang="zh-CN" sz="3600" dirty="0" smtClean="0">
                <a:solidFill>
                  <a:prstClr val="black"/>
                </a:solidFill>
                <a:latin typeface="楷体" panose="02010609060101010101" pitchFamily="49" charset="-122"/>
                <a:ea typeface="楷体" panose="02010609060101010101" pitchFamily="49" charset="-122"/>
              </a:rPr>
              <a:t>          13:30—17:00</a:t>
            </a:r>
            <a:endParaRPr lang="zh-CN" altLang="en-US" sz="3600" dirty="0">
              <a:solidFill>
                <a:prstClr val="black"/>
              </a:solidFill>
              <a:latin typeface="楷体" panose="02010609060101010101" pitchFamily="49" charset="-122"/>
              <a:ea typeface="楷体" panose="02010609060101010101" pitchFamily="49" charset="-122"/>
            </a:endParaRPr>
          </a:p>
        </p:txBody>
      </p:sp>
      <p:sp>
        <p:nvSpPr>
          <p:cNvPr id="2" name="文本框 1"/>
          <p:cNvSpPr txBox="1"/>
          <p:nvPr/>
        </p:nvSpPr>
        <p:spPr>
          <a:xfrm>
            <a:off x="1631373" y="872836"/>
            <a:ext cx="5715000" cy="769441"/>
          </a:xfrm>
          <a:prstGeom prst="rect">
            <a:avLst/>
          </a:prstGeom>
          <a:noFill/>
        </p:spPr>
        <p:txBody>
          <a:bodyPr wrap="square" rtlCol="0">
            <a:spAutoFit/>
          </a:bodyPr>
          <a:lstStyle/>
          <a:p>
            <a:r>
              <a:rPr lang="zh-CN" altLang="en-US" sz="4400" dirty="0" smtClean="0">
                <a:latin typeface="华文行楷" panose="02010800040101010101" pitchFamily="2" charset="-122"/>
                <a:ea typeface="华文行楷" panose="02010800040101010101" pitchFamily="2" charset="-122"/>
              </a:rPr>
              <a:t>如何联系我们？</a:t>
            </a:r>
            <a:endParaRPr lang="zh-CN" altLang="en-US" sz="4400" dirty="0">
              <a:latin typeface="华文行楷" panose="02010800040101010101" pitchFamily="2" charset="-122"/>
              <a:ea typeface="华文行楷" panose="0201080004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032" y="1425607"/>
            <a:ext cx="5677045" cy="3603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254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331" y="399197"/>
            <a:ext cx="6309014" cy="6186309"/>
          </a:xfrm>
          <a:prstGeom prst="rect">
            <a:avLst/>
          </a:prstGeom>
          <a:noFill/>
        </p:spPr>
        <p:txBody>
          <a:bodyPr wrap="square" rtlCol="0">
            <a:spAutoFit/>
          </a:bodyPr>
          <a:lstStyle/>
          <a:p>
            <a:r>
              <a:rPr lang="zh-CN" altLang="en-US" sz="3600" dirty="0" smtClean="0">
                <a:solidFill>
                  <a:prstClr val="black"/>
                </a:solidFill>
                <a:latin typeface="Adobe 黑体 Std R" panose="020B0400000000000000" pitchFamily="34" charset="-122"/>
                <a:ea typeface="Adobe 黑体 Std R" panose="020B0400000000000000" pitchFamily="34" charset="-122"/>
              </a:rPr>
              <a:t>团委办公室</a:t>
            </a:r>
            <a:endParaRPr lang="en-US" altLang="zh-CN" sz="3600" dirty="0" smtClean="0">
              <a:solidFill>
                <a:prstClr val="black"/>
              </a:solidFill>
              <a:latin typeface="Adobe 黑体 Std R" panose="020B0400000000000000" pitchFamily="34" charset="-122"/>
              <a:ea typeface="Adobe 黑体 Std R" panose="020B0400000000000000" pitchFamily="34" charset="-122"/>
            </a:endParaRPr>
          </a:p>
          <a:p>
            <a:r>
              <a:rPr lang="zh-CN" altLang="en-US" sz="3600" dirty="0" smtClean="0">
                <a:solidFill>
                  <a:prstClr val="black"/>
                </a:solidFill>
                <a:latin typeface="+mn-ea"/>
              </a:rPr>
              <a:t>联系人：</a:t>
            </a:r>
            <a:r>
              <a:rPr lang="zh-CN" altLang="en-US" sz="3600" dirty="0" smtClean="0">
                <a:latin typeface="楷体" panose="02010609060101010101" pitchFamily="49" charset="-122"/>
                <a:ea typeface="楷体" panose="02010609060101010101" pitchFamily="49" charset="-122"/>
              </a:rPr>
              <a:t>傅程榆</a:t>
            </a:r>
            <a:endParaRPr lang="en-US" altLang="zh-CN" sz="3600" dirty="0" smtClean="0">
              <a:latin typeface="楷体" panose="02010609060101010101" pitchFamily="49" charset="-122"/>
              <a:ea typeface="楷体" panose="02010609060101010101" pitchFamily="49" charset="-122"/>
            </a:endParaRPr>
          </a:p>
          <a:p>
            <a:r>
              <a:rPr lang="zh-CN" altLang="en-US" sz="3600" dirty="0" smtClean="0">
                <a:solidFill>
                  <a:prstClr val="black"/>
                </a:solidFill>
                <a:latin typeface="+mn-ea"/>
              </a:rPr>
              <a:t>办公电话：</a:t>
            </a:r>
            <a:r>
              <a:rPr lang="en-US" altLang="zh-CN" sz="3600" dirty="0" smtClean="0">
                <a:solidFill>
                  <a:prstClr val="black"/>
                </a:solidFill>
                <a:latin typeface="楷体" panose="02010609060101010101" pitchFamily="49" charset="-122"/>
                <a:ea typeface="楷体" panose="02010609060101010101" pitchFamily="49" charset="-122"/>
              </a:rPr>
              <a:t>62755375</a:t>
            </a:r>
          </a:p>
          <a:p>
            <a:r>
              <a:rPr lang="zh-CN" altLang="en-US" sz="3600" dirty="0" smtClean="0">
                <a:solidFill>
                  <a:prstClr val="black"/>
                </a:solidFill>
                <a:latin typeface="+mn-ea"/>
              </a:rPr>
              <a:t>负责事项：</a:t>
            </a:r>
            <a:r>
              <a:rPr lang="zh-CN" altLang="en-US" sz="3600" dirty="0" smtClean="0">
                <a:solidFill>
                  <a:prstClr val="black"/>
                </a:solidFill>
                <a:latin typeface="楷体" panose="02010609060101010101" pitchFamily="49" charset="-122"/>
                <a:ea typeface="楷体" panose="02010609060101010101" pitchFamily="49" charset="-122"/>
              </a:rPr>
              <a:t>学生党务；党团组织关系；党团支部建设；志愿者招募；学生组织及社团管理；第二课堂活动指导</a:t>
            </a:r>
            <a:endParaRPr lang="en-US" altLang="zh-CN" sz="3600" dirty="0" smtClean="0">
              <a:solidFill>
                <a:prstClr val="black"/>
              </a:solidFill>
              <a:latin typeface="楷体" panose="02010609060101010101" pitchFamily="49" charset="-122"/>
              <a:ea typeface="楷体" panose="02010609060101010101" pitchFamily="49" charset="-122"/>
            </a:endParaRPr>
          </a:p>
          <a:p>
            <a:r>
              <a:rPr lang="zh-CN" altLang="en-US" sz="3600" dirty="0" smtClean="0">
                <a:solidFill>
                  <a:prstClr val="black"/>
                </a:solidFill>
                <a:latin typeface="+mn-ea"/>
              </a:rPr>
              <a:t>办公地点：</a:t>
            </a:r>
            <a:r>
              <a:rPr lang="zh-CN" altLang="en-US" sz="3600" dirty="0" smtClean="0">
                <a:solidFill>
                  <a:prstClr val="black"/>
                </a:solidFill>
                <a:latin typeface="楷体" panose="02010609060101010101" pitchFamily="49" charset="-122"/>
                <a:ea typeface="楷体" panose="02010609060101010101" pitchFamily="49" charset="-122"/>
              </a:rPr>
              <a:t>凯原楼</a:t>
            </a:r>
            <a:r>
              <a:rPr lang="en-US" altLang="zh-CN" sz="3600" dirty="0" smtClean="0">
                <a:solidFill>
                  <a:prstClr val="black"/>
                </a:solidFill>
                <a:latin typeface="楷体" panose="02010609060101010101" pitchFamily="49" charset="-122"/>
                <a:ea typeface="楷体" panose="02010609060101010101" pitchFamily="49" charset="-122"/>
              </a:rPr>
              <a:t>201</a:t>
            </a:r>
          </a:p>
          <a:p>
            <a:r>
              <a:rPr lang="zh-CN" altLang="en-US" sz="3600" dirty="0" smtClean="0">
                <a:solidFill>
                  <a:prstClr val="black"/>
                </a:solidFill>
                <a:latin typeface="+mn-ea"/>
              </a:rPr>
              <a:t>办公时间：</a:t>
            </a:r>
            <a:r>
              <a:rPr lang="zh-CN" altLang="en-US" sz="3600" dirty="0" smtClean="0">
                <a:solidFill>
                  <a:prstClr val="black"/>
                </a:solidFill>
                <a:latin typeface="楷体" panose="02010609060101010101" pitchFamily="49" charset="-122"/>
                <a:ea typeface="楷体" panose="02010609060101010101" pitchFamily="49" charset="-122"/>
              </a:rPr>
              <a:t>周一至周五 </a:t>
            </a:r>
            <a:endParaRPr lang="en-US" altLang="zh-CN" sz="3600" dirty="0" smtClean="0">
              <a:solidFill>
                <a:prstClr val="black"/>
              </a:solidFill>
              <a:latin typeface="楷体" panose="02010609060101010101" pitchFamily="49" charset="-122"/>
              <a:ea typeface="楷体" panose="02010609060101010101" pitchFamily="49" charset="-122"/>
            </a:endParaRPr>
          </a:p>
          <a:p>
            <a:r>
              <a:rPr lang="en-US" altLang="zh-CN" sz="3600" dirty="0" smtClean="0">
                <a:solidFill>
                  <a:prstClr val="black"/>
                </a:solidFill>
                <a:latin typeface="楷体" panose="02010609060101010101" pitchFamily="49" charset="-122"/>
                <a:ea typeface="楷体" panose="02010609060101010101" pitchFamily="49" charset="-122"/>
              </a:rPr>
              <a:t>          8:30—11:30</a:t>
            </a:r>
          </a:p>
          <a:p>
            <a:r>
              <a:rPr lang="en-US" altLang="zh-CN" sz="3600" dirty="0" smtClean="0">
                <a:solidFill>
                  <a:prstClr val="black"/>
                </a:solidFill>
                <a:latin typeface="楷体" panose="02010609060101010101" pitchFamily="49" charset="-122"/>
                <a:ea typeface="楷体" panose="02010609060101010101" pitchFamily="49" charset="-122"/>
              </a:rPr>
              <a:t>          13:30—17:00</a:t>
            </a:r>
            <a:endParaRPr lang="zh-CN" altLang="en-US" sz="3600" dirty="0">
              <a:solidFill>
                <a:prstClr val="black"/>
              </a:solidFill>
              <a:latin typeface="楷体" panose="02010609060101010101" pitchFamily="49" charset="-122"/>
              <a:ea typeface="楷体" panose="02010609060101010101" pitchFamily="49" charset="-122"/>
            </a:endParaRPr>
          </a:p>
        </p:txBody>
      </p:sp>
      <p:pic>
        <p:nvPicPr>
          <p:cNvPr id="1028" name="Picture 4" descr="C:\Users\admin\Desktop\IMG_1139.JPG"/>
          <p:cNvPicPr>
            <a:picLocks noChangeAspect="1" noChangeArrowheads="1"/>
          </p:cNvPicPr>
          <p:nvPr/>
        </p:nvPicPr>
        <p:blipFill>
          <a:blip r:embed="rId2" cstate="print"/>
          <a:srcRect/>
          <a:stretch>
            <a:fillRect/>
          </a:stretch>
        </p:blipFill>
        <p:spPr bwMode="auto">
          <a:xfrm>
            <a:off x="7369038" y="527125"/>
            <a:ext cx="4206600" cy="5608800"/>
          </a:xfrm>
          <a:prstGeom prst="rect">
            <a:avLst/>
          </a:prstGeom>
          <a:noFill/>
        </p:spPr>
      </p:pic>
    </p:spTree>
    <p:extLst>
      <p:ext uri="{BB962C8B-B14F-4D97-AF65-F5344CB8AC3E}">
        <p14:creationId xmlns:p14="http://schemas.microsoft.com/office/powerpoint/2010/main" val="3873271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1160" y="833326"/>
            <a:ext cx="6275275" cy="5078313"/>
          </a:xfrm>
          <a:prstGeom prst="rect">
            <a:avLst/>
          </a:prstGeom>
          <a:noFill/>
        </p:spPr>
        <p:txBody>
          <a:bodyPr wrap="square" rtlCol="0">
            <a:spAutoFit/>
          </a:bodyPr>
          <a:lstStyle/>
          <a:p>
            <a:r>
              <a:rPr lang="zh-CN" altLang="en-US" sz="3600" dirty="0" smtClean="0">
                <a:latin typeface="Adobe 黑体 Std R" panose="020B0400000000000000" pitchFamily="34" charset="-122"/>
                <a:ea typeface="Adobe 黑体 Std R" panose="020B0400000000000000" pitchFamily="34" charset="-122"/>
              </a:rPr>
              <a:t>学生工作办公室</a:t>
            </a:r>
            <a:endParaRPr lang="en-US" altLang="zh-CN" sz="3600" dirty="0" smtClean="0">
              <a:latin typeface="Adobe 黑体 Std R" panose="020B0400000000000000" pitchFamily="34" charset="-122"/>
              <a:ea typeface="Adobe 黑体 Std R" panose="020B0400000000000000" pitchFamily="34" charset="-122"/>
            </a:endParaRPr>
          </a:p>
          <a:p>
            <a:r>
              <a:rPr lang="zh-CN" altLang="en-US" sz="3600" dirty="0" smtClean="0">
                <a:latin typeface="+mn-ea"/>
              </a:rPr>
              <a:t>联系人：</a:t>
            </a:r>
            <a:r>
              <a:rPr lang="zh-CN" altLang="en-US" sz="3600" dirty="0" smtClean="0">
                <a:latin typeface="楷体" panose="02010609060101010101" pitchFamily="49" charset="-122"/>
                <a:ea typeface="楷体" panose="02010609060101010101" pitchFamily="49" charset="-122"/>
              </a:rPr>
              <a:t>王冰山</a:t>
            </a:r>
            <a:endParaRPr lang="en-US" altLang="zh-CN" sz="3600" dirty="0" smtClean="0">
              <a:latin typeface="楷体" panose="02010609060101010101" pitchFamily="49" charset="-122"/>
              <a:ea typeface="楷体" panose="02010609060101010101" pitchFamily="49" charset="-122"/>
            </a:endParaRPr>
          </a:p>
          <a:p>
            <a:r>
              <a:rPr lang="zh-CN" altLang="en-US" sz="3600" dirty="0" smtClean="0">
                <a:latin typeface="+mn-ea"/>
              </a:rPr>
              <a:t>办公电话：</a:t>
            </a:r>
            <a:r>
              <a:rPr lang="en-US" altLang="zh-CN" sz="3600" dirty="0" smtClean="0">
                <a:latin typeface="楷体" panose="02010609060101010101" pitchFamily="49" charset="-122"/>
                <a:ea typeface="楷体" panose="02010609060101010101" pitchFamily="49" charset="-122"/>
              </a:rPr>
              <a:t>62755078</a:t>
            </a:r>
          </a:p>
          <a:p>
            <a:r>
              <a:rPr lang="zh-CN" altLang="en-US" sz="3600" dirty="0" smtClean="0">
                <a:latin typeface="+mn-ea"/>
              </a:rPr>
              <a:t>负责事项：</a:t>
            </a:r>
            <a:r>
              <a:rPr lang="zh-CN" altLang="en-US" sz="3600" dirty="0">
                <a:latin typeface="楷体" panose="02010609060101010101" pitchFamily="49" charset="-122"/>
                <a:ea typeface="楷体" panose="02010609060101010101" pitchFamily="49" charset="-122"/>
              </a:rPr>
              <a:t>奖助学金、出国</a:t>
            </a:r>
            <a:r>
              <a:rPr lang="zh-CN" altLang="en-US" sz="3600" dirty="0" smtClean="0">
                <a:latin typeface="楷体" panose="02010609060101010101" pitchFamily="49" charset="-122"/>
                <a:ea typeface="楷体" panose="02010609060101010101" pitchFamily="49" charset="-122"/>
              </a:rPr>
              <a:t>交流手续办理、日常管理服务</a:t>
            </a:r>
            <a:endParaRPr lang="en-US" altLang="zh-CN" sz="3600" dirty="0" smtClean="0">
              <a:latin typeface="楷体" panose="02010609060101010101" pitchFamily="49" charset="-122"/>
              <a:ea typeface="楷体" panose="02010609060101010101" pitchFamily="49" charset="-122"/>
            </a:endParaRPr>
          </a:p>
          <a:p>
            <a:r>
              <a:rPr lang="zh-CN" altLang="en-US" sz="3600" dirty="0" smtClean="0">
                <a:latin typeface="+mn-ea"/>
              </a:rPr>
              <a:t>办公地点：</a:t>
            </a:r>
            <a:r>
              <a:rPr lang="zh-CN" altLang="en-US" sz="3600" dirty="0" smtClean="0">
                <a:latin typeface="楷体" panose="02010609060101010101" pitchFamily="49" charset="-122"/>
                <a:ea typeface="楷体" panose="02010609060101010101" pitchFamily="49" charset="-122"/>
              </a:rPr>
              <a:t>凯原楼</a:t>
            </a:r>
            <a:r>
              <a:rPr lang="en-US" altLang="zh-CN" sz="3600" dirty="0" smtClean="0">
                <a:latin typeface="楷体" panose="02010609060101010101" pitchFamily="49" charset="-122"/>
                <a:ea typeface="楷体" panose="02010609060101010101" pitchFamily="49" charset="-122"/>
              </a:rPr>
              <a:t>201</a:t>
            </a:r>
          </a:p>
          <a:p>
            <a:r>
              <a:rPr lang="zh-CN" altLang="en-US" sz="3600" dirty="0" smtClean="0">
                <a:latin typeface="+mn-ea"/>
              </a:rPr>
              <a:t>办公时间：</a:t>
            </a:r>
            <a:r>
              <a:rPr lang="zh-CN" altLang="en-US" sz="3600" dirty="0" smtClean="0">
                <a:latin typeface="楷体" panose="02010609060101010101" pitchFamily="49" charset="-122"/>
                <a:ea typeface="楷体" panose="02010609060101010101" pitchFamily="49" charset="-122"/>
              </a:rPr>
              <a:t>周一至周五 </a:t>
            </a:r>
            <a:endParaRPr lang="en-US" altLang="zh-CN" sz="3600" dirty="0" smtClean="0">
              <a:latin typeface="楷体" panose="02010609060101010101" pitchFamily="49" charset="-122"/>
              <a:ea typeface="楷体" panose="02010609060101010101" pitchFamily="49" charset="-122"/>
            </a:endParaRPr>
          </a:p>
          <a:p>
            <a:r>
              <a:rPr lang="en-US" altLang="zh-CN" sz="3600" dirty="0" smtClean="0">
                <a:latin typeface="楷体" panose="02010609060101010101" pitchFamily="49" charset="-122"/>
                <a:ea typeface="楷体" panose="02010609060101010101" pitchFamily="49" charset="-122"/>
              </a:rPr>
              <a:t>          8:30—11:30</a:t>
            </a:r>
          </a:p>
          <a:p>
            <a:r>
              <a:rPr lang="en-US" altLang="zh-CN" sz="3600" dirty="0" smtClean="0">
                <a:latin typeface="楷体" panose="02010609060101010101" pitchFamily="49" charset="-122"/>
                <a:ea typeface="楷体" panose="02010609060101010101" pitchFamily="49" charset="-122"/>
              </a:rPr>
              <a:t>          13:30—17:00</a:t>
            </a:r>
            <a:endParaRPr lang="zh-CN" altLang="en-US" sz="3600" dirty="0">
              <a:latin typeface="楷体" panose="02010609060101010101" pitchFamily="49" charset="-122"/>
              <a:ea typeface="楷体" panose="02010609060101010101" pitchFamily="49" charset="-122"/>
            </a:endParaRPr>
          </a:p>
        </p:txBody>
      </p:sp>
      <p:pic>
        <p:nvPicPr>
          <p:cNvPr id="3" name="图片 2" descr="1.pi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435" y="833326"/>
            <a:ext cx="5155811" cy="3866858"/>
          </a:xfrm>
          <a:prstGeom prst="rect">
            <a:avLst/>
          </a:prstGeom>
        </p:spPr>
      </p:pic>
    </p:spTree>
    <p:extLst>
      <p:ext uri="{BB962C8B-B14F-4D97-AF65-F5344CB8AC3E}">
        <p14:creationId xmlns:p14="http://schemas.microsoft.com/office/powerpoint/2010/main" val="22117047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900" y="596443"/>
            <a:ext cx="5715000" cy="5632311"/>
          </a:xfrm>
          <a:prstGeom prst="rect">
            <a:avLst/>
          </a:prstGeom>
          <a:noFill/>
        </p:spPr>
        <p:txBody>
          <a:bodyPr wrap="square" rtlCol="0">
            <a:spAutoFit/>
          </a:bodyPr>
          <a:lstStyle/>
          <a:p>
            <a:r>
              <a:rPr lang="zh-CN" altLang="en-US" sz="3600" dirty="0" smtClean="0">
                <a:latin typeface="Adobe 黑体 Std R" panose="020B0400000000000000" pitchFamily="34" charset="-122"/>
                <a:ea typeface="Adobe 黑体 Std R" panose="020B0400000000000000" pitchFamily="34" charset="-122"/>
              </a:rPr>
              <a:t>就业指导办公室</a:t>
            </a:r>
            <a:endParaRPr lang="en-US" altLang="zh-CN" sz="3600" dirty="0" smtClean="0">
              <a:latin typeface="Adobe 黑体 Std R" panose="020B0400000000000000" pitchFamily="34" charset="-122"/>
              <a:ea typeface="Adobe 黑体 Std R" panose="020B0400000000000000" pitchFamily="34" charset="-122"/>
            </a:endParaRPr>
          </a:p>
          <a:p>
            <a:r>
              <a:rPr lang="zh-CN" altLang="en-US" sz="3600" dirty="0" smtClean="0">
                <a:latin typeface="+mn-ea"/>
              </a:rPr>
              <a:t>联系人：</a:t>
            </a:r>
            <a:r>
              <a:rPr lang="zh-CN" altLang="en-US" sz="3600" dirty="0" smtClean="0">
                <a:latin typeface="楷体" panose="02010609060101010101" pitchFamily="49" charset="-122"/>
                <a:ea typeface="楷体" panose="02010609060101010101" pitchFamily="49" charset="-122"/>
              </a:rPr>
              <a:t>侯乐</a:t>
            </a:r>
            <a:endParaRPr lang="en-US" altLang="zh-CN" sz="3600" dirty="0" smtClean="0">
              <a:latin typeface="楷体" panose="02010609060101010101" pitchFamily="49" charset="-122"/>
              <a:ea typeface="楷体" panose="02010609060101010101" pitchFamily="49" charset="-122"/>
            </a:endParaRPr>
          </a:p>
          <a:p>
            <a:r>
              <a:rPr lang="zh-CN" altLang="en-US" sz="3600" dirty="0" smtClean="0">
                <a:latin typeface="+mn-ea"/>
              </a:rPr>
              <a:t>办公电话：</a:t>
            </a:r>
            <a:r>
              <a:rPr lang="en-US" altLang="zh-CN" sz="3600" dirty="0" smtClean="0">
                <a:latin typeface="楷体" panose="02010609060101010101" pitchFamily="49" charset="-122"/>
                <a:ea typeface="楷体" panose="02010609060101010101" pitchFamily="49" charset="-122"/>
              </a:rPr>
              <a:t>62757816</a:t>
            </a:r>
          </a:p>
          <a:p>
            <a:r>
              <a:rPr lang="zh-CN" altLang="en-US" sz="3600" dirty="0" smtClean="0">
                <a:latin typeface="+mn-ea"/>
              </a:rPr>
              <a:t>负责事项：</a:t>
            </a:r>
            <a:r>
              <a:rPr lang="zh-CN" altLang="en-US" sz="3600" dirty="0" smtClean="0">
                <a:latin typeface="楷体" panose="02010609060101010101" pitchFamily="49" charset="-122"/>
                <a:ea typeface="楷体" panose="02010609060101010101" pitchFamily="49" charset="-122"/>
              </a:rPr>
              <a:t>就业指导、就业政策、就业手续办理、实习介绍信等证明</a:t>
            </a:r>
            <a:endParaRPr lang="en-US" altLang="zh-CN" sz="3600" dirty="0" smtClean="0">
              <a:latin typeface="楷体" panose="02010609060101010101" pitchFamily="49" charset="-122"/>
              <a:ea typeface="楷体" panose="02010609060101010101" pitchFamily="49" charset="-122"/>
            </a:endParaRPr>
          </a:p>
          <a:p>
            <a:r>
              <a:rPr lang="zh-CN" altLang="en-US" sz="3600" dirty="0" smtClean="0">
                <a:latin typeface="+mn-ea"/>
              </a:rPr>
              <a:t>办公地点：</a:t>
            </a:r>
            <a:r>
              <a:rPr lang="zh-CN" altLang="en-US" sz="3600" dirty="0" smtClean="0">
                <a:latin typeface="楷体" panose="02010609060101010101" pitchFamily="49" charset="-122"/>
                <a:ea typeface="楷体" panose="02010609060101010101" pitchFamily="49" charset="-122"/>
              </a:rPr>
              <a:t>凯原楼</a:t>
            </a:r>
            <a:r>
              <a:rPr lang="en-US" altLang="zh-CN" sz="3600" dirty="0" smtClean="0">
                <a:latin typeface="楷体" panose="02010609060101010101" pitchFamily="49" charset="-122"/>
                <a:ea typeface="楷体" panose="02010609060101010101" pitchFamily="49" charset="-122"/>
              </a:rPr>
              <a:t>211</a:t>
            </a:r>
          </a:p>
          <a:p>
            <a:r>
              <a:rPr lang="zh-CN" altLang="en-US" sz="3600" dirty="0" smtClean="0">
                <a:latin typeface="+mn-ea"/>
              </a:rPr>
              <a:t>办公时间：</a:t>
            </a:r>
            <a:r>
              <a:rPr lang="zh-CN" altLang="en-US" sz="3600" dirty="0" smtClean="0">
                <a:latin typeface="楷体" panose="02010609060101010101" pitchFamily="49" charset="-122"/>
                <a:ea typeface="楷体" panose="02010609060101010101" pitchFamily="49" charset="-122"/>
              </a:rPr>
              <a:t>周一至周五 </a:t>
            </a:r>
            <a:endParaRPr lang="en-US" altLang="zh-CN" sz="3600" dirty="0" smtClean="0">
              <a:latin typeface="楷体" panose="02010609060101010101" pitchFamily="49" charset="-122"/>
              <a:ea typeface="楷体" panose="02010609060101010101" pitchFamily="49" charset="-122"/>
            </a:endParaRPr>
          </a:p>
          <a:p>
            <a:r>
              <a:rPr lang="en-US" altLang="zh-CN" sz="3600" dirty="0" smtClean="0">
                <a:latin typeface="楷体" panose="02010609060101010101" pitchFamily="49" charset="-122"/>
                <a:ea typeface="楷体" panose="02010609060101010101" pitchFamily="49" charset="-122"/>
              </a:rPr>
              <a:t>          8:30—11:30</a:t>
            </a:r>
          </a:p>
          <a:p>
            <a:r>
              <a:rPr lang="en-US" altLang="zh-CN" sz="3600" dirty="0" smtClean="0">
                <a:latin typeface="楷体" panose="02010609060101010101" pitchFamily="49" charset="-122"/>
                <a:ea typeface="楷体" panose="02010609060101010101" pitchFamily="49" charset="-122"/>
              </a:rPr>
              <a:t>          13:30—17:00</a:t>
            </a:r>
            <a:endParaRPr lang="zh-CN" altLang="en-US" sz="3600" dirty="0">
              <a:latin typeface="楷体" panose="02010609060101010101" pitchFamily="49" charset="-122"/>
              <a:ea typeface="楷体" panose="02010609060101010101" pitchFamily="49" charset="-122"/>
            </a:endParaRPr>
          </a:p>
        </p:txBody>
      </p:sp>
      <p:pic>
        <p:nvPicPr>
          <p:cNvPr id="4" name="图片 3" descr="C:\Users\Administrator\Desktop\420527683138523181.jpg420527683138523181"/>
          <p:cNvPicPr>
            <a:picLocks noChangeAspect="1"/>
          </p:cNvPicPr>
          <p:nvPr/>
        </p:nvPicPr>
        <p:blipFill>
          <a:blip r:embed="rId2"/>
          <a:srcRect/>
          <a:stretch>
            <a:fillRect/>
          </a:stretch>
        </p:blipFill>
        <p:spPr>
          <a:xfrm>
            <a:off x="6057900" y="1531093"/>
            <a:ext cx="5643880" cy="3763010"/>
          </a:xfrm>
          <a:prstGeom prst="rect">
            <a:avLst/>
          </a:prstGeom>
        </p:spPr>
      </p:pic>
    </p:spTree>
    <p:extLst>
      <p:ext uri="{BB962C8B-B14F-4D97-AF65-F5344CB8AC3E}">
        <p14:creationId xmlns:p14="http://schemas.microsoft.com/office/powerpoint/2010/main" val="6339135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501559" y="1537734"/>
            <a:ext cx="2781743" cy="2781743"/>
          </a:xfrm>
          <a:prstGeom prst="ellipse">
            <a:avLst/>
          </a:prstGeom>
          <a:solidFill>
            <a:schemeClr val="bg1"/>
          </a:solidFill>
          <a:ln w="254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705350" y="2209800"/>
            <a:ext cx="895350" cy="590550"/>
            <a:chOff x="4705350" y="2209800"/>
            <a:chExt cx="895350" cy="590550"/>
          </a:xfrm>
        </p:grpSpPr>
        <p:cxnSp>
          <p:nvCxnSpPr>
            <p:cNvPr id="4" name="直接连接符 3"/>
            <p:cNvCxnSpPr/>
            <p:nvPr/>
          </p:nvCxnSpPr>
          <p:spPr>
            <a:xfrm flipV="1">
              <a:off x="4705350" y="2228850"/>
              <a:ext cx="400050" cy="5715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05400" y="2209800"/>
              <a:ext cx="495300" cy="59055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101759" y="2209800"/>
            <a:ext cx="895350" cy="590550"/>
            <a:chOff x="4705350" y="2209800"/>
            <a:chExt cx="895350" cy="590550"/>
          </a:xfrm>
        </p:grpSpPr>
        <p:cxnSp>
          <p:nvCxnSpPr>
            <p:cNvPr id="10" name="直接连接符 9"/>
            <p:cNvCxnSpPr/>
            <p:nvPr/>
          </p:nvCxnSpPr>
          <p:spPr>
            <a:xfrm flipV="1">
              <a:off x="4705350" y="2228850"/>
              <a:ext cx="400050" cy="5715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05400" y="2209800"/>
              <a:ext cx="495300" cy="59055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4795284" y="3051544"/>
            <a:ext cx="805416" cy="202019"/>
          </a:xfrm>
          <a:prstGeom prst="ellipse">
            <a:avLst/>
          </a:prstGeom>
          <a:solidFill>
            <a:srgbClr val="FF546B">
              <a:alpha val="7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39293" y="3051543"/>
            <a:ext cx="805416" cy="202019"/>
          </a:xfrm>
          <a:prstGeom prst="ellipse">
            <a:avLst/>
          </a:prstGeom>
          <a:solidFill>
            <a:srgbClr val="FF546B">
              <a:alpha val="7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H="1">
            <a:off x="4905375" y="2928605"/>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072948" y="2928605"/>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215491" y="2928604"/>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149383" y="2928604"/>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368679" y="2928604"/>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559844" y="2928604"/>
            <a:ext cx="200025" cy="324957"/>
          </a:xfrm>
          <a:prstGeom prst="line">
            <a:avLst/>
          </a:prstGeom>
          <a:ln>
            <a:solidFill>
              <a:srgbClr val="FF546B"/>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997109" y="5098265"/>
            <a:ext cx="4256131" cy="523220"/>
          </a:xfrm>
          <a:prstGeom prst="rect">
            <a:avLst/>
          </a:prstGeom>
          <a:noFill/>
        </p:spPr>
        <p:txBody>
          <a:bodyPr wrap="square" rtlCol="0">
            <a:spAutoFit/>
          </a:bodyPr>
          <a:lstStyle/>
          <a:p>
            <a:r>
              <a:rPr lang="zh-CN" altLang="en-US" sz="2800" dirty="0" smtClean="0">
                <a:latin typeface="Adobe 黑体 Std R" panose="020B0400000000000000" pitchFamily="34" charset="-122"/>
                <a:ea typeface="Adobe 黑体 Std R" panose="020B0400000000000000" pitchFamily="34" charset="-122"/>
              </a:rPr>
              <a:t>谢谢各位同学的参与！</a:t>
            </a:r>
            <a:endParaRPr lang="zh-CN" altLang="en-US" sz="2800" dirty="0">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206859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2" cstate="print"/>
          <a:srcRect l="-98860" t="-98860" r="-98860" b="-98860"/>
          <a:stretch>
            <a:fillRect/>
          </a:stretch>
        </p:blipFill>
        <p:spPr bwMode="auto">
          <a:xfrm>
            <a:off x="-127016" y="-93784"/>
            <a:ext cx="1690230" cy="1690226"/>
          </a:xfrm>
          <a:prstGeom prst="rect">
            <a:avLst/>
          </a:prstGeom>
          <a:noFill/>
        </p:spPr>
      </p:pic>
      <p:sp>
        <p:nvSpPr>
          <p:cNvPr id="2" name="文本框 1"/>
          <p:cNvSpPr txBox="1"/>
          <p:nvPr/>
        </p:nvSpPr>
        <p:spPr>
          <a:xfrm>
            <a:off x="1563214" y="874777"/>
            <a:ext cx="9417963" cy="646331"/>
          </a:xfrm>
          <a:prstGeom prst="rect">
            <a:avLst/>
          </a:prstGeom>
          <a:noFill/>
        </p:spPr>
        <p:txBody>
          <a:bodyPr wrap="none" rtlCol="0">
            <a:spAutoFit/>
          </a:bodyPr>
          <a:lstStyle/>
          <a:p>
            <a:r>
              <a:rPr lang="zh-CN" altLang="en-US" sz="3600" dirty="0" smtClean="0">
                <a:latin typeface="楷体" panose="02010609060101010101" pitchFamily="49" charset="-122"/>
                <a:ea typeface="楷体" panose="02010609060101010101" pitchFamily="49" charset="-122"/>
              </a:rPr>
              <a:t>在北大法学院成为一名党员是怎样一种体验？</a:t>
            </a:r>
            <a:endParaRPr lang="zh-CN" altLang="en-US" sz="36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99" y="2003348"/>
            <a:ext cx="2742420" cy="3379143"/>
          </a:xfrm>
          <a:prstGeom prst="rect">
            <a:avLst/>
          </a:prstGeom>
        </p:spPr>
      </p:pic>
      <p:sp>
        <p:nvSpPr>
          <p:cNvPr id="5" name="Rectangle 1"/>
          <p:cNvSpPr>
            <a:spLocks noChangeArrowheads="1"/>
          </p:cNvSpPr>
          <p:nvPr/>
        </p:nvSpPr>
        <p:spPr bwMode="auto">
          <a:xfrm>
            <a:off x="3782290" y="1495852"/>
            <a:ext cx="739832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466725" algn="l"/>
              </a:tabLst>
              <a:defRPr>
                <a:solidFill>
                  <a:schemeClr val="tx1"/>
                </a:solidFill>
                <a:latin typeface="Arial" panose="020B0604020202020204" pitchFamily="34" charset="0"/>
              </a:defRPr>
            </a:lvl1pPr>
            <a:lvl2pPr eaLnBrk="0" fontAlgn="base" hangingPunct="0">
              <a:spcBef>
                <a:spcPct val="0"/>
              </a:spcBef>
              <a:spcAft>
                <a:spcPct val="0"/>
              </a:spcAft>
              <a:tabLst>
                <a:tab pos="466725" algn="l"/>
              </a:tabLst>
              <a:defRPr>
                <a:solidFill>
                  <a:schemeClr val="tx1"/>
                </a:solidFill>
                <a:latin typeface="Arial" panose="020B0604020202020204" pitchFamily="34" charset="0"/>
              </a:defRPr>
            </a:lvl2pPr>
            <a:lvl3pPr eaLnBrk="0" fontAlgn="base" hangingPunct="0">
              <a:spcBef>
                <a:spcPct val="0"/>
              </a:spcBef>
              <a:spcAft>
                <a:spcPct val="0"/>
              </a:spcAft>
              <a:tabLst>
                <a:tab pos="466725" algn="l"/>
              </a:tabLst>
              <a:defRPr>
                <a:solidFill>
                  <a:schemeClr val="tx1"/>
                </a:solidFill>
                <a:latin typeface="Arial" panose="020B0604020202020204" pitchFamily="34" charset="0"/>
              </a:defRPr>
            </a:lvl3pPr>
            <a:lvl4pPr eaLnBrk="0" fontAlgn="base" hangingPunct="0">
              <a:spcBef>
                <a:spcPct val="0"/>
              </a:spcBef>
              <a:spcAft>
                <a:spcPct val="0"/>
              </a:spcAft>
              <a:tabLst>
                <a:tab pos="466725" algn="l"/>
              </a:tabLst>
              <a:defRPr>
                <a:solidFill>
                  <a:schemeClr val="tx1"/>
                </a:solidFill>
                <a:latin typeface="Arial" panose="020B0604020202020204" pitchFamily="34" charset="0"/>
              </a:defRPr>
            </a:lvl4pPr>
            <a:lvl5pPr eaLnBrk="0" fontAlgn="base" hangingPunct="0">
              <a:spcBef>
                <a:spcPct val="0"/>
              </a:spcBef>
              <a:spcAft>
                <a:spcPct val="0"/>
              </a:spcAft>
              <a:tabLst>
                <a:tab pos="466725" algn="l"/>
              </a:tabLst>
              <a:defRPr>
                <a:solidFill>
                  <a:schemeClr val="tx1"/>
                </a:solidFill>
                <a:latin typeface="Arial" panose="020B0604020202020204" pitchFamily="34" charset="0"/>
              </a:defRPr>
            </a:lvl5pPr>
            <a:lvl6pPr eaLnBrk="0" fontAlgn="base" hangingPunct="0">
              <a:spcBef>
                <a:spcPct val="0"/>
              </a:spcBef>
              <a:spcAft>
                <a:spcPct val="0"/>
              </a:spcAft>
              <a:tabLst>
                <a:tab pos="466725" algn="l"/>
              </a:tabLst>
              <a:defRPr>
                <a:solidFill>
                  <a:schemeClr val="tx1"/>
                </a:solidFill>
                <a:latin typeface="Arial" panose="020B0604020202020204" pitchFamily="34" charset="0"/>
              </a:defRPr>
            </a:lvl6pPr>
            <a:lvl7pPr eaLnBrk="0" fontAlgn="base" hangingPunct="0">
              <a:spcBef>
                <a:spcPct val="0"/>
              </a:spcBef>
              <a:spcAft>
                <a:spcPct val="0"/>
              </a:spcAft>
              <a:tabLst>
                <a:tab pos="466725" algn="l"/>
              </a:tabLst>
              <a:defRPr>
                <a:solidFill>
                  <a:schemeClr val="tx1"/>
                </a:solidFill>
                <a:latin typeface="Arial" panose="020B0604020202020204" pitchFamily="34" charset="0"/>
              </a:defRPr>
            </a:lvl7pPr>
            <a:lvl8pPr eaLnBrk="0" fontAlgn="base" hangingPunct="0">
              <a:spcBef>
                <a:spcPct val="0"/>
              </a:spcBef>
              <a:spcAft>
                <a:spcPct val="0"/>
              </a:spcAft>
              <a:tabLst>
                <a:tab pos="466725" algn="l"/>
              </a:tabLst>
              <a:defRPr>
                <a:solidFill>
                  <a:schemeClr val="tx1"/>
                </a:solidFill>
                <a:latin typeface="Arial" panose="020B0604020202020204" pitchFamily="34" charset="0"/>
              </a:defRPr>
            </a:lvl8pPr>
            <a:lvl9pPr eaLnBrk="0" fontAlgn="base" hangingPunct="0">
              <a:spcBef>
                <a:spcPct val="0"/>
              </a:spcBef>
              <a:spcAft>
                <a:spcPct val="0"/>
              </a:spcAft>
              <a:tabLst>
                <a:tab pos="466725" algn="l"/>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二、</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党支部召开会议确定重点培养对象</a:t>
            </a: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各党支部确定重点培养对象的工作应于每学期推优入党结束一个月之内完成。</a:t>
            </a:r>
            <a:endParaRPr kumimoji="0" lang="zh-CN" altLang="en-US"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本科生党支部最早于二年级第一学期可以开始确定重点培养对象。</a:t>
            </a:r>
            <a:endParaRPr kumimoji="0" lang="zh-CN" altLang="en-US"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法学硕士、法律硕士（法学）党支部最早于一年级第一学期可以开始确定重点培养对象。</a:t>
            </a:r>
            <a:endParaRPr kumimoji="0" lang="zh-CN" altLang="en-US"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法律硕士（非法学）、法学博士党支部最早于一年级第二学期可以开始确定重点培养对象。</a:t>
            </a:r>
            <a:endParaRPr kumimoji="0" lang="zh-CN" altLang="en-US" sz="24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466725" algn="l"/>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所有毕业年级毕业离校前三个月内不得开展确定重点培养对象工作</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400" dirty="0"/>
              <a:t>为确保党员质量，按照成熟一个、发展一个的原则，</a:t>
            </a:r>
            <a:r>
              <a:rPr lang="zh-CN" altLang="en-US" sz="2400" b="1" dirty="0"/>
              <a:t>支部</a:t>
            </a:r>
            <a:r>
              <a:rPr lang="zh-CN" altLang="en-US" sz="2400" b="1" dirty="0" smtClean="0"/>
              <a:t>每学期确定的人数原则上不超过</a:t>
            </a:r>
            <a:r>
              <a:rPr lang="zh-CN" altLang="en-US" sz="2400" b="1" dirty="0"/>
              <a:t>本支部资格有效的重点积极分子总数的 </a:t>
            </a:r>
            <a:r>
              <a:rPr lang="en-US" altLang="zh-CN" sz="2400" b="1" dirty="0"/>
              <a:t>50%</a:t>
            </a:r>
            <a:r>
              <a:rPr lang="zh-CN" altLang="en-US" sz="2400" dirty="0" smtClean="0"/>
              <a:t>。</a:t>
            </a:r>
            <a:endParaRPr kumimoji="0" lang="zh-CN"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8361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2" cstate="print"/>
          <a:srcRect l="-98860" t="-98860" r="-98860" b="-98860"/>
          <a:stretch>
            <a:fillRect/>
          </a:stretch>
        </p:blipFill>
        <p:spPr bwMode="auto">
          <a:xfrm>
            <a:off x="-127016" y="-93784"/>
            <a:ext cx="1690230" cy="1690226"/>
          </a:xfrm>
          <a:prstGeom prst="rect">
            <a:avLst/>
          </a:prstGeom>
          <a:noFill/>
        </p:spPr>
      </p:pic>
      <p:sp>
        <p:nvSpPr>
          <p:cNvPr id="2" name="文本框 1"/>
          <p:cNvSpPr txBox="1"/>
          <p:nvPr/>
        </p:nvSpPr>
        <p:spPr>
          <a:xfrm>
            <a:off x="1563214" y="1067457"/>
            <a:ext cx="9417963" cy="646331"/>
          </a:xfrm>
          <a:prstGeom prst="rect">
            <a:avLst/>
          </a:prstGeom>
          <a:noFill/>
        </p:spPr>
        <p:txBody>
          <a:bodyPr wrap="none" rtlCol="0">
            <a:spAutoFit/>
          </a:bodyPr>
          <a:lstStyle/>
          <a:p>
            <a:r>
              <a:rPr lang="zh-CN" altLang="en-US" sz="3600" dirty="0" smtClean="0">
                <a:latin typeface="楷体" panose="02010609060101010101" pitchFamily="49" charset="-122"/>
                <a:ea typeface="楷体" panose="02010609060101010101" pitchFamily="49" charset="-122"/>
              </a:rPr>
              <a:t>在北大法学院成为一名党员是怎样一种体验？</a:t>
            </a:r>
            <a:endParaRPr lang="zh-CN" altLang="en-US" sz="36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99" y="2003348"/>
            <a:ext cx="2742420" cy="3379143"/>
          </a:xfrm>
          <a:prstGeom prst="rect">
            <a:avLst/>
          </a:prstGeom>
        </p:spPr>
      </p:pic>
      <p:sp>
        <p:nvSpPr>
          <p:cNvPr id="5" name="Rectangle 1"/>
          <p:cNvSpPr>
            <a:spLocks noChangeArrowheads="1"/>
          </p:cNvSpPr>
          <p:nvPr/>
        </p:nvSpPr>
        <p:spPr bwMode="auto">
          <a:xfrm>
            <a:off x="3616035" y="1688814"/>
            <a:ext cx="736514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466725" algn="l"/>
              </a:tabLst>
              <a:defRPr>
                <a:solidFill>
                  <a:schemeClr val="tx1"/>
                </a:solidFill>
                <a:latin typeface="Arial" panose="020B0604020202020204" pitchFamily="34" charset="0"/>
              </a:defRPr>
            </a:lvl1pPr>
            <a:lvl2pPr eaLnBrk="0" fontAlgn="base" hangingPunct="0">
              <a:spcBef>
                <a:spcPct val="0"/>
              </a:spcBef>
              <a:spcAft>
                <a:spcPct val="0"/>
              </a:spcAft>
              <a:tabLst>
                <a:tab pos="466725" algn="l"/>
              </a:tabLst>
              <a:defRPr>
                <a:solidFill>
                  <a:schemeClr val="tx1"/>
                </a:solidFill>
                <a:latin typeface="Arial" panose="020B0604020202020204" pitchFamily="34" charset="0"/>
              </a:defRPr>
            </a:lvl2pPr>
            <a:lvl3pPr eaLnBrk="0" fontAlgn="base" hangingPunct="0">
              <a:spcBef>
                <a:spcPct val="0"/>
              </a:spcBef>
              <a:spcAft>
                <a:spcPct val="0"/>
              </a:spcAft>
              <a:tabLst>
                <a:tab pos="466725" algn="l"/>
              </a:tabLst>
              <a:defRPr>
                <a:solidFill>
                  <a:schemeClr val="tx1"/>
                </a:solidFill>
                <a:latin typeface="Arial" panose="020B0604020202020204" pitchFamily="34" charset="0"/>
              </a:defRPr>
            </a:lvl3pPr>
            <a:lvl4pPr eaLnBrk="0" fontAlgn="base" hangingPunct="0">
              <a:spcBef>
                <a:spcPct val="0"/>
              </a:spcBef>
              <a:spcAft>
                <a:spcPct val="0"/>
              </a:spcAft>
              <a:tabLst>
                <a:tab pos="466725" algn="l"/>
              </a:tabLst>
              <a:defRPr>
                <a:solidFill>
                  <a:schemeClr val="tx1"/>
                </a:solidFill>
                <a:latin typeface="Arial" panose="020B0604020202020204" pitchFamily="34" charset="0"/>
              </a:defRPr>
            </a:lvl4pPr>
            <a:lvl5pPr eaLnBrk="0" fontAlgn="base" hangingPunct="0">
              <a:spcBef>
                <a:spcPct val="0"/>
              </a:spcBef>
              <a:spcAft>
                <a:spcPct val="0"/>
              </a:spcAft>
              <a:tabLst>
                <a:tab pos="466725" algn="l"/>
              </a:tabLst>
              <a:defRPr>
                <a:solidFill>
                  <a:schemeClr val="tx1"/>
                </a:solidFill>
                <a:latin typeface="Arial" panose="020B0604020202020204" pitchFamily="34" charset="0"/>
              </a:defRPr>
            </a:lvl5pPr>
            <a:lvl6pPr eaLnBrk="0" fontAlgn="base" hangingPunct="0">
              <a:spcBef>
                <a:spcPct val="0"/>
              </a:spcBef>
              <a:spcAft>
                <a:spcPct val="0"/>
              </a:spcAft>
              <a:tabLst>
                <a:tab pos="466725" algn="l"/>
              </a:tabLst>
              <a:defRPr>
                <a:solidFill>
                  <a:schemeClr val="tx1"/>
                </a:solidFill>
                <a:latin typeface="Arial" panose="020B0604020202020204" pitchFamily="34" charset="0"/>
              </a:defRPr>
            </a:lvl6pPr>
            <a:lvl7pPr eaLnBrk="0" fontAlgn="base" hangingPunct="0">
              <a:spcBef>
                <a:spcPct val="0"/>
              </a:spcBef>
              <a:spcAft>
                <a:spcPct val="0"/>
              </a:spcAft>
              <a:tabLst>
                <a:tab pos="466725" algn="l"/>
              </a:tabLst>
              <a:defRPr>
                <a:solidFill>
                  <a:schemeClr val="tx1"/>
                </a:solidFill>
                <a:latin typeface="Arial" panose="020B0604020202020204" pitchFamily="34" charset="0"/>
              </a:defRPr>
            </a:lvl7pPr>
            <a:lvl8pPr eaLnBrk="0" fontAlgn="base" hangingPunct="0">
              <a:spcBef>
                <a:spcPct val="0"/>
              </a:spcBef>
              <a:spcAft>
                <a:spcPct val="0"/>
              </a:spcAft>
              <a:tabLst>
                <a:tab pos="466725" algn="l"/>
              </a:tabLst>
              <a:defRPr>
                <a:solidFill>
                  <a:schemeClr val="tx1"/>
                </a:solidFill>
                <a:latin typeface="Arial" panose="020B0604020202020204" pitchFamily="34" charset="0"/>
              </a:defRPr>
            </a:lvl8pPr>
            <a:lvl9pPr eaLnBrk="0" fontAlgn="base" hangingPunct="0">
              <a:spcBef>
                <a:spcPct val="0"/>
              </a:spcBef>
              <a:spcAft>
                <a:spcPct val="0"/>
              </a:spcAft>
              <a:tabLst>
                <a:tab pos="466725" algn="l"/>
              </a:tabLst>
              <a:defRPr>
                <a:solidFill>
                  <a:schemeClr val="tx1"/>
                </a:solidFill>
                <a:latin typeface="Arial" panose="020B0604020202020204" pitchFamily="34" charset="0"/>
              </a:defRPr>
            </a:lvl9pPr>
          </a:lstStyle>
          <a:p>
            <a:pPr lvl="0"/>
            <a:r>
              <a:rPr lang="zh-CN" altLang="en-US" sz="2400" dirty="0" smtClean="0">
                <a:latin typeface="Times New Roman" panose="02020603050405020304" pitchFamily="18" charset="0"/>
                <a:cs typeface="Times New Roman" panose="02020603050405020304" pitchFamily="18" charset="0"/>
              </a:rPr>
              <a:t>三、</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党支部向党委汇报并提交</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党委在征求班主任、辅导员、相关管理人员和学生意见后，就确定重点培养对象情况批复党支部</a:t>
            </a:r>
            <a:endParaRPr lang="zh-CN" altLang="en-US" sz="2400" dirty="0">
              <a:latin typeface="Times New Roman" panose="02020603050405020304" pitchFamily="18" charset="0"/>
              <a:cs typeface="Times New Roman" panose="02020603050405020304" pitchFamily="18" charset="0"/>
            </a:endParaRPr>
          </a:p>
          <a:p>
            <a:pPr lvl="0"/>
            <a:r>
              <a:rPr lang="zh-CN" altLang="en-US" sz="2400" dirty="0" smtClean="0">
                <a:latin typeface="Times New Roman" panose="02020603050405020304" pitchFamily="18" charset="0"/>
                <a:cs typeface="Times New Roman" panose="02020603050405020304" pitchFamily="18" charset="0"/>
              </a:rPr>
              <a:t>四、</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党支部考察培养重点培养对象</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党支部</a:t>
            </a:r>
            <a:r>
              <a:rPr lang="zh-CN" altLang="en-US" sz="2400" dirty="0">
                <a:latin typeface="Times New Roman" panose="02020603050405020304" pitchFamily="18" charset="0"/>
                <a:cs typeface="Times New Roman" panose="02020603050405020304" pitchFamily="18" charset="0"/>
              </a:rPr>
              <a:t>为每一位重点培养对象选派两名党内联系人，对其进行</a:t>
            </a:r>
            <a:r>
              <a:rPr lang="zh-CN" altLang="en-US" sz="2400" b="1" dirty="0">
                <a:latin typeface="Times New Roman" panose="02020603050405020304" pitchFamily="18" charset="0"/>
                <a:cs typeface="Times New Roman" panose="02020603050405020304" pitchFamily="18" charset="0"/>
              </a:rPr>
              <a:t>为期一年</a:t>
            </a:r>
            <a:r>
              <a:rPr lang="zh-CN" altLang="en-US" sz="2400" dirty="0">
                <a:latin typeface="Times New Roman" panose="02020603050405020304" pitchFamily="18" charset="0"/>
                <a:cs typeface="Times New Roman" panose="02020603050405020304" pitchFamily="18" charset="0"/>
              </a:rPr>
              <a:t>的考察培养。</a:t>
            </a:r>
            <a:endParaRPr lang="en-US" altLang="zh-CN" sz="2400" dirty="0">
              <a:latin typeface="Times New Roman" panose="02020603050405020304" pitchFamily="18" charset="0"/>
              <a:cs typeface="Times New Roman" panose="02020603050405020304" pitchFamily="18" charset="0"/>
            </a:endParaRPr>
          </a:p>
          <a:p>
            <a:pPr lvl="0"/>
            <a:r>
              <a:rPr lang="zh-CN" altLang="en-US" sz="2400" dirty="0" smtClean="0">
                <a:latin typeface="Times New Roman" panose="02020603050405020304" pitchFamily="18" charset="0"/>
                <a:cs typeface="Times New Roman" panose="02020603050405020304" pitchFamily="18" charset="0"/>
              </a:rPr>
              <a:t>五、</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党支部对重点培养对象进行组织审查</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六、</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党委对拟发展重点培养对象进行预审</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b="1" dirty="0">
                <a:latin typeface="Times New Roman" panose="02020603050405020304" pitchFamily="18" charset="0"/>
                <a:cs typeface="Times New Roman" panose="02020603050405020304" pitchFamily="18" charset="0"/>
              </a:rPr>
              <a:t>党委对重点培养对象的条件、培养教育情况等进行审查，根据需要听取班主任、导师、学院相关部门的意见</a:t>
            </a:r>
            <a:r>
              <a:rPr lang="zh-CN" altLang="en-US" sz="2400" dirty="0">
                <a:latin typeface="Times New Roman" panose="02020603050405020304" pitchFamily="18" charset="0"/>
                <a:cs typeface="Times New Roman" panose="02020603050405020304" pitchFamily="18" charset="0"/>
              </a:rPr>
              <a:t>。审查结果以书面形式通知党支部。</a:t>
            </a:r>
          </a:p>
          <a:p>
            <a:pPr lvl="0"/>
            <a:r>
              <a:rPr lang="zh-CN" altLang="en-US" sz="2400" dirty="0" smtClean="0">
                <a:latin typeface="Times New Roman" panose="02020603050405020304" pitchFamily="18" charset="0"/>
                <a:cs typeface="Times New Roman" panose="02020603050405020304" pitchFamily="18" charset="0"/>
              </a:rPr>
              <a:t>经学院</a:t>
            </a:r>
            <a:r>
              <a:rPr lang="zh-CN" altLang="en-US" sz="2400" dirty="0">
                <a:latin typeface="Times New Roman" panose="02020603050405020304" pitchFamily="18" charset="0"/>
                <a:cs typeface="Times New Roman" panose="02020603050405020304" pitchFamily="18" charset="0"/>
              </a:rPr>
              <a:t>党委预审合格的重点培养对象为发展对象，由支部委员会提交支部大会发展</a:t>
            </a:r>
            <a:r>
              <a:rPr lang="zh-CN" altLang="en-US"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20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2" cstate="print"/>
          <a:srcRect l="-98860" t="-98860" r="-98860" b="-98860"/>
          <a:stretch>
            <a:fillRect/>
          </a:stretch>
        </p:blipFill>
        <p:spPr bwMode="auto">
          <a:xfrm>
            <a:off x="-127016" y="-93784"/>
            <a:ext cx="1690230" cy="1690226"/>
          </a:xfrm>
          <a:prstGeom prst="rect">
            <a:avLst/>
          </a:prstGeom>
          <a:noFill/>
        </p:spPr>
      </p:pic>
      <p:sp>
        <p:nvSpPr>
          <p:cNvPr id="2" name="文本框 1"/>
          <p:cNvSpPr txBox="1"/>
          <p:nvPr/>
        </p:nvSpPr>
        <p:spPr>
          <a:xfrm>
            <a:off x="1563214" y="1067457"/>
            <a:ext cx="9417963" cy="646331"/>
          </a:xfrm>
          <a:prstGeom prst="rect">
            <a:avLst/>
          </a:prstGeom>
          <a:noFill/>
        </p:spPr>
        <p:txBody>
          <a:bodyPr wrap="none" rtlCol="0">
            <a:spAutoFit/>
          </a:bodyPr>
          <a:lstStyle/>
          <a:p>
            <a:r>
              <a:rPr lang="zh-CN" altLang="en-US" sz="3600" dirty="0" smtClean="0">
                <a:latin typeface="楷体" panose="02010609060101010101" pitchFamily="49" charset="-122"/>
                <a:ea typeface="楷体" panose="02010609060101010101" pitchFamily="49" charset="-122"/>
              </a:rPr>
              <a:t>在北大法学院成为一名党员是怎样一种体验？</a:t>
            </a:r>
            <a:endParaRPr lang="zh-CN" altLang="en-US" sz="36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99" y="2003348"/>
            <a:ext cx="2742420" cy="3379143"/>
          </a:xfrm>
          <a:prstGeom prst="rect">
            <a:avLst/>
          </a:prstGeom>
        </p:spPr>
      </p:pic>
      <p:sp>
        <p:nvSpPr>
          <p:cNvPr id="5" name="Rectangle 1"/>
          <p:cNvSpPr>
            <a:spLocks noChangeArrowheads="1"/>
          </p:cNvSpPr>
          <p:nvPr/>
        </p:nvSpPr>
        <p:spPr bwMode="auto">
          <a:xfrm>
            <a:off x="3605644" y="2003348"/>
            <a:ext cx="75230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466725" algn="l"/>
              </a:tabLst>
              <a:defRPr>
                <a:solidFill>
                  <a:schemeClr val="tx1"/>
                </a:solidFill>
                <a:latin typeface="Arial" panose="020B0604020202020204" pitchFamily="34" charset="0"/>
              </a:defRPr>
            </a:lvl1pPr>
            <a:lvl2pPr eaLnBrk="0" fontAlgn="base" hangingPunct="0">
              <a:spcBef>
                <a:spcPct val="0"/>
              </a:spcBef>
              <a:spcAft>
                <a:spcPct val="0"/>
              </a:spcAft>
              <a:tabLst>
                <a:tab pos="466725" algn="l"/>
              </a:tabLst>
              <a:defRPr>
                <a:solidFill>
                  <a:schemeClr val="tx1"/>
                </a:solidFill>
                <a:latin typeface="Arial" panose="020B0604020202020204" pitchFamily="34" charset="0"/>
              </a:defRPr>
            </a:lvl2pPr>
            <a:lvl3pPr eaLnBrk="0" fontAlgn="base" hangingPunct="0">
              <a:spcBef>
                <a:spcPct val="0"/>
              </a:spcBef>
              <a:spcAft>
                <a:spcPct val="0"/>
              </a:spcAft>
              <a:tabLst>
                <a:tab pos="466725" algn="l"/>
              </a:tabLst>
              <a:defRPr>
                <a:solidFill>
                  <a:schemeClr val="tx1"/>
                </a:solidFill>
                <a:latin typeface="Arial" panose="020B0604020202020204" pitchFamily="34" charset="0"/>
              </a:defRPr>
            </a:lvl3pPr>
            <a:lvl4pPr eaLnBrk="0" fontAlgn="base" hangingPunct="0">
              <a:spcBef>
                <a:spcPct val="0"/>
              </a:spcBef>
              <a:spcAft>
                <a:spcPct val="0"/>
              </a:spcAft>
              <a:tabLst>
                <a:tab pos="466725" algn="l"/>
              </a:tabLst>
              <a:defRPr>
                <a:solidFill>
                  <a:schemeClr val="tx1"/>
                </a:solidFill>
                <a:latin typeface="Arial" panose="020B0604020202020204" pitchFamily="34" charset="0"/>
              </a:defRPr>
            </a:lvl4pPr>
            <a:lvl5pPr eaLnBrk="0" fontAlgn="base" hangingPunct="0">
              <a:spcBef>
                <a:spcPct val="0"/>
              </a:spcBef>
              <a:spcAft>
                <a:spcPct val="0"/>
              </a:spcAft>
              <a:tabLst>
                <a:tab pos="466725" algn="l"/>
              </a:tabLst>
              <a:defRPr>
                <a:solidFill>
                  <a:schemeClr val="tx1"/>
                </a:solidFill>
                <a:latin typeface="Arial" panose="020B0604020202020204" pitchFamily="34" charset="0"/>
              </a:defRPr>
            </a:lvl5pPr>
            <a:lvl6pPr eaLnBrk="0" fontAlgn="base" hangingPunct="0">
              <a:spcBef>
                <a:spcPct val="0"/>
              </a:spcBef>
              <a:spcAft>
                <a:spcPct val="0"/>
              </a:spcAft>
              <a:tabLst>
                <a:tab pos="466725" algn="l"/>
              </a:tabLst>
              <a:defRPr>
                <a:solidFill>
                  <a:schemeClr val="tx1"/>
                </a:solidFill>
                <a:latin typeface="Arial" panose="020B0604020202020204" pitchFamily="34" charset="0"/>
              </a:defRPr>
            </a:lvl6pPr>
            <a:lvl7pPr eaLnBrk="0" fontAlgn="base" hangingPunct="0">
              <a:spcBef>
                <a:spcPct val="0"/>
              </a:spcBef>
              <a:spcAft>
                <a:spcPct val="0"/>
              </a:spcAft>
              <a:tabLst>
                <a:tab pos="466725" algn="l"/>
              </a:tabLst>
              <a:defRPr>
                <a:solidFill>
                  <a:schemeClr val="tx1"/>
                </a:solidFill>
                <a:latin typeface="Arial" panose="020B0604020202020204" pitchFamily="34" charset="0"/>
              </a:defRPr>
            </a:lvl7pPr>
            <a:lvl8pPr eaLnBrk="0" fontAlgn="base" hangingPunct="0">
              <a:spcBef>
                <a:spcPct val="0"/>
              </a:spcBef>
              <a:spcAft>
                <a:spcPct val="0"/>
              </a:spcAft>
              <a:tabLst>
                <a:tab pos="466725" algn="l"/>
              </a:tabLst>
              <a:defRPr>
                <a:solidFill>
                  <a:schemeClr val="tx1"/>
                </a:solidFill>
                <a:latin typeface="Arial" panose="020B0604020202020204" pitchFamily="34" charset="0"/>
              </a:defRPr>
            </a:lvl8pPr>
            <a:lvl9pPr eaLnBrk="0" fontAlgn="base" hangingPunct="0">
              <a:spcBef>
                <a:spcPct val="0"/>
              </a:spcBef>
              <a:spcAft>
                <a:spcPct val="0"/>
              </a:spcAft>
              <a:tabLst>
                <a:tab pos="466725" algn="l"/>
              </a:tabLst>
              <a:defRPr>
                <a:solidFill>
                  <a:schemeClr val="tx1"/>
                </a:solidFill>
                <a:latin typeface="Arial" panose="020B0604020202020204" pitchFamily="34" charset="0"/>
              </a:defRPr>
            </a:lvl9pPr>
          </a:lstStyle>
          <a:p>
            <a:pPr lvl="0"/>
            <a:r>
              <a:rPr lang="zh-CN" altLang="en-US" sz="2400" dirty="0" smtClean="0">
                <a:latin typeface="Times New Roman" panose="02020603050405020304" pitchFamily="18" charset="0"/>
                <a:cs typeface="Times New Roman" panose="02020603050405020304" pitchFamily="18" charset="0"/>
              </a:rPr>
              <a:t>七、</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党支部召开预备党员发展会议</a:t>
            </a:r>
            <a:r>
              <a:rPr lang="en-US" altLang="zh-CN" sz="2400" dirty="0">
                <a:latin typeface="Times New Roman" panose="02020603050405020304" pitchFamily="18" charset="0"/>
                <a:cs typeface="Times New Roman" panose="02020603050405020304" pitchFamily="18" charset="0"/>
              </a:rPr>
              <a:t>】</a:t>
            </a:r>
          </a:p>
          <a:p>
            <a:pPr lvl="0"/>
            <a:r>
              <a:rPr lang="zh-CN" altLang="en-US" sz="2400" b="1" dirty="0" smtClean="0">
                <a:latin typeface="Times New Roman" panose="02020603050405020304" pitchFamily="18" charset="0"/>
                <a:cs typeface="Times New Roman" panose="02020603050405020304" pitchFamily="18" charset="0"/>
              </a:rPr>
              <a:t>所有</a:t>
            </a:r>
            <a:r>
              <a:rPr lang="zh-CN" altLang="en-US" sz="2400" b="1" dirty="0">
                <a:latin typeface="Times New Roman" panose="02020603050405020304" pitchFamily="18" charset="0"/>
                <a:cs typeface="Times New Roman" panose="02020603050405020304" pitchFamily="18" charset="0"/>
              </a:rPr>
              <a:t>毕业年级毕业离校前三个月内不得进行预备党员发展工作</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lvl="0"/>
            <a:r>
              <a:rPr lang="zh-CN" altLang="en-US" sz="2400" dirty="0" smtClean="0">
                <a:latin typeface="Times New Roman" panose="02020603050405020304" pitchFamily="18" charset="0"/>
                <a:cs typeface="Times New Roman" panose="02020603050405020304" pitchFamily="18" charset="0"/>
              </a:rPr>
              <a:t>八、</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党委谈话</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九、</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党委会讨论审批</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被</a:t>
            </a:r>
            <a:r>
              <a:rPr lang="zh-CN" altLang="en-US" sz="2400" dirty="0">
                <a:latin typeface="Times New Roman" panose="02020603050405020304" pitchFamily="18" charset="0"/>
                <a:cs typeface="Times New Roman" panose="02020603050405020304" pitchFamily="18" charset="0"/>
              </a:rPr>
              <a:t>发展的同学从党支部发展会议之日起成为预备党员</a:t>
            </a:r>
            <a:endParaRPr lang="en-US" altLang="zh-CN" sz="2400" dirty="0" smtClean="0">
              <a:latin typeface="Times New Roman" panose="02020603050405020304" pitchFamily="18" charset="0"/>
              <a:cs typeface="Times New Roman" panose="02020603050405020304" pitchFamily="18" charset="0"/>
            </a:endParaRPr>
          </a:p>
          <a:p>
            <a:pPr lvl="0"/>
            <a:r>
              <a:rPr lang="zh-CN" altLang="en-US" sz="2400" dirty="0" smtClean="0">
                <a:latin typeface="Times New Roman" panose="02020603050405020304" pitchFamily="18" charset="0"/>
                <a:cs typeface="Times New Roman" panose="02020603050405020304" pitchFamily="18" charset="0"/>
              </a:rPr>
              <a:t>十、</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预备期考察</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十一、</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预备党员转正</a:t>
            </a:r>
            <a:r>
              <a:rPr lang="en-US" altLang="zh-CN" sz="2400" dirty="0" smtClean="0">
                <a:latin typeface="Times New Roman" panose="02020603050405020304" pitchFamily="18" charset="0"/>
                <a:cs typeface="Times New Roman" panose="02020603050405020304" pitchFamily="18" charset="0"/>
              </a:rPr>
              <a:t>】</a:t>
            </a:r>
          </a:p>
          <a:p>
            <a:pPr lvl="0"/>
            <a:r>
              <a:rPr lang="zh-CN" altLang="en-US" sz="2400" dirty="0" smtClean="0">
                <a:latin typeface="Times New Roman" panose="02020603050405020304" pitchFamily="18" charset="0"/>
                <a:cs typeface="Times New Roman" panose="02020603050405020304" pitchFamily="18" charset="0"/>
              </a:rPr>
              <a:t>十二、</a:t>
            </a:r>
            <a:r>
              <a:rPr lang="en-US" altLang="zh-CN"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党委会讨论审批</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098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032" y="1135411"/>
            <a:ext cx="10932438" cy="5447645"/>
          </a:xfrm>
          <a:prstGeom prst="rect">
            <a:avLst/>
          </a:prstGeom>
          <a:noFill/>
        </p:spPr>
        <p:txBody>
          <a:bodyPr wrap="square" rtlCol="0">
            <a:spAutoFit/>
          </a:bodyPr>
          <a:lstStyle/>
          <a:p>
            <a:r>
              <a:rPr lang="en-US" altLang="zh-CN" sz="2200" dirty="0" smtClean="0">
                <a:solidFill>
                  <a:prstClr val="black"/>
                </a:solidFill>
              </a:rPr>
              <a:t>1</a:t>
            </a:r>
            <a:r>
              <a:rPr lang="zh-CN" altLang="en-US" sz="2200" dirty="0" smtClean="0">
                <a:solidFill>
                  <a:prstClr val="black"/>
                </a:solidFill>
              </a:rPr>
              <a:t>．基本党务、团务工作：党员发展、党团关系转入转出、党团员信息统计、推优入党工作等。</a:t>
            </a:r>
            <a:endParaRPr lang="en-US" altLang="zh-CN" sz="2200" dirty="0" smtClean="0">
              <a:solidFill>
                <a:prstClr val="black"/>
              </a:solidFill>
            </a:endParaRPr>
          </a:p>
          <a:p>
            <a:r>
              <a:rPr lang="en-US" altLang="zh-CN" sz="2200" dirty="0" smtClean="0">
                <a:solidFill>
                  <a:prstClr val="black"/>
                </a:solidFill>
              </a:rPr>
              <a:t>2</a:t>
            </a:r>
            <a:r>
              <a:rPr lang="zh-CN" altLang="en-US" sz="2200" dirty="0" smtClean="0">
                <a:solidFill>
                  <a:prstClr val="black"/>
                </a:solidFill>
              </a:rPr>
              <a:t>．基层学生组织建设：党支部、团支部、班委会的组建与管理。</a:t>
            </a:r>
            <a:endParaRPr lang="en-US" altLang="zh-CN" sz="2200" dirty="0" smtClean="0">
              <a:solidFill>
                <a:prstClr val="black"/>
              </a:solidFill>
            </a:endParaRPr>
          </a:p>
          <a:p>
            <a:r>
              <a:rPr lang="en-US" altLang="zh-CN" b="1" dirty="0" smtClean="0">
                <a:hlinkClick r:id="rId2"/>
              </a:rPr>
              <a:t>《</a:t>
            </a:r>
            <a:r>
              <a:rPr lang="zh-CN" altLang="en-US" b="1" dirty="0" smtClean="0">
                <a:hlinkClick r:id="rId2"/>
              </a:rPr>
              <a:t>关于</a:t>
            </a:r>
            <a:r>
              <a:rPr lang="zh-CN" altLang="en-US" b="1" dirty="0">
                <a:hlinkClick r:id="rId2"/>
              </a:rPr>
              <a:t>确定</a:t>
            </a:r>
            <a:r>
              <a:rPr lang="en-US" altLang="zh-CN" b="1" dirty="0">
                <a:hlinkClick r:id="rId2"/>
              </a:rPr>
              <a:t>2016</a:t>
            </a:r>
            <a:r>
              <a:rPr lang="zh-CN" altLang="en-US" b="1" dirty="0">
                <a:hlinkClick r:id="rId2"/>
              </a:rPr>
              <a:t>级新生各班临时联络人的</a:t>
            </a:r>
            <a:r>
              <a:rPr lang="zh-CN" altLang="en-US" b="1" dirty="0" smtClean="0">
                <a:hlinkClick r:id="rId2"/>
              </a:rPr>
              <a:t>通知</a:t>
            </a:r>
            <a:r>
              <a:rPr lang="en-US" altLang="zh-CN" b="1" dirty="0" smtClean="0">
                <a:hlinkClick r:id="rId2"/>
              </a:rPr>
              <a:t>》</a:t>
            </a:r>
            <a:endParaRPr lang="en-US" altLang="zh-CN" b="1" dirty="0" smtClean="0"/>
          </a:p>
          <a:p>
            <a:r>
              <a:rPr lang="en-US" altLang="zh-CN" sz="2200" dirty="0" smtClean="0">
                <a:solidFill>
                  <a:prstClr val="black"/>
                </a:solidFill>
              </a:rPr>
              <a:t>3</a:t>
            </a:r>
            <a:r>
              <a:rPr lang="zh-CN" altLang="en-US" sz="2200" dirty="0" smtClean="0">
                <a:solidFill>
                  <a:prstClr val="black"/>
                </a:solidFill>
              </a:rPr>
              <a:t>．青年法律人第二课堂：“一二</a:t>
            </a:r>
            <a:r>
              <a:rPr lang="en-US" altLang="zh-CN" sz="2200" dirty="0" smtClean="0">
                <a:solidFill>
                  <a:prstClr val="black"/>
                </a:solidFill>
              </a:rPr>
              <a:t>·</a:t>
            </a:r>
            <a:r>
              <a:rPr lang="zh-CN" altLang="en-US" sz="2200" dirty="0" smtClean="0">
                <a:solidFill>
                  <a:prstClr val="black"/>
                </a:solidFill>
              </a:rPr>
              <a:t>九”文艺汇演、“挑战杯”相关组织工作、寒暑期社会实践、主题党团日活动开展等。</a:t>
            </a:r>
          </a:p>
          <a:p>
            <a:r>
              <a:rPr lang="en-US" altLang="zh-CN" sz="2200" dirty="0" smtClean="0">
                <a:solidFill>
                  <a:prstClr val="black"/>
                </a:solidFill>
              </a:rPr>
              <a:t>4</a:t>
            </a:r>
            <a:r>
              <a:rPr lang="zh-CN" altLang="en-US" sz="2200" dirty="0" smtClean="0">
                <a:solidFill>
                  <a:prstClr val="black"/>
                </a:solidFill>
              </a:rPr>
              <a:t>．发展志愿服务工作：立足法律援助协会，助力学校开展北大志愿者工作。</a:t>
            </a:r>
            <a:endParaRPr lang="en-US" altLang="zh-CN" sz="2200" dirty="0" smtClean="0">
              <a:solidFill>
                <a:prstClr val="black"/>
              </a:solidFill>
            </a:endParaRPr>
          </a:p>
          <a:p>
            <a:r>
              <a:rPr lang="en-US" altLang="zh-CN" sz="2200" dirty="0" smtClean="0">
                <a:solidFill>
                  <a:prstClr val="black"/>
                </a:solidFill>
              </a:rPr>
              <a:t>5</a:t>
            </a:r>
            <a:r>
              <a:rPr lang="zh-CN" altLang="en-US" sz="2200" dirty="0" smtClean="0">
                <a:solidFill>
                  <a:prstClr val="black"/>
                </a:solidFill>
              </a:rPr>
              <a:t>．推进学生骨干培养工作：立足基层团校建设，开展素质拓展、参观考察、社会实践、学习经验交流等活动。</a:t>
            </a:r>
          </a:p>
          <a:p>
            <a:r>
              <a:rPr lang="en-US" altLang="zh-CN" sz="2200" dirty="0" smtClean="0">
                <a:solidFill>
                  <a:prstClr val="black"/>
                </a:solidFill>
              </a:rPr>
              <a:t>6</a:t>
            </a:r>
            <a:r>
              <a:rPr lang="zh-CN" altLang="en-US" sz="2200" dirty="0" smtClean="0">
                <a:solidFill>
                  <a:prstClr val="black"/>
                </a:solidFill>
              </a:rPr>
              <a:t>．学生思想引领工作：指导纸质刊物、电子媒体（包括自媒体）的信息采集、汇编和发布等。</a:t>
            </a:r>
          </a:p>
          <a:p>
            <a:r>
              <a:rPr lang="en-US" altLang="zh-CN" sz="2200" dirty="0" smtClean="0">
                <a:solidFill>
                  <a:prstClr val="black"/>
                </a:solidFill>
              </a:rPr>
              <a:t>7</a:t>
            </a:r>
            <a:r>
              <a:rPr lang="zh-CN" altLang="en-US" sz="2200" dirty="0" smtClean="0">
                <a:solidFill>
                  <a:prstClr val="black"/>
                </a:solidFill>
              </a:rPr>
              <a:t>．指导团委各部门、三会及学生社团工作：法学院学生会、研会配合校学生会、研会各项工作，在代表和维护学生权益方面解决多项具体问题，主要涉及学生民主权利、学业和职业规划、生活需求、毕业生服务等方面。</a:t>
            </a:r>
          </a:p>
          <a:p>
            <a:r>
              <a:rPr lang="en-US" altLang="zh-CN" sz="2200" dirty="0" smtClean="0">
                <a:solidFill>
                  <a:prstClr val="black"/>
                </a:solidFill>
              </a:rPr>
              <a:t>8</a:t>
            </a:r>
            <a:r>
              <a:rPr lang="zh-CN" altLang="en-US" sz="2200" dirty="0" smtClean="0">
                <a:solidFill>
                  <a:prstClr val="black"/>
                </a:solidFill>
              </a:rPr>
              <a:t>．信息工作：每周向学校、学院报送日常信息；管理学院网站。</a:t>
            </a:r>
            <a:endParaRPr lang="en-US" altLang="zh-CN" sz="2200" dirty="0" smtClean="0">
              <a:solidFill>
                <a:prstClr val="black"/>
              </a:solidFill>
            </a:endParaRPr>
          </a:p>
          <a:p>
            <a:r>
              <a:rPr lang="en-US" altLang="zh-CN" sz="2200" dirty="0" smtClean="0">
                <a:solidFill>
                  <a:prstClr val="black"/>
                </a:solidFill>
              </a:rPr>
              <a:t>9</a:t>
            </a:r>
            <a:r>
              <a:rPr lang="zh-CN" altLang="en-US" sz="2200" dirty="0" smtClean="0">
                <a:solidFill>
                  <a:prstClr val="black"/>
                </a:solidFill>
              </a:rPr>
              <a:t>．常务工作：学生活动场地管理。</a:t>
            </a:r>
            <a:endParaRPr lang="zh-CN" altLang="en-US" sz="2200" dirty="0">
              <a:solidFill>
                <a:prstClr val="black"/>
              </a:solidFill>
            </a:endParaRPr>
          </a:p>
        </p:txBody>
      </p:sp>
      <p:sp>
        <p:nvSpPr>
          <p:cNvPr id="3" name="文本框 1"/>
          <p:cNvSpPr txBox="1"/>
          <p:nvPr/>
        </p:nvSpPr>
        <p:spPr>
          <a:xfrm>
            <a:off x="1093214" y="442504"/>
            <a:ext cx="2949262" cy="584775"/>
          </a:xfrm>
          <a:prstGeom prst="rect">
            <a:avLst/>
          </a:prstGeom>
          <a:noFill/>
        </p:spPr>
        <p:txBody>
          <a:bodyPr wrap="square" rtlCol="0">
            <a:spAutoFit/>
          </a:bodyPr>
          <a:lstStyle/>
          <a:p>
            <a:r>
              <a:rPr lang="zh-CN" altLang="en-US" sz="3200" b="1" dirty="0" smtClean="0">
                <a:solidFill>
                  <a:prstClr val="black"/>
                </a:solidFill>
                <a:ea typeface="Adobe 黑体 Std R" panose="020B0400000000000000" pitchFamily="34" charset="-122"/>
              </a:rPr>
              <a:t>党团建设</a:t>
            </a:r>
            <a:endParaRPr lang="zh-CN" altLang="en-US" sz="3200" dirty="0">
              <a:solidFill>
                <a:prstClr val="black"/>
              </a:solidFill>
              <a:ea typeface="Adobe 黑体 Std R" panose="020B0400000000000000" pitchFamily="34" charset="-122"/>
            </a:endParaRPr>
          </a:p>
        </p:txBody>
      </p:sp>
      <p:pic>
        <p:nvPicPr>
          <p:cNvPr id="1027" name="Picture 3" descr="C:\Users\admin\Desktop\团徽.jpg"/>
          <p:cNvPicPr>
            <a:picLocks noChangeAspect="1" noChangeArrowheads="1"/>
          </p:cNvPicPr>
          <p:nvPr/>
        </p:nvPicPr>
        <p:blipFill>
          <a:blip r:embed="rId3" cstate="print"/>
          <a:srcRect l="-98860" t="-98860" r="-98860" b="-98860"/>
          <a:stretch>
            <a:fillRect/>
          </a:stretch>
        </p:blipFill>
        <p:spPr bwMode="auto">
          <a:xfrm>
            <a:off x="-127016" y="-93784"/>
            <a:ext cx="1690230" cy="1690226"/>
          </a:xfrm>
          <a:prstGeom prst="rect">
            <a:avLst/>
          </a:prstGeom>
          <a:noFill/>
        </p:spPr>
      </p:pic>
    </p:spTree>
    <p:extLst>
      <p:ext uri="{BB962C8B-B14F-4D97-AF65-F5344CB8AC3E}">
        <p14:creationId xmlns:p14="http://schemas.microsoft.com/office/powerpoint/2010/main" val="156048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3181</Words>
  <Application>Microsoft Office PowerPoint</Application>
  <PresentationFormat>宽屏</PresentationFormat>
  <Paragraphs>419</Paragraphs>
  <Slides>57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57</vt:i4>
      </vt:variant>
    </vt:vector>
  </HeadingPairs>
  <TitlesOfParts>
    <vt:vector size="72" baseType="lpstr">
      <vt:lpstr>Adobe Myungjo Std M</vt:lpstr>
      <vt:lpstr>Adobe 黑体 Std R</vt:lpstr>
      <vt:lpstr>方正舒体</vt:lpstr>
      <vt:lpstr>黑体</vt:lpstr>
      <vt:lpstr>华文行楷</vt:lpstr>
      <vt:lpstr>楷体</vt:lpstr>
      <vt:lpstr>宋体</vt:lpstr>
      <vt:lpstr>微软雅黑</vt:lpstr>
      <vt:lpstr>Arial</vt:lpstr>
      <vt:lpstr>Calibri</vt:lpstr>
      <vt:lpstr>Calibri Light</vt:lpstr>
      <vt:lpstr>Times New Roman</vt:lpstr>
      <vt:lpstr>Trebuchet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就业—本科生—就业率</vt:lpstr>
      <vt:lpstr>就业—本科生—毕业去向(07-15年)</vt:lpstr>
      <vt:lpstr>PowerPoint 演示文稿</vt:lpstr>
      <vt:lpstr>就业—法学硕士—就业率</vt:lpstr>
      <vt:lpstr>就业—法学硕士—毕业去向(07-15年)</vt:lpstr>
      <vt:lpstr>PowerPoint 演示文稿</vt:lpstr>
      <vt:lpstr>就业—法学博士—就业率</vt:lpstr>
      <vt:lpstr>就业—法学博士—毕业去向(07-15年)</vt:lpstr>
      <vt:lpstr>PowerPoint 演示文稿</vt:lpstr>
      <vt:lpstr>就业—法律硕士—就业率</vt:lpstr>
      <vt:lpstr>就业—法律硕士—毕业去向(07-15年)</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wgq</dc:creator>
  <cp:lastModifiedBy>DeskMedia</cp:lastModifiedBy>
  <cp:revision>243</cp:revision>
  <dcterms:created xsi:type="dcterms:W3CDTF">2014-09-04T00:58:02Z</dcterms:created>
  <dcterms:modified xsi:type="dcterms:W3CDTF">2016-09-07T05:13:22Z</dcterms:modified>
</cp:coreProperties>
</file>