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9" r:id="rId4"/>
    <p:sldId id="290" r:id="rId5"/>
    <p:sldId id="291" r:id="rId6"/>
    <p:sldId id="295" r:id="rId7"/>
    <p:sldId id="292" r:id="rId8"/>
    <p:sldId id="293" r:id="rId9"/>
    <p:sldId id="296" r:id="rId10"/>
    <p:sldId id="297" r:id="rId11"/>
    <p:sldId id="301" r:id="rId12"/>
    <p:sldId id="299" r:id="rId13"/>
    <p:sldId id="300" r:id="rId14"/>
    <p:sldId id="298" r:id="rId15"/>
    <p:sldId id="302" r:id="rId16"/>
    <p:sldId id="303" r:id="rId17"/>
    <p:sldId id="261" r:id="rId18"/>
    <p:sldId id="265" r:id="rId19"/>
    <p:sldId id="304" r:id="rId20"/>
    <p:sldId id="263" r:id="rId21"/>
    <p:sldId id="305" r:id="rId22"/>
    <p:sldId id="269" r:id="rId23"/>
    <p:sldId id="317" r:id="rId24"/>
    <p:sldId id="309" r:id="rId25"/>
    <p:sldId id="319" r:id="rId26"/>
    <p:sldId id="274" r:id="rId27"/>
    <p:sldId id="307" r:id="rId28"/>
    <p:sldId id="308" r:id="rId29"/>
    <p:sldId id="321" r:id="rId30"/>
    <p:sldId id="259" r:id="rId31"/>
    <p:sldId id="310" r:id="rId32"/>
    <p:sldId id="311" r:id="rId33"/>
    <p:sldId id="312" r:id="rId34"/>
    <p:sldId id="264" r:id="rId35"/>
    <p:sldId id="314" r:id="rId36"/>
    <p:sldId id="313" r:id="rId37"/>
    <p:sldId id="315" r:id="rId38"/>
    <p:sldId id="316" r:id="rId39"/>
    <p:sldId id="318" r:id="rId40"/>
    <p:sldId id="260"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4BA89"/>
    <a:srgbClr val="D1B719"/>
    <a:srgbClr val="F47264"/>
    <a:srgbClr val="00C0CB"/>
    <a:srgbClr val="00939A"/>
    <a:srgbClr val="E7CE39"/>
    <a:srgbClr val="FF8577"/>
    <a:srgbClr val="2C9C74"/>
    <a:srgbClr val="FF6353"/>
    <a:srgbClr val="F8F68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6601" autoAdjust="0"/>
  </p:normalViewPr>
  <p:slideViewPr>
    <p:cSldViewPr snapToGrid="0">
      <p:cViewPr varScale="1">
        <p:scale>
          <a:sx n="123" d="100"/>
          <a:sy n="123" d="100"/>
        </p:scale>
        <p:origin x="-114" y="-3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9D0D4-28C6-45FC-87C8-D53DDEFF0384}">
      <dsp:nvSpPr>
        <dsp:cNvPr id="0" name=""/>
        <dsp:cNvSpPr/>
      </dsp:nvSpPr>
      <dsp:spPr>
        <a:xfrm>
          <a:off x="1089218" y="152169"/>
          <a:ext cx="4263093" cy="4263093"/>
        </a:xfrm>
        <a:prstGeom prst="circularArrow">
          <a:avLst>
            <a:gd name="adj1" fmla="val 4668"/>
            <a:gd name="adj2" fmla="val 272909"/>
            <a:gd name="adj3" fmla="val 13705418"/>
            <a:gd name="adj4" fmla="val 17464538"/>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F71FFA-5E90-4D4C-A8AB-7BAC2FB16A5D}">
      <dsp:nvSpPr>
        <dsp:cNvPr id="0" name=""/>
        <dsp:cNvSpPr/>
      </dsp:nvSpPr>
      <dsp:spPr>
        <a:xfrm>
          <a:off x="2146777" y="1662"/>
          <a:ext cx="2147975" cy="1360029"/>
        </a:xfrm>
        <a:prstGeom prst="roundRect">
          <a:avLst/>
        </a:prstGeom>
        <a:solidFill>
          <a:srgbClr val="00C0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id-ID" sz="1800" kern="1200" dirty="0"/>
        </a:p>
      </dsp:txBody>
      <dsp:txXfrm>
        <a:off x="2213168" y="68053"/>
        <a:ext cx="2015193" cy="1227247"/>
      </dsp:txXfrm>
    </dsp:sp>
    <dsp:sp modelId="{8CB5A2E9-E5CA-4311-B3C0-74A8EC456B78}">
      <dsp:nvSpPr>
        <dsp:cNvPr id="0" name=""/>
        <dsp:cNvSpPr/>
      </dsp:nvSpPr>
      <dsp:spPr>
        <a:xfrm>
          <a:off x="3677513" y="1532403"/>
          <a:ext cx="2147975" cy="1360029"/>
        </a:xfrm>
        <a:prstGeom prst="roundRect">
          <a:avLst/>
        </a:prstGeom>
        <a:solidFill>
          <a:srgbClr val="E7CE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id-ID" sz="2000" kern="1200" dirty="0"/>
        </a:p>
      </dsp:txBody>
      <dsp:txXfrm>
        <a:off x="3743904" y="1598794"/>
        <a:ext cx="2015193" cy="1227247"/>
      </dsp:txXfrm>
    </dsp:sp>
    <dsp:sp modelId="{C229547C-F03D-4FAA-98F3-4F015D0AB2E5}">
      <dsp:nvSpPr>
        <dsp:cNvPr id="0" name=""/>
        <dsp:cNvSpPr/>
      </dsp:nvSpPr>
      <dsp:spPr>
        <a:xfrm>
          <a:off x="389009" y="1529738"/>
          <a:ext cx="2147975" cy="1360029"/>
        </a:xfrm>
        <a:prstGeom prst="roundRect">
          <a:avLst/>
        </a:prstGeom>
        <a:solidFill>
          <a:srgbClr val="34BA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id-ID" sz="1800" kern="1200" dirty="0"/>
        </a:p>
      </dsp:txBody>
      <dsp:txXfrm>
        <a:off x="455400" y="1596129"/>
        <a:ext cx="2015193" cy="1227247"/>
      </dsp:txXfrm>
    </dsp:sp>
    <dsp:sp modelId="{17F0959E-AD6D-41A9-8798-74071E6B38B2}">
      <dsp:nvSpPr>
        <dsp:cNvPr id="0" name=""/>
        <dsp:cNvSpPr/>
      </dsp:nvSpPr>
      <dsp:spPr>
        <a:xfrm>
          <a:off x="2166393" y="3021960"/>
          <a:ext cx="2147975" cy="1360029"/>
        </a:xfrm>
        <a:prstGeom prst="roundRect">
          <a:avLst/>
        </a:prstGeom>
        <a:solidFill>
          <a:srgbClr val="F472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id-ID" sz="1800" kern="1200" dirty="0"/>
        </a:p>
      </dsp:txBody>
      <dsp:txXfrm>
        <a:off x="2232784" y="3088351"/>
        <a:ext cx="2015193" cy="1227247"/>
      </dsp:txXfrm>
    </dsp:sp>
  </dsp:spTree>
</dsp:drawing>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AD86C3E-8D65-4D9D-A1C7-D2E100528256}" type="datetimeFigureOut">
              <a:rPr lang="zh-CN" altLang="en-US" smtClean="0"/>
              <a:pPr/>
              <a:t>2016/9/7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extLst>
      <p:ext uri="{BB962C8B-B14F-4D97-AF65-F5344CB8AC3E}">
        <p14:creationId xmlns:p14="http://schemas.microsoft.com/office/powerpoint/2010/main" xmlns="" val="306729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D86C3E-8D65-4D9D-A1C7-D2E100528256}" type="datetimeFigureOut">
              <a:rPr lang="zh-CN" altLang="en-US" smtClean="0"/>
              <a:pPr/>
              <a:t>2016/9/7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extLst>
      <p:ext uri="{BB962C8B-B14F-4D97-AF65-F5344CB8AC3E}">
        <p14:creationId xmlns:p14="http://schemas.microsoft.com/office/powerpoint/2010/main" xmlns="" val="338244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D86C3E-8D65-4D9D-A1C7-D2E100528256}" type="datetimeFigureOut">
              <a:rPr lang="zh-CN" altLang="en-US" smtClean="0"/>
              <a:pPr/>
              <a:t>2016/9/7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extLst>
      <p:ext uri="{BB962C8B-B14F-4D97-AF65-F5344CB8AC3E}">
        <p14:creationId xmlns:p14="http://schemas.microsoft.com/office/powerpoint/2010/main" xmlns="" val="269407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AD86C3E-8D65-4D9D-A1C7-D2E100528256}" type="datetimeFigureOut">
              <a:rPr lang="zh-CN" altLang="en-US" smtClean="0"/>
              <a:pPr/>
              <a:t>2016/9/7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extLst>
      <p:ext uri="{BB962C8B-B14F-4D97-AF65-F5344CB8AC3E}">
        <p14:creationId xmlns:p14="http://schemas.microsoft.com/office/powerpoint/2010/main" xmlns="" val="117510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AD86C3E-8D65-4D9D-A1C7-D2E100528256}" type="datetimeFigureOut">
              <a:rPr lang="zh-CN" altLang="en-US" smtClean="0"/>
              <a:pPr/>
              <a:t>2016/9/7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extLst>
      <p:ext uri="{BB962C8B-B14F-4D97-AF65-F5344CB8AC3E}">
        <p14:creationId xmlns:p14="http://schemas.microsoft.com/office/powerpoint/2010/main" xmlns="" val="176559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AD86C3E-8D65-4D9D-A1C7-D2E100528256}" type="datetimeFigureOut">
              <a:rPr lang="zh-CN" altLang="en-US" smtClean="0"/>
              <a:pPr/>
              <a:t>2016/9/7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extLst>
      <p:ext uri="{BB962C8B-B14F-4D97-AF65-F5344CB8AC3E}">
        <p14:creationId xmlns:p14="http://schemas.microsoft.com/office/powerpoint/2010/main" xmlns="" val="158615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AD86C3E-8D65-4D9D-A1C7-D2E100528256}" type="datetimeFigureOut">
              <a:rPr lang="zh-CN" altLang="en-US" smtClean="0"/>
              <a:pPr/>
              <a:t>2016/9/7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extLst>
      <p:ext uri="{BB962C8B-B14F-4D97-AF65-F5344CB8AC3E}">
        <p14:creationId xmlns:p14="http://schemas.microsoft.com/office/powerpoint/2010/main" xmlns="" val="315053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AD86C3E-8D65-4D9D-A1C7-D2E100528256}" type="datetimeFigureOut">
              <a:rPr lang="zh-CN" altLang="en-US" smtClean="0"/>
              <a:pPr/>
              <a:t>2016/9/7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extLst>
      <p:ext uri="{BB962C8B-B14F-4D97-AF65-F5344CB8AC3E}">
        <p14:creationId xmlns:p14="http://schemas.microsoft.com/office/powerpoint/2010/main" xmlns="" val="3800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AD86C3E-8D65-4D9D-A1C7-D2E100528256}" type="datetimeFigureOut">
              <a:rPr lang="zh-CN" altLang="en-US" smtClean="0"/>
              <a:pPr/>
              <a:t>2016/9/7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extLst>
      <p:ext uri="{BB962C8B-B14F-4D97-AF65-F5344CB8AC3E}">
        <p14:creationId xmlns:p14="http://schemas.microsoft.com/office/powerpoint/2010/main" xmlns="" val="86851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AD86C3E-8D65-4D9D-A1C7-D2E100528256}" type="datetimeFigureOut">
              <a:rPr lang="zh-CN" altLang="en-US" smtClean="0"/>
              <a:pPr/>
              <a:t>2016/9/7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extLst>
      <p:ext uri="{BB962C8B-B14F-4D97-AF65-F5344CB8AC3E}">
        <p14:creationId xmlns:p14="http://schemas.microsoft.com/office/powerpoint/2010/main" xmlns="" val="2860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AD86C3E-8D65-4D9D-A1C7-D2E100528256}" type="datetimeFigureOut">
              <a:rPr lang="zh-CN" altLang="en-US" smtClean="0"/>
              <a:pPr/>
              <a:t>2016/9/7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A1EB79-54E6-4B00-855E-245F40EEE6E1}" type="slidenum">
              <a:rPr lang="zh-CN" altLang="en-US" smtClean="0"/>
              <a:pPr/>
              <a:t>‹#›</a:t>
            </a:fld>
            <a:endParaRPr lang="zh-CN" altLang="en-US"/>
          </a:p>
        </p:txBody>
      </p:sp>
    </p:spTree>
    <p:extLst>
      <p:ext uri="{BB962C8B-B14F-4D97-AF65-F5344CB8AC3E}">
        <p14:creationId xmlns:p14="http://schemas.microsoft.com/office/powerpoint/2010/main" xmlns="" val="42621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86C3E-8D65-4D9D-A1C7-D2E100528256}" type="datetimeFigureOut">
              <a:rPr lang="zh-CN" altLang="en-US" smtClean="0"/>
              <a:pPr/>
              <a:t>2016/9/7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1EB79-54E6-4B00-855E-245F40EEE6E1}" type="slidenum">
              <a:rPr lang="zh-CN" altLang="en-US" smtClean="0"/>
              <a:pPr/>
              <a:t>‹#›</a:t>
            </a:fld>
            <a:endParaRPr lang="zh-CN" altLang="en-US"/>
          </a:p>
        </p:txBody>
      </p:sp>
    </p:spTree>
    <p:extLst>
      <p:ext uri="{BB962C8B-B14F-4D97-AF65-F5344CB8AC3E}">
        <p14:creationId xmlns:p14="http://schemas.microsoft.com/office/powerpoint/2010/main" xmlns="" val="587589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www.oir.pku.edu.cn/"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33870" y="0"/>
            <a:ext cx="8755591" cy="3678438"/>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矩形 3"/>
          <p:cNvSpPr/>
          <p:nvPr/>
        </p:nvSpPr>
        <p:spPr>
          <a:xfrm>
            <a:off x="0" y="0"/>
            <a:ext cx="2437200" cy="6858000"/>
          </a:xfrm>
          <a:prstGeom prst="rect">
            <a:avLst/>
          </a:prstGeom>
          <a:solidFill>
            <a:srgbClr val="00C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22310" y="0"/>
            <a:ext cx="2437200" cy="6858000"/>
          </a:xfrm>
          <a:prstGeom prst="rect">
            <a:avLst/>
          </a:prstGeom>
          <a:solidFill>
            <a:srgbClr val="34B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859509" y="0"/>
            <a:ext cx="2497635" cy="6858000"/>
          </a:xfrm>
          <a:prstGeom prst="rect">
            <a:avLst/>
          </a:prstGeom>
          <a:solidFill>
            <a:srgbClr val="F8F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329891" y="0"/>
            <a:ext cx="2437200" cy="6858000"/>
          </a:xfrm>
          <a:prstGeom prst="rect">
            <a:avLst/>
          </a:prstGeom>
          <a:solidFill>
            <a:srgbClr val="E7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754800" y="0"/>
            <a:ext cx="2437200" cy="6858000"/>
          </a:xfrm>
          <a:prstGeom prst="rect">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914400" y="696285"/>
            <a:ext cx="10381129" cy="908191"/>
            <a:chOff x="1842535" y="2019832"/>
            <a:chExt cx="8758107" cy="1509706"/>
          </a:xfrm>
        </p:grpSpPr>
        <p:sp>
          <p:nvSpPr>
            <p:cNvPr id="13" name="TextBox 27"/>
            <p:cNvSpPr>
              <a:spLocks noChangeArrowheads="1"/>
            </p:cNvSpPr>
            <p:nvPr/>
          </p:nvSpPr>
          <p:spPr bwMode="auto">
            <a:xfrm>
              <a:off x="1842535" y="2019832"/>
              <a:ext cx="8758107" cy="138138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zh-CN" sz="4800" b="1" dirty="0" smtClean="0">
                  <a:solidFill>
                    <a:srgbClr val="00C0CB"/>
                  </a:solidFill>
                  <a:ea typeface="微软雅黑" panose="020B0503020204020204" pitchFamily="34" charset="-122"/>
                  <a:sym typeface="Arial" panose="020B0604020202020204" pitchFamily="34" charset="0"/>
                </a:rPr>
                <a:t>Global </a:t>
              </a:r>
              <a:r>
                <a:rPr lang="en-US" altLang="zh-CN" sz="4800" b="1" dirty="0" smtClean="0">
                  <a:solidFill>
                    <a:srgbClr val="00C0CB"/>
                  </a:solidFill>
                  <a:ea typeface="微软雅黑" panose="020B0503020204020204" pitchFamily="34" charset="-122"/>
                  <a:sym typeface="Arial" panose="020B0604020202020204" pitchFamily="34" charset="0"/>
                </a:rPr>
                <a:t>Study at PKU LAW</a:t>
              </a:r>
              <a:endParaRPr lang="en-US" altLang="zh-CN" sz="4800" b="1" dirty="0">
                <a:solidFill>
                  <a:srgbClr val="FF8577"/>
                </a:solidFill>
                <a:ea typeface="微软雅黑" panose="020B0503020204020204" pitchFamily="34" charset="-122"/>
                <a:sym typeface="Arial" panose="020B0604020202020204" pitchFamily="34" charset="0"/>
              </a:endParaRPr>
            </a:p>
          </p:txBody>
        </p:sp>
        <p:sp>
          <p:nvSpPr>
            <p:cNvPr id="14" name="矩形 28"/>
            <p:cNvSpPr>
              <a:spLocks noChangeArrowheads="1"/>
            </p:cNvSpPr>
            <p:nvPr/>
          </p:nvSpPr>
          <p:spPr bwMode="auto">
            <a:xfrm>
              <a:off x="2705100" y="3028952"/>
              <a:ext cx="6781800" cy="500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pPr>
              <a:endParaRPr lang="en-US" altLang="zh-CN" sz="2000" b="1" noProof="1">
                <a:latin typeface="Arial Unicode MS" pitchFamily="34" charset="-122"/>
                <a:ea typeface="Arial Unicode MS" pitchFamily="34" charset="-122"/>
                <a:cs typeface="Arial Unicode MS" pitchFamily="34" charset="-122"/>
              </a:endParaRPr>
            </a:p>
          </p:txBody>
        </p:sp>
      </p:grpSp>
      <p:sp>
        <p:nvSpPr>
          <p:cNvPr id="19" name="TextBox 18"/>
          <p:cNvSpPr txBox="1"/>
          <p:nvPr/>
        </p:nvSpPr>
        <p:spPr>
          <a:xfrm>
            <a:off x="2380129" y="2013975"/>
            <a:ext cx="7394033" cy="461665"/>
          </a:xfrm>
          <a:prstGeom prst="rect">
            <a:avLst/>
          </a:prstGeom>
          <a:noFill/>
        </p:spPr>
        <p:txBody>
          <a:bodyPr wrap="square" rtlCol="0">
            <a:spAutoFit/>
          </a:bodyPr>
          <a:lstStyle/>
          <a:p>
            <a:pPr algn="ctr"/>
            <a:r>
              <a:rPr lang="en-US" altLang="zh-CN" sz="2400" dirty="0" smtClean="0"/>
              <a:t>By : External Affairs Office, Room 206 </a:t>
            </a:r>
            <a:r>
              <a:rPr lang="en-US" altLang="zh-CN" sz="2400" dirty="0" err="1" smtClean="0"/>
              <a:t>Siheyuan</a:t>
            </a:r>
            <a:r>
              <a:rPr lang="en-US" altLang="zh-CN" sz="2400" dirty="0" smtClean="0"/>
              <a:t> </a:t>
            </a:r>
            <a:endParaRPr lang="zh-CN" altLang="en-US" sz="2400" dirty="0"/>
          </a:p>
        </p:txBody>
      </p:sp>
      <p:pic>
        <p:nvPicPr>
          <p:cNvPr id="21" name="图片 20" descr="6F1A.tmp.png"/>
          <p:cNvPicPr>
            <a:picLocks noChangeAspect="1"/>
          </p:cNvPicPr>
          <p:nvPr/>
        </p:nvPicPr>
        <p:blipFill>
          <a:blip r:embed="rId2"/>
          <a:stretch>
            <a:fillRect/>
          </a:stretch>
        </p:blipFill>
        <p:spPr>
          <a:xfrm>
            <a:off x="8702864" y="3003259"/>
            <a:ext cx="3489136" cy="3854740"/>
          </a:xfrm>
          <a:prstGeom prst="rect">
            <a:avLst/>
          </a:prstGeom>
        </p:spPr>
      </p:pic>
      <p:pic>
        <p:nvPicPr>
          <p:cNvPr id="20" name="图片 19" descr="EC67.tmp.png"/>
          <p:cNvPicPr>
            <a:picLocks noChangeAspect="1"/>
          </p:cNvPicPr>
          <p:nvPr/>
        </p:nvPicPr>
        <p:blipFill>
          <a:blip r:embed="rId3"/>
          <a:stretch>
            <a:fillRect/>
          </a:stretch>
        </p:blipFill>
        <p:spPr>
          <a:xfrm>
            <a:off x="3858936" y="3024403"/>
            <a:ext cx="4907559" cy="3833597"/>
          </a:xfrm>
          <a:prstGeom prst="rect">
            <a:avLst/>
          </a:prstGeom>
        </p:spPr>
      </p:pic>
      <p:pic>
        <p:nvPicPr>
          <p:cNvPr id="22" name="图片 21" descr="E89.tmp.png"/>
          <p:cNvPicPr>
            <a:picLocks noChangeAspect="1"/>
          </p:cNvPicPr>
          <p:nvPr/>
        </p:nvPicPr>
        <p:blipFill>
          <a:blip r:embed="rId4"/>
          <a:stretch>
            <a:fillRect/>
          </a:stretch>
        </p:blipFill>
        <p:spPr>
          <a:xfrm>
            <a:off x="0" y="3020037"/>
            <a:ext cx="4362275" cy="3837963"/>
          </a:xfrm>
          <a:prstGeom prst="rect">
            <a:avLst/>
          </a:prstGeom>
        </p:spPr>
      </p:pic>
    </p:spTree>
    <p:extLst>
      <p:ext uri="{BB962C8B-B14F-4D97-AF65-F5344CB8AC3E}">
        <p14:creationId xmlns:p14="http://schemas.microsoft.com/office/powerpoint/2010/main" xmlns="" val="23392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280988" y="0"/>
            <a:ext cx="106362" cy="720725"/>
            <a:chOff x="0" y="0"/>
            <a:chExt cx="105725" cy="721610"/>
          </a:xfrm>
        </p:grpSpPr>
        <p:sp>
          <p:nvSpPr>
            <p:cNvPr id="39"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0"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41" name="TextBox 6"/>
          <p:cNvSpPr>
            <a:spLocks noChangeArrowheads="1"/>
          </p:cNvSpPr>
          <p:nvPr/>
        </p:nvSpPr>
        <p:spPr bwMode="auto">
          <a:xfrm>
            <a:off x="483326" y="169817"/>
            <a:ext cx="50422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2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北美交换生交流心得</a:t>
            </a:r>
            <a:endParaRPr lang="zh-CN" altLang="en-US" sz="32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TextBox 44"/>
          <p:cNvSpPr txBox="1"/>
          <p:nvPr/>
        </p:nvSpPr>
        <p:spPr>
          <a:xfrm>
            <a:off x="613954" y="1058091"/>
            <a:ext cx="5303520" cy="4860000"/>
          </a:xfrm>
          <a:prstGeom prst="rect">
            <a:avLst/>
          </a:prstGeom>
          <a:noFill/>
          <a:ln>
            <a:solidFill>
              <a:schemeClr val="accent1">
                <a:lumMod val="75000"/>
              </a:schemeClr>
            </a:solidFill>
          </a:ln>
        </p:spPr>
        <p:txBody>
          <a:bodyPr wrap="square" rtlCol="0">
            <a:spAutoFit/>
          </a:bodyPr>
          <a:lstStyle/>
          <a:p>
            <a:r>
              <a:rPr lang="zh-CN" altLang="en-US" dirty="0" smtClean="0"/>
              <a:t>    美国作为普通法国家，它的法学院教学也自然是以分析案例为基础。每门课课前都有大量</a:t>
            </a:r>
            <a:r>
              <a:rPr lang="en-US" dirty="0" smtClean="0"/>
              <a:t>readings</a:t>
            </a:r>
            <a:r>
              <a:rPr lang="zh-CN" altLang="en-US" dirty="0" smtClean="0"/>
              <a:t>，大部分都是基于</a:t>
            </a:r>
            <a:r>
              <a:rPr lang="en-US" dirty="0" smtClean="0"/>
              <a:t>cases</a:t>
            </a:r>
            <a:r>
              <a:rPr lang="zh-CN" altLang="en-US" dirty="0" smtClean="0"/>
              <a:t>。在阅读的过程中，要逐渐形成</a:t>
            </a:r>
            <a:r>
              <a:rPr lang="en-US" dirty="0" smtClean="0"/>
              <a:t>case brief</a:t>
            </a:r>
            <a:r>
              <a:rPr lang="zh-CN" altLang="en-US" dirty="0" smtClean="0"/>
              <a:t>，就是了解这个案子的</a:t>
            </a:r>
            <a:r>
              <a:rPr lang="en-US" dirty="0" smtClean="0"/>
              <a:t>facts</a:t>
            </a:r>
            <a:r>
              <a:rPr lang="zh-CN" altLang="en-US" dirty="0" smtClean="0"/>
              <a:t>，</a:t>
            </a:r>
            <a:r>
              <a:rPr lang="en-US" dirty="0" smtClean="0"/>
              <a:t>issue</a:t>
            </a:r>
            <a:r>
              <a:rPr lang="zh-CN" altLang="en-US" dirty="0" smtClean="0"/>
              <a:t>，</a:t>
            </a:r>
            <a:r>
              <a:rPr lang="en-US" dirty="0" smtClean="0"/>
              <a:t>rule</a:t>
            </a:r>
            <a:r>
              <a:rPr lang="zh-CN" altLang="en-US" dirty="0" smtClean="0"/>
              <a:t>，</a:t>
            </a:r>
            <a:r>
              <a:rPr lang="en-US" dirty="0" smtClean="0"/>
              <a:t>holding</a:t>
            </a:r>
            <a:r>
              <a:rPr lang="zh-CN" altLang="en-US" dirty="0" smtClean="0"/>
              <a:t>，</a:t>
            </a:r>
            <a:r>
              <a:rPr lang="en-US" dirty="0" smtClean="0"/>
              <a:t>reasoning</a:t>
            </a:r>
            <a:r>
              <a:rPr lang="zh-CN" altLang="en-US" dirty="0" smtClean="0"/>
              <a:t>。课前预习课后复习都非常重要。</a:t>
            </a:r>
            <a:endParaRPr lang="en-US" altLang="zh-CN" dirty="0" smtClean="0"/>
          </a:p>
          <a:p>
            <a:r>
              <a:rPr lang="zh-CN" altLang="en-US" dirty="0" smtClean="0"/>
              <a:t>    交换生活时间比较短，如果足够好的规划和利用时间的话，能够得到的提高会非常大。学习之外，可以多参加法学院组织的讲座和研讨会（这类活动非常多），多跟其他国家的人交流。课余时间，可以在学校设施非常齐全的</a:t>
            </a:r>
            <a:r>
              <a:rPr lang="en-US" dirty="0" smtClean="0"/>
              <a:t>gym</a:t>
            </a:r>
            <a:r>
              <a:rPr lang="zh-CN" altLang="en-US" dirty="0" smtClean="0"/>
              <a:t>锻炼，或者绕着校内的圣玛丽湖和圣约瑟夫湖跑个十圈，感受美国无污染的空气和昂扬的生机。当然了，去东部西部游览一下大城市的人文和自然风光也是很棒的。</a:t>
            </a:r>
            <a:endParaRPr lang="en-US" altLang="zh-CN" dirty="0" smtClean="0"/>
          </a:p>
          <a:p>
            <a:endParaRPr lang="en-US" altLang="zh-CN" dirty="0" smtClean="0"/>
          </a:p>
          <a:p>
            <a:endParaRPr lang="en-US" altLang="zh-CN" dirty="0" smtClean="0"/>
          </a:p>
          <a:p>
            <a:r>
              <a:rPr lang="en-US" altLang="zh-CN" dirty="0" smtClean="0"/>
              <a:t>          ----</a:t>
            </a:r>
            <a:r>
              <a:rPr lang="zh-CN" altLang="en-US" dirty="0" smtClean="0"/>
              <a:t>刘可，</a:t>
            </a:r>
            <a:r>
              <a:rPr lang="en-US" altLang="zh-CN" dirty="0" smtClean="0"/>
              <a:t>2016</a:t>
            </a:r>
            <a:r>
              <a:rPr lang="zh-CN" altLang="en-US" dirty="0" smtClean="0"/>
              <a:t>年春季学期赴圣母大学交换</a:t>
            </a:r>
          </a:p>
          <a:p>
            <a:endParaRPr lang="en-US" altLang="zh-CN" dirty="0" smtClean="0"/>
          </a:p>
          <a:p>
            <a:endParaRPr lang="en-US" altLang="zh-CN" dirty="0" smtClean="0"/>
          </a:p>
          <a:p>
            <a:endParaRPr lang="zh-CN" altLang="en-US" dirty="0"/>
          </a:p>
        </p:txBody>
      </p:sp>
      <p:pic>
        <p:nvPicPr>
          <p:cNvPr id="8" name="图片 7" descr="在法学院里一个展览历年法学院院衫的橱窗前.JPG"/>
          <p:cNvPicPr>
            <a:picLocks noChangeAspect="1"/>
          </p:cNvPicPr>
          <p:nvPr/>
        </p:nvPicPr>
        <p:blipFill>
          <a:blip r:embed="rId2" cstate="print"/>
          <a:stretch>
            <a:fillRect/>
          </a:stretch>
        </p:blipFill>
        <p:spPr>
          <a:xfrm>
            <a:off x="6056810" y="1391193"/>
            <a:ext cx="5738950" cy="4304213"/>
          </a:xfrm>
          <a:prstGeom prst="rect">
            <a:avLst/>
          </a:prstGeom>
        </p:spPr>
      </p:pic>
    </p:spTree>
    <p:extLst>
      <p:ext uri="{BB962C8B-B14F-4D97-AF65-F5344CB8AC3E}">
        <p14:creationId xmlns:p14="http://schemas.microsoft.com/office/powerpoint/2010/main" xmlns="" val="4265393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280988" y="0"/>
            <a:ext cx="106362" cy="720725"/>
            <a:chOff x="0" y="0"/>
            <a:chExt cx="105725" cy="721610"/>
          </a:xfrm>
        </p:grpSpPr>
        <p:sp>
          <p:nvSpPr>
            <p:cNvPr id="39"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0"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41" name="TextBox 6"/>
          <p:cNvSpPr>
            <a:spLocks noChangeArrowheads="1"/>
          </p:cNvSpPr>
          <p:nvPr/>
        </p:nvSpPr>
        <p:spPr bwMode="auto">
          <a:xfrm>
            <a:off x="476250" y="96838"/>
            <a:ext cx="485339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6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欧洲交换生项目（</a:t>
            </a:r>
            <a:r>
              <a:rPr lang="en-US" altLang="zh-CN" sz="36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18</a:t>
            </a:r>
            <a:r>
              <a:rPr lang="zh-CN" altLang="en-US" sz="36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a:t>
            </a:r>
            <a:endParaRPr lang="zh-CN" altLang="en-US" sz="36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xmlns="">
                <a:noFill/>
              </a14:hiddenFill>
            </a:ext>
          </a:extLst>
        </p:spPr>
        <p:txBody>
          <a:bodyPr/>
          <a:lstStyle/>
          <a:p>
            <a:endParaRPr lang="zh-CN" altLang="en-US"/>
          </a:p>
        </p:txBody>
      </p:sp>
      <p:graphicFrame>
        <p:nvGraphicFramePr>
          <p:cNvPr id="44" name="表格 43"/>
          <p:cNvGraphicFramePr>
            <a:graphicFrameLocks noGrp="1"/>
          </p:cNvGraphicFramePr>
          <p:nvPr/>
        </p:nvGraphicFramePr>
        <p:xfrm>
          <a:off x="914401" y="1181061"/>
          <a:ext cx="10544960" cy="4663597"/>
        </p:xfrm>
        <a:graphic>
          <a:graphicData uri="http://schemas.openxmlformats.org/drawingml/2006/table">
            <a:tbl>
              <a:tblPr firstRow="1" bandRow="1">
                <a:tableStyleId>{5C22544A-7EE6-4342-B048-85BDC9FD1C3A}</a:tableStyleId>
              </a:tblPr>
              <a:tblGrid>
                <a:gridCol w="3674376"/>
                <a:gridCol w="1333850"/>
                <a:gridCol w="4379054"/>
                <a:gridCol w="1157680"/>
              </a:tblGrid>
              <a:tr h="386482">
                <a:tc>
                  <a:txBody>
                    <a:bodyPr/>
                    <a:lstStyle/>
                    <a:p>
                      <a:pPr algn="ctr"/>
                      <a:r>
                        <a:rPr lang="zh-CN" altLang="en-US" dirty="0" smtClean="0"/>
                        <a:t>学校名称</a:t>
                      </a:r>
                      <a:endParaRPr lang="zh-CN" altLang="en-US" dirty="0"/>
                    </a:p>
                  </a:txBody>
                  <a:tcPr/>
                </a:tc>
                <a:tc>
                  <a:txBody>
                    <a:bodyPr/>
                    <a:lstStyle/>
                    <a:p>
                      <a:pPr algn="ctr"/>
                      <a:r>
                        <a:rPr lang="zh-CN" altLang="en-US" dirty="0" smtClean="0"/>
                        <a:t>每年名额</a:t>
                      </a:r>
                      <a:endParaRPr lang="zh-CN" altLang="en-US" dirty="0"/>
                    </a:p>
                  </a:txBody>
                  <a:tcPr/>
                </a:tc>
                <a:tc>
                  <a:txBody>
                    <a:bodyPr/>
                    <a:lstStyle/>
                    <a:p>
                      <a:pPr algn="ctr"/>
                      <a:r>
                        <a:rPr lang="zh-CN" altLang="en-US" dirty="0" smtClean="0"/>
                        <a:t>学校名称</a:t>
                      </a:r>
                      <a:endParaRPr lang="zh-CN" altLang="en-US" dirty="0"/>
                    </a:p>
                  </a:txBody>
                  <a:tcPr/>
                </a:tc>
                <a:tc>
                  <a:txBody>
                    <a:bodyPr/>
                    <a:lstStyle/>
                    <a:p>
                      <a:pPr algn="ctr"/>
                      <a:r>
                        <a:rPr lang="zh-CN" altLang="en-US" dirty="0" smtClean="0"/>
                        <a:t>每年名额</a:t>
                      </a:r>
                      <a:endParaRPr lang="zh-CN" altLang="en-US" dirty="0"/>
                    </a:p>
                  </a:txBody>
                  <a:tcPr/>
                </a:tc>
              </a:tr>
              <a:tr h="472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rPr>
                        <a:t>Erasmus University Rotterdam</a:t>
                      </a:r>
                      <a:r>
                        <a:rPr kumimoji="0" lang="zh-CN" altLang="en-US" sz="1800" b="0" i="0" u="none" strike="noStrike" cap="none" normalizeH="0" baseline="0" dirty="0" smtClean="0">
                          <a:ln>
                            <a:noFill/>
                          </a:ln>
                          <a:solidFill>
                            <a:srgbClr val="000000"/>
                          </a:solidFill>
                          <a:effectLst/>
                          <a:latin typeface="Arial" pitchFamily="34" charset="0"/>
                          <a:ea typeface="华文楷体" pitchFamily="2" charset="-122"/>
                        </a:rPr>
                        <a:t>        </a:t>
                      </a: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rPr>
                        <a:t>	</a:t>
                      </a:r>
                      <a:endParaRPr kumimoji="0" lang="zh-CN" altLang="en-US" sz="1800" b="0" i="0" u="none" strike="noStrike" cap="none" normalizeH="0" baseline="0" dirty="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华文楷体" pitchFamily="2" charset="-122"/>
                          <a:cs typeface="Arial" pitchFamily="34" charset="0"/>
                        </a:rPr>
                        <a:t>Lomonosov Moscow State University </a:t>
                      </a:r>
                      <a:endParaRPr kumimoji="0" lang="zh-CN" altLang="en-US" sz="1800" b="0" i="0" u="none" strike="noStrike" cap="none" normalizeH="0" baseline="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49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华文楷体" pitchFamily="2" charset="-122"/>
                          <a:cs typeface="Arial" pitchFamily="34" charset="0"/>
                        </a:rPr>
                        <a:t>Tilburg University</a:t>
                      </a:r>
                      <a:r>
                        <a:rPr kumimoji="0" lang="zh-CN" altLang="en-US" sz="1800" b="0" i="0" u="none" strike="noStrike" cap="none" normalizeH="0" baseline="0" smtClean="0">
                          <a:ln>
                            <a:noFill/>
                          </a:ln>
                          <a:solidFill>
                            <a:srgbClr val="000000"/>
                          </a:solidFill>
                          <a:effectLst/>
                          <a:latin typeface="Arial" pitchFamily="34" charset="0"/>
                          <a:ea typeface="华文楷体" pitchFamily="2" charset="-122"/>
                        </a:rPr>
                        <a:t> </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华文楷体" pitchFamily="2" charset="-122"/>
                          <a:cs typeface="Arial" pitchFamily="34" charset="0"/>
                        </a:rPr>
                        <a:t>University Pontificia Comillas</a:t>
                      </a:r>
                      <a:endParaRPr kumimoji="0" lang="zh-CN" altLang="en-US" sz="1800" b="0" i="0" u="none" strike="noStrike" cap="none" normalizeH="0" baseline="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4757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rPr>
                        <a:t>Leiden University</a:t>
                      </a:r>
                      <a:endParaRPr kumimoji="0" lang="zh-CN" altLang="en-US" sz="1800" b="0" i="0" u="none" strike="noStrike" cap="none" normalizeH="0" baseline="0" dirty="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华文楷体" pitchFamily="2" charset="-122"/>
                          <a:cs typeface="Arial" pitchFamily="34" charset="0"/>
                        </a:rPr>
                        <a:t>The University of Augsburg </a:t>
                      </a:r>
                      <a:endParaRPr kumimoji="0" lang="zh-CN" altLang="en-US" sz="1800" b="0" i="0" u="none" strike="noStrike" cap="none" normalizeH="0" baseline="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6143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rPr>
                        <a:t>Sciences Po University</a:t>
                      </a:r>
                      <a:r>
                        <a:rPr kumimoji="0" lang="zh-CN" altLang="en-US" sz="1800" b="0" i="0" u="none" strike="noStrike" cap="none" normalizeH="0" baseline="0" dirty="0" smtClean="0">
                          <a:ln>
                            <a:noFill/>
                          </a:ln>
                          <a:solidFill>
                            <a:srgbClr val="000000"/>
                          </a:solidFill>
                          <a:effectLst/>
                          <a:latin typeface="Arial" pitchFamily="34" charset="0"/>
                          <a:ea typeface="华文楷体" pitchFamily="2" charset="-122"/>
                        </a:rPr>
                        <a:t>                                                                     </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4</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800" b="0" i="0" u="none" strike="noStrike" cap="none" normalizeH="0" baseline="0" smtClean="0">
                          <a:ln>
                            <a:noFill/>
                          </a:ln>
                          <a:solidFill>
                            <a:srgbClr val="000000"/>
                          </a:solidFill>
                          <a:effectLst/>
                          <a:latin typeface="Arial" pitchFamily="34" charset="0"/>
                          <a:ea typeface="华文楷体" pitchFamily="2" charset="-122"/>
                          <a:cs typeface="Arial" pitchFamily="34" charset="0"/>
                        </a:rPr>
                        <a:t>Faculte de Droit et de Criminologie, Universite Libre de Bruxelles</a:t>
                      </a:r>
                      <a:endParaRPr kumimoji="0" lang="zh-CN" altLang="en-US" sz="1800" b="0" i="0" u="none" strike="noStrike" cap="none" normalizeH="0" baseline="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543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rPr>
                        <a:t>University of Helsinki </a:t>
                      </a:r>
                      <a:endParaRPr kumimoji="0" lang="zh-CN" altLang="en-US" sz="1800" b="0" i="0" u="none" strike="noStrike" cap="none" normalizeH="0" baseline="0" dirty="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华文楷体" pitchFamily="2" charset="-122"/>
                          <a:cs typeface="Arial" pitchFamily="34" charset="0"/>
                        </a:rPr>
                        <a:t>University of Bergen, Faculty of Law </a:t>
                      </a:r>
                      <a:endParaRPr kumimoji="0" lang="zh-CN" altLang="en-US" sz="1800" b="0" i="0" u="none" strike="noStrike" cap="none" normalizeH="0" baseline="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华文楷体" pitchFamily="2" charset="-122"/>
                          <a:cs typeface="Arial" pitchFamily="34" charset="0"/>
                        </a:rPr>
                        <a:t>University of Strathclyde </a:t>
                      </a:r>
                      <a:endParaRPr kumimoji="0" lang="zh-CN" altLang="en-US" sz="1800" b="0" i="0" u="none" strike="noStrike" cap="none" normalizeH="0" baseline="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华文楷体" pitchFamily="2" charset="-122"/>
                          <a:cs typeface="Arial" pitchFamily="34" charset="0"/>
                        </a:rPr>
                        <a:t>University of Lund, Faculty of Law</a:t>
                      </a:r>
                      <a:endParaRPr kumimoji="0" lang="zh-CN" altLang="en-US" sz="1800" b="0" i="0" u="none" strike="noStrike" cap="none" normalizeH="0" baseline="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华文楷体" pitchFamily="2" charset="-122"/>
                          <a:cs typeface="Arial" pitchFamily="34" charset="0"/>
                        </a:rPr>
                        <a:t>University of Luxembourg</a:t>
                      </a:r>
                      <a:endParaRPr kumimoji="0" lang="zh-CN" altLang="en-US" sz="1800" b="0" i="0" u="none" strike="noStrike" cap="none" normalizeH="0" baseline="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华文楷体" pitchFamily="2" charset="-122"/>
                          <a:cs typeface="Arial" pitchFamily="34" charset="0"/>
                        </a:rPr>
                        <a:t>VU University Amsterdam, Netherlands </a:t>
                      </a:r>
                      <a:endParaRPr kumimoji="0" lang="zh-CN" altLang="en-US" sz="1800" b="0" i="0" u="none" strike="noStrike" cap="none" normalizeH="0" baseline="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华文楷体" pitchFamily="2" charset="-122"/>
                          <a:cs typeface="Arial" pitchFamily="34" charset="0"/>
                        </a:rPr>
                        <a:t>University of Warsaw</a:t>
                      </a:r>
                      <a:endParaRPr kumimoji="0" lang="zh-CN" altLang="en-US" sz="1800" b="0" i="0" u="none" strike="noStrike" cap="none" normalizeH="0" baseline="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rPr>
                        <a:t>The Arctic University of Norway </a:t>
                      </a:r>
                      <a:endParaRPr kumimoji="0" lang="zh-CN" altLang="en-US" sz="1800" b="0" i="0" u="none" strike="noStrike" cap="none" normalizeH="0" baseline="0" dirty="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rgbClr val="000000"/>
                          </a:solidFill>
                          <a:effectLst/>
                          <a:latin typeface="Arial" pitchFamily="34" charset="0"/>
                          <a:ea typeface="华文楷体" pitchFamily="2" charset="-122"/>
                          <a:cs typeface="Arial" pitchFamily="34" charset="0"/>
                        </a:rPr>
                        <a:t>Koc</a:t>
                      </a: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rPr>
                        <a:t> University </a:t>
                      </a:r>
                      <a:endParaRPr kumimoji="0" lang="zh-CN" altLang="en-US" sz="1800" b="0" i="0" u="none" strike="noStrike" cap="none" normalizeH="0" baseline="0" dirty="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1</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Stockholm University Faculty of Law</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bl>
          </a:graphicData>
        </a:graphic>
      </p:graphicFrame>
    </p:spTree>
    <p:extLst>
      <p:ext uri="{BB962C8B-B14F-4D97-AF65-F5344CB8AC3E}">
        <p14:creationId xmlns:p14="http://schemas.microsoft.com/office/powerpoint/2010/main" xmlns="" val="42653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280988" y="0"/>
            <a:ext cx="106362" cy="720725"/>
            <a:chOff x="0" y="0"/>
            <a:chExt cx="105725" cy="721610"/>
          </a:xfrm>
        </p:grpSpPr>
        <p:sp>
          <p:nvSpPr>
            <p:cNvPr id="39"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0"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41" name="TextBox 6"/>
          <p:cNvSpPr>
            <a:spLocks noChangeArrowheads="1"/>
          </p:cNvSpPr>
          <p:nvPr/>
        </p:nvSpPr>
        <p:spPr bwMode="auto">
          <a:xfrm>
            <a:off x="483326" y="169817"/>
            <a:ext cx="50422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2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欧洲交换生交流心得</a:t>
            </a:r>
            <a:endParaRPr lang="zh-CN" altLang="en-US" sz="32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TextBox 44"/>
          <p:cNvSpPr txBox="1"/>
          <p:nvPr/>
        </p:nvSpPr>
        <p:spPr>
          <a:xfrm>
            <a:off x="757646" y="1293222"/>
            <a:ext cx="5303520" cy="3970318"/>
          </a:xfrm>
          <a:prstGeom prst="rect">
            <a:avLst/>
          </a:prstGeom>
          <a:noFill/>
          <a:ln>
            <a:solidFill>
              <a:schemeClr val="accent1">
                <a:lumMod val="75000"/>
              </a:schemeClr>
            </a:solidFill>
          </a:ln>
        </p:spPr>
        <p:txBody>
          <a:bodyPr wrap="square" rtlCol="0">
            <a:spAutoFit/>
          </a:bodyPr>
          <a:lstStyle/>
          <a:p>
            <a:r>
              <a:rPr lang="zh-CN" altLang="en-US" dirty="0" smtClean="0"/>
              <a:t>    在阿姆斯特丹自由大学，每门课程几乎都有期间的</a:t>
            </a:r>
            <a:r>
              <a:rPr lang="en-US" dirty="0" smtClean="0"/>
              <a:t>paper</a:t>
            </a:r>
            <a:r>
              <a:rPr lang="zh-CN" altLang="en-US" dirty="0" smtClean="0"/>
              <a:t>或</a:t>
            </a:r>
            <a:r>
              <a:rPr lang="en-US" dirty="0" smtClean="0"/>
              <a:t>presentation</a:t>
            </a:r>
            <a:r>
              <a:rPr lang="zh-CN" altLang="en-US" dirty="0" smtClean="0"/>
              <a:t>，近七周结一轮课，再开始下一时期。这样的教学方式略不同于国内，频率更快。写作直到最后一门课可能也只是水平一般，但对自己而言，却知道它对比第一篇的进步，不管有多少。</a:t>
            </a:r>
          </a:p>
          <a:p>
            <a:r>
              <a:rPr lang="zh-CN" altLang="en-US" dirty="0" smtClean="0"/>
              <a:t>    我是一个慢行者，却希望不论如何，仍有前进的热情和力量。</a:t>
            </a:r>
          </a:p>
          <a:p>
            <a:endParaRPr lang="en-US" altLang="zh-CN" dirty="0" smtClean="0"/>
          </a:p>
          <a:p>
            <a:r>
              <a:rPr lang="en-US" altLang="zh-CN" dirty="0" smtClean="0"/>
              <a:t>  ----</a:t>
            </a:r>
            <a:r>
              <a:rPr lang="zh-CN" altLang="en-US" dirty="0" smtClean="0"/>
              <a:t>徐丹丹， </a:t>
            </a:r>
            <a:r>
              <a:rPr lang="en-US" altLang="zh-CN" dirty="0" smtClean="0"/>
              <a:t>2015</a:t>
            </a:r>
            <a:r>
              <a:rPr lang="zh-CN" altLang="en-US" dirty="0" smtClean="0"/>
              <a:t>年秋季学期赴荷兰阿姆斯特丹自由大学交换</a:t>
            </a:r>
          </a:p>
          <a:p>
            <a:endParaRPr lang="en-US" altLang="zh-CN" dirty="0" smtClean="0"/>
          </a:p>
          <a:p>
            <a:endParaRPr lang="en-US" altLang="zh-CN" dirty="0" smtClean="0"/>
          </a:p>
          <a:p>
            <a:endParaRPr lang="zh-CN" altLang="en-US" dirty="0"/>
          </a:p>
        </p:txBody>
      </p:sp>
      <p:pic>
        <p:nvPicPr>
          <p:cNvPr id="8" name="图片 7" descr="阿姆一亚洲超市和餐厅 中西汇聚.jpg"/>
          <p:cNvPicPr>
            <a:picLocks noChangeAspect="1"/>
          </p:cNvPicPr>
          <p:nvPr/>
        </p:nvPicPr>
        <p:blipFill>
          <a:blip r:embed="rId2" cstate="print"/>
          <a:stretch>
            <a:fillRect/>
          </a:stretch>
        </p:blipFill>
        <p:spPr>
          <a:xfrm>
            <a:off x="6357256" y="1306285"/>
            <a:ext cx="5242560" cy="3931920"/>
          </a:xfrm>
          <a:prstGeom prst="rect">
            <a:avLst/>
          </a:prstGeom>
          <a:scene3d>
            <a:camera prst="orthographicFront">
              <a:rot lat="0" lon="0" rev="16200000"/>
            </a:camera>
            <a:lightRig rig="threePt" dir="t"/>
          </a:scene3d>
        </p:spPr>
      </p:pic>
    </p:spTree>
    <p:extLst>
      <p:ext uri="{BB962C8B-B14F-4D97-AF65-F5344CB8AC3E}">
        <p14:creationId xmlns:p14="http://schemas.microsoft.com/office/powerpoint/2010/main" xmlns="" val="4265393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280988" y="0"/>
            <a:ext cx="106362" cy="720725"/>
            <a:chOff x="0" y="0"/>
            <a:chExt cx="105725" cy="721610"/>
          </a:xfrm>
        </p:grpSpPr>
        <p:sp>
          <p:nvSpPr>
            <p:cNvPr id="39"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0"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41" name="TextBox 6"/>
          <p:cNvSpPr>
            <a:spLocks noChangeArrowheads="1"/>
          </p:cNvSpPr>
          <p:nvPr/>
        </p:nvSpPr>
        <p:spPr bwMode="auto">
          <a:xfrm>
            <a:off x="483326" y="169817"/>
            <a:ext cx="50422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2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欧洲交换生交流心得</a:t>
            </a:r>
            <a:endParaRPr lang="zh-CN" altLang="en-US" sz="32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TextBox 44"/>
          <p:cNvSpPr txBox="1"/>
          <p:nvPr/>
        </p:nvSpPr>
        <p:spPr>
          <a:xfrm>
            <a:off x="757646" y="1293222"/>
            <a:ext cx="5303520" cy="3780000"/>
          </a:xfrm>
          <a:prstGeom prst="rect">
            <a:avLst/>
          </a:prstGeom>
          <a:noFill/>
          <a:ln>
            <a:solidFill>
              <a:schemeClr val="accent1">
                <a:lumMod val="75000"/>
              </a:schemeClr>
            </a:solidFill>
          </a:ln>
        </p:spPr>
        <p:txBody>
          <a:bodyPr wrap="square" rtlCol="0">
            <a:spAutoFit/>
          </a:bodyPr>
          <a:lstStyle/>
          <a:p>
            <a:r>
              <a:rPr lang="zh-CN" altLang="en-US" dirty="0" smtClean="0"/>
              <a:t>    短短四个月的交换可能没法让你在法学学习上有质的进步，但足以让你对很多事情的看法产生巨大的改变。通过短暂的国外生活，你可以跳出平时的框架从另一个角度看问题，这让你每天都有所得。而在旅行中遇到的形形色色的人和他们不同的人生经历、生活态度也会对你的人生观产生冲击</a:t>
            </a:r>
            <a:r>
              <a:rPr lang="en-US" altLang="zh-CN" dirty="0" smtClean="0"/>
              <a:t>——</a:t>
            </a:r>
            <a:r>
              <a:rPr lang="zh-CN" altLang="en-US" dirty="0" smtClean="0"/>
              <a:t>原来生活还可以有那么多的可能性。</a:t>
            </a:r>
          </a:p>
          <a:p>
            <a:r>
              <a:rPr lang="zh-CN" altLang="en-US" dirty="0" smtClean="0"/>
              <a:t>另一方面，独自在国外生活也是对你应变能力和解决问题能力的挑战，有过这样生活经历的人通常更独立、更淡定，新的想法也更多。我想这些都是交换带给我的宝贵财富。</a:t>
            </a:r>
          </a:p>
          <a:p>
            <a:endParaRPr lang="en-US" altLang="zh-CN" dirty="0" smtClean="0"/>
          </a:p>
          <a:p>
            <a:r>
              <a:rPr lang="en-US" altLang="zh-CN" dirty="0" smtClean="0"/>
              <a:t>  ----</a:t>
            </a:r>
            <a:r>
              <a:rPr lang="zh-CN" altLang="en-US" dirty="0" smtClean="0"/>
              <a:t>汪帆， </a:t>
            </a:r>
            <a:r>
              <a:rPr lang="en-US" altLang="zh-CN" dirty="0" smtClean="0"/>
              <a:t>2015</a:t>
            </a:r>
            <a:r>
              <a:rPr lang="zh-CN" altLang="en-US" dirty="0" smtClean="0"/>
              <a:t>年秋季学期赴瑞典隆德大学交换</a:t>
            </a:r>
          </a:p>
          <a:p>
            <a:endParaRPr lang="en-US" altLang="zh-CN" dirty="0" smtClean="0"/>
          </a:p>
          <a:p>
            <a:endParaRPr lang="en-US" altLang="zh-CN" dirty="0" smtClean="0"/>
          </a:p>
          <a:p>
            <a:endParaRPr lang="zh-CN" altLang="en-US" dirty="0"/>
          </a:p>
        </p:txBody>
      </p:sp>
      <p:pic>
        <p:nvPicPr>
          <p:cNvPr id="9" name="图片 8" descr="隆德大学图书馆.jpg"/>
          <p:cNvPicPr>
            <a:picLocks noChangeAspect="1"/>
          </p:cNvPicPr>
          <p:nvPr/>
        </p:nvPicPr>
        <p:blipFill>
          <a:blip r:embed="rId2" cstate="print"/>
          <a:stretch>
            <a:fillRect/>
          </a:stretch>
        </p:blipFill>
        <p:spPr>
          <a:xfrm>
            <a:off x="6252273" y="1293224"/>
            <a:ext cx="5634927" cy="3744382"/>
          </a:xfrm>
          <a:prstGeom prst="rect">
            <a:avLst/>
          </a:prstGeom>
        </p:spPr>
      </p:pic>
    </p:spTree>
    <p:extLst>
      <p:ext uri="{BB962C8B-B14F-4D97-AF65-F5344CB8AC3E}">
        <p14:creationId xmlns:p14="http://schemas.microsoft.com/office/powerpoint/2010/main" xmlns="" val="4265393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280988" y="0"/>
            <a:ext cx="106362" cy="720725"/>
            <a:chOff x="0" y="0"/>
            <a:chExt cx="105725" cy="721610"/>
          </a:xfrm>
        </p:grpSpPr>
        <p:sp>
          <p:nvSpPr>
            <p:cNvPr id="39"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0"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41" name="TextBox 6"/>
          <p:cNvSpPr>
            <a:spLocks noChangeArrowheads="1"/>
          </p:cNvSpPr>
          <p:nvPr/>
        </p:nvSpPr>
        <p:spPr bwMode="auto">
          <a:xfrm>
            <a:off x="476250" y="96838"/>
            <a:ext cx="452682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6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澳洲交换生项目（</a:t>
            </a:r>
            <a:r>
              <a:rPr lang="en-US" altLang="zh-CN" sz="36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4</a:t>
            </a:r>
            <a:r>
              <a:rPr lang="zh-CN" altLang="en-US" sz="36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a:t>
            </a:r>
            <a:endParaRPr lang="zh-CN" altLang="en-US" sz="36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xmlns="">
                <a:noFill/>
              </a14:hiddenFill>
            </a:ext>
          </a:extLst>
        </p:spPr>
        <p:txBody>
          <a:bodyPr/>
          <a:lstStyle/>
          <a:p>
            <a:endParaRPr lang="zh-CN" altLang="en-US"/>
          </a:p>
        </p:txBody>
      </p:sp>
      <p:graphicFrame>
        <p:nvGraphicFramePr>
          <p:cNvPr id="44" name="表格 43"/>
          <p:cNvGraphicFramePr>
            <a:graphicFrameLocks noGrp="1"/>
          </p:cNvGraphicFramePr>
          <p:nvPr/>
        </p:nvGraphicFramePr>
        <p:xfrm>
          <a:off x="1149532" y="1075833"/>
          <a:ext cx="9535885" cy="2194713"/>
        </p:xfrm>
        <a:graphic>
          <a:graphicData uri="http://schemas.openxmlformats.org/drawingml/2006/table">
            <a:tbl>
              <a:tblPr firstRow="1" bandRow="1">
                <a:tableStyleId>{5C22544A-7EE6-4342-B048-85BDC9FD1C3A}</a:tableStyleId>
              </a:tblPr>
              <a:tblGrid>
                <a:gridCol w="6996175"/>
                <a:gridCol w="2539710"/>
              </a:tblGrid>
              <a:tr h="386482">
                <a:tc>
                  <a:txBody>
                    <a:bodyPr/>
                    <a:lstStyle/>
                    <a:p>
                      <a:pPr algn="ctr"/>
                      <a:r>
                        <a:rPr lang="zh-CN" altLang="en-US" dirty="0" smtClean="0"/>
                        <a:t>学校名称</a:t>
                      </a:r>
                      <a:endParaRPr lang="zh-CN" altLang="en-US" dirty="0"/>
                    </a:p>
                  </a:txBody>
                  <a:tcPr/>
                </a:tc>
                <a:tc>
                  <a:txBody>
                    <a:bodyPr/>
                    <a:lstStyle/>
                    <a:p>
                      <a:pPr algn="ctr"/>
                      <a:r>
                        <a:rPr lang="zh-CN" altLang="en-US" dirty="0" smtClean="0"/>
                        <a:t>每年名额</a:t>
                      </a:r>
                      <a:endParaRPr lang="zh-CN" altLang="en-US" dirty="0"/>
                    </a:p>
                  </a:txBody>
                  <a:tcPr/>
                </a:tc>
              </a:tr>
              <a:tr h="472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华文楷体" pitchFamily="2" charset="-122"/>
                          <a:cs typeface="Arial" pitchFamily="34" charset="0"/>
                          <a:sym typeface="华文楷体" pitchFamily="2" charset="-122"/>
                        </a:rPr>
                        <a:t>Flinders University</a:t>
                      </a:r>
                      <a:endParaRPr kumimoji="0" lang="zh-CN" altLang="en-US" sz="1800" b="0" i="0" u="none" strike="noStrike" cap="none" normalizeH="0" baseline="0" smtClean="0">
                        <a:ln>
                          <a:noFill/>
                        </a:ln>
                        <a:solidFill>
                          <a:srgbClr val="000000"/>
                        </a:solidFill>
                        <a:effectLst/>
                        <a:latin typeface="Arial" pitchFamily="34" charset="0"/>
                        <a:ea typeface="华文楷体" pitchFamily="2" charset="-122"/>
                      </a:endParaRPr>
                    </a:p>
                  </a:txBody>
                  <a:tcPr marT="45718" marB="45718"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1</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marT="45718" marB="45718" horzOverflow="overflow"/>
                </a:tc>
              </a:tr>
              <a:tr h="49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sym typeface="华文楷体" pitchFamily="2" charset="-122"/>
                        </a:rPr>
                        <a:t>Southern Cross University</a:t>
                      </a:r>
                      <a:r>
                        <a:rPr kumimoji="0" lang="zh-CN" altLang="en-US" sz="1800" b="0" i="0" u="none" strike="noStrike" cap="none" normalizeH="0" baseline="0" dirty="0" smtClean="0">
                          <a:ln>
                            <a:noFill/>
                          </a:ln>
                          <a:solidFill>
                            <a:srgbClr val="000000"/>
                          </a:solidFill>
                          <a:effectLst/>
                          <a:latin typeface="Arial" pitchFamily="34" charset="0"/>
                          <a:ea typeface="华文楷体" pitchFamily="2" charset="-122"/>
                          <a:sym typeface="华文楷体" pitchFamily="2" charset="-122"/>
                        </a:rPr>
                        <a:t> </a:t>
                      </a:r>
                      <a:endParaRPr kumimoji="0" lang="zh-CN" altLang="en-US" sz="1800" b="0" i="0" u="none" strike="noStrike" cap="none" normalizeH="0" baseline="0" dirty="0" smtClean="0">
                        <a:ln>
                          <a:noFill/>
                        </a:ln>
                        <a:solidFill>
                          <a:srgbClr val="000000"/>
                        </a:solidFill>
                        <a:effectLst/>
                        <a:latin typeface="Arial" pitchFamily="34" charset="0"/>
                        <a:ea typeface="华文楷体" pitchFamily="2" charset="-122"/>
                      </a:endParaRPr>
                    </a:p>
                  </a:txBody>
                  <a:tcPr marT="45718" marB="45718"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marT="45718" marB="45718" horzOverflow="overflow"/>
                </a:tc>
              </a:tr>
              <a:tr h="4757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sym typeface="华文楷体" pitchFamily="2" charset="-122"/>
                        </a:rPr>
                        <a:t>University of Adelaide        </a:t>
                      </a:r>
                    </a:p>
                  </a:txBody>
                  <a:tcPr marT="45718" marB="45718"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4</a:t>
                      </a:r>
                      <a:endParaRPr kumimoji="0" lang="zh-CN" alt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45718" marB="45718"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华文楷体" pitchFamily="2" charset="-122"/>
                          <a:cs typeface="Arial" pitchFamily="34" charset="0"/>
                          <a:sym typeface="华文楷体" pitchFamily="2" charset="-122"/>
                        </a:rPr>
                        <a:t>University of Auckland</a:t>
                      </a:r>
                      <a:endParaRPr kumimoji="0" lang="zh-CN" altLang="en-US" sz="1800" b="0" i="0" u="none" strike="noStrike" cap="none" normalizeH="0" baseline="0" smtClean="0">
                        <a:ln>
                          <a:noFill/>
                        </a:ln>
                        <a:solidFill>
                          <a:srgbClr val="000000"/>
                        </a:solidFill>
                        <a:effectLst/>
                        <a:latin typeface="Arial" pitchFamily="34" charset="0"/>
                        <a:ea typeface="华文楷体" pitchFamily="2" charset="-122"/>
                      </a:endParaRPr>
                    </a:p>
                  </a:txBody>
                  <a:tcPr marT="45718" marB="45718"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marT="45718" marB="45718" horzOverflow="overflow"/>
                </a:tc>
              </a:tr>
            </a:tbl>
          </a:graphicData>
        </a:graphic>
      </p:graphicFrame>
      <p:pic>
        <p:nvPicPr>
          <p:cNvPr id="8" name="图片 7" descr="20160106093959_5550.jpg"/>
          <p:cNvPicPr>
            <a:picLocks noChangeAspect="1"/>
          </p:cNvPicPr>
          <p:nvPr/>
        </p:nvPicPr>
        <p:blipFill>
          <a:blip r:embed="rId2"/>
          <a:stretch>
            <a:fillRect/>
          </a:stretch>
        </p:blipFill>
        <p:spPr>
          <a:xfrm>
            <a:off x="288879" y="3831635"/>
            <a:ext cx="3724275" cy="2695575"/>
          </a:xfrm>
          <a:prstGeom prst="rect">
            <a:avLst/>
          </a:prstGeom>
        </p:spPr>
      </p:pic>
      <p:pic>
        <p:nvPicPr>
          <p:cNvPr id="9" name="图片 8" descr="3698955.jpg"/>
          <p:cNvPicPr>
            <a:picLocks noChangeAspect="1"/>
          </p:cNvPicPr>
          <p:nvPr/>
        </p:nvPicPr>
        <p:blipFill>
          <a:blip r:embed="rId3"/>
          <a:stretch>
            <a:fillRect/>
          </a:stretch>
        </p:blipFill>
        <p:spPr>
          <a:xfrm>
            <a:off x="4185992" y="3814353"/>
            <a:ext cx="3616475" cy="2730137"/>
          </a:xfrm>
          <a:prstGeom prst="rect">
            <a:avLst/>
          </a:prstGeom>
        </p:spPr>
      </p:pic>
      <p:pic>
        <p:nvPicPr>
          <p:cNvPr id="10" name="图片 9" descr="mp23286829_1437198814499_1_th.jpeg"/>
          <p:cNvPicPr>
            <a:picLocks noChangeAspect="1"/>
          </p:cNvPicPr>
          <p:nvPr/>
        </p:nvPicPr>
        <p:blipFill>
          <a:blip r:embed="rId4"/>
          <a:stretch>
            <a:fillRect/>
          </a:stretch>
        </p:blipFill>
        <p:spPr>
          <a:xfrm>
            <a:off x="7937864" y="3827416"/>
            <a:ext cx="3805645" cy="2700745"/>
          </a:xfrm>
          <a:prstGeom prst="rect">
            <a:avLst/>
          </a:prstGeom>
        </p:spPr>
      </p:pic>
    </p:spTree>
    <p:extLst>
      <p:ext uri="{BB962C8B-B14F-4D97-AF65-F5344CB8AC3E}">
        <p14:creationId xmlns:p14="http://schemas.microsoft.com/office/powerpoint/2010/main" xmlns="" val="42653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280988" y="0"/>
            <a:ext cx="106362" cy="720725"/>
            <a:chOff x="0" y="0"/>
            <a:chExt cx="105725" cy="721610"/>
          </a:xfrm>
        </p:grpSpPr>
        <p:sp>
          <p:nvSpPr>
            <p:cNvPr id="39"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0"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41" name="TextBox 6"/>
          <p:cNvSpPr>
            <a:spLocks noChangeArrowheads="1"/>
          </p:cNvSpPr>
          <p:nvPr/>
        </p:nvSpPr>
        <p:spPr bwMode="auto">
          <a:xfrm>
            <a:off x="476250" y="96838"/>
            <a:ext cx="425250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6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亚洲交换生项目（</a:t>
            </a:r>
            <a:r>
              <a:rPr lang="en-US" altLang="zh-CN" sz="36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7</a:t>
            </a:r>
            <a:r>
              <a:rPr lang="zh-CN" altLang="en-US" sz="36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a:t>
            </a:r>
            <a:endParaRPr lang="zh-CN" altLang="en-US" sz="36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xmlns="">
                <a:noFill/>
              </a14:hiddenFill>
            </a:ext>
          </a:extLst>
        </p:spPr>
        <p:txBody>
          <a:bodyPr/>
          <a:lstStyle/>
          <a:p>
            <a:endParaRPr lang="zh-CN" altLang="en-US"/>
          </a:p>
        </p:txBody>
      </p:sp>
      <p:graphicFrame>
        <p:nvGraphicFramePr>
          <p:cNvPr id="44" name="表格 43"/>
          <p:cNvGraphicFramePr>
            <a:graphicFrameLocks noGrp="1"/>
          </p:cNvGraphicFramePr>
          <p:nvPr/>
        </p:nvGraphicFramePr>
        <p:xfrm>
          <a:off x="1645920" y="1476103"/>
          <a:ext cx="9705703" cy="3516968"/>
        </p:xfrm>
        <a:graphic>
          <a:graphicData uri="http://schemas.openxmlformats.org/drawingml/2006/table">
            <a:tbl>
              <a:tblPr firstRow="1" bandRow="1">
                <a:tableStyleId>{5C22544A-7EE6-4342-B048-85BDC9FD1C3A}</a:tableStyleId>
              </a:tblPr>
              <a:tblGrid>
                <a:gridCol w="6427617"/>
                <a:gridCol w="3278086"/>
              </a:tblGrid>
              <a:tr h="418011">
                <a:tc>
                  <a:txBody>
                    <a:bodyPr/>
                    <a:lstStyle/>
                    <a:p>
                      <a:pPr algn="ctr"/>
                      <a:r>
                        <a:rPr lang="zh-CN" altLang="en-US" dirty="0" smtClean="0"/>
                        <a:t>学校名称</a:t>
                      </a:r>
                      <a:endParaRPr lang="zh-CN" altLang="en-US" dirty="0"/>
                    </a:p>
                  </a:txBody>
                  <a:tcPr/>
                </a:tc>
                <a:tc>
                  <a:txBody>
                    <a:bodyPr/>
                    <a:lstStyle/>
                    <a:p>
                      <a:pPr algn="ctr"/>
                      <a:r>
                        <a:rPr lang="zh-CN" altLang="en-US" dirty="0" smtClean="0"/>
                        <a:t>每年名额</a:t>
                      </a:r>
                      <a:endParaRPr lang="zh-CN" altLang="en-US" dirty="0"/>
                    </a:p>
                  </a:txBody>
                  <a:tcPr/>
                </a:tc>
              </a:tr>
              <a:tr h="472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华文楷体" pitchFamily="2" charset="-122"/>
                          <a:cs typeface="Arial" pitchFamily="34" charset="0"/>
                        </a:rPr>
                        <a:t>National University of Singapore</a:t>
                      </a:r>
                      <a:endParaRPr kumimoji="0" lang="zh-CN" altLang="en-US" sz="1800" b="0" i="0" u="none" strike="noStrike" cap="none" normalizeH="0" baseline="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49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rPr>
                        <a:t>Singapore Management University </a:t>
                      </a:r>
                      <a:endParaRPr kumimoji="0" lang="zh-CN" altLang="en-US" sz="1800" b="0" i="0" u="none" strike="noStrike" cap="none" normalizeH="0" baseline="0" dirty="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4757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rPr>
                        <a:t>University of Tokyo</a:t>
                      </a:r>
                      <a:endParaRPr kumimoji="0" lang="zh-CN" altLang="en-US" sz="1800" b="0" i="0" u="none" strike="noStrike" cap="none" normalizeH="0" baseline="0" dirty="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543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rPr>
                        <a:t>Osaka </a:t>
                      </a:r>
                      <a:r>
                        <a:rPr kumimoji="0" lang="en-US" altLang="zh-CN" sz="1800" b="0" i="0" u="none" strike="noStrike" cap="none" normalizeH="0" baseline="0" dirty="0" err="1" smtClean="0">
                          <a:ln>
                            <a:noFill/>
                          </a:ln>
                          <a:solidFill>
                            <a:srgbClr val="000000"/>
                          </a:solidFill>
                          <a:effectLst/>
                          <a:latin typeface="Arial" pitchFamily="34" charset="0"/>
                          <a:ea typeface="华文楷体" pitchFamily="2" charset="-122"/>
                          <a:cs typeface="Arial" pitchFamily="34" charset="0"/>
                        </a:rPr>
                        <a:t>Gakuin</a:t>
                      </a: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rPr>
                        <a:t> University </a:t>
                      </a:r>
                      <a:endParaRPr kumimoji="0" lang="zh-CN" altLang="en-US" sz="1800" b="0" i="0" u="none" strike="noStrike" cap="none" normalizeH="0" baseline="0" dirty="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4</a:t>
                      </a:r>
                      <a:endParaRPr kumimoji="0" lang="zh-CN" alt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rPr>
                        <a:t>Seoul National University</a:t>
                      </a:r>
                      <a:endParaRPr kumimoji="0" lang="zh-CN" altLang="en-US" sz="1800" b="0" i="0" u="none" strike="noStrike" cap="none" normalizeH="0" baseline="0" dirty="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rgbClr val="000000"/>
                          </a:solidFill>
                          <a:effectLst/>
                          <a:latin typeface="Arial" pitchFamily="34" charset="0"/>
                          <a:ea typeface="华文楷体" pitchFamily="2" charset="-122"/>
                          <a:cs typeface="Arial" pitchFamily="34" charset="0"/>
                        </a:rPr>
                        <a:t>Yonsei</a:t>
                      </a: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rPr>
                        <a:t> University </a:t>
                      </a:r>
                      <a:endParaRPr kumimoji="0" lang="zh-CN" altLang="en-US" sz="1800" b="0" i="0" u="none" strike="noStrike" cap="none" normalizeH="0" baseline="0" dirty="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1</a:t>
                      </a:r>
                      <a:endParaRPr kumimoji="0" lang="zh-CN" alt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rgbClr val="000000"/>
                          </a:solidFill>
                          <a:effectLst/>
                          <a:latin typeface="Arial" pitchFamily="34" charset="0"/>
                          <a:ea typeface="华文楷体" pitchFamily="2" charset="-122"/>
                          <a:cs typeface="Arial" pitchFamily="34" charset="0"/>
                        </a:rPr>
                        <a:t>Sungkyunkwan</a:t>
                      </a:r>
                      <a:r>
                        <a:rPr kumimoji="0" lang="en-US" altLang="zh-CN" sz="1800" b="0" i="0" u="none" strike="noStrike" cap="none" normalizeH="0" baseline="0" dirty="0" smtClean="0">
                          <a:ln>
                            <a:noFill/>
                          </a:ln>
                          <a:solidFill>
                            <a:srgbClr val="000000"/>
                          </a:solidFill>
                          <a:effectLst/>
                          <a:latin typeface="Arial" pitchFamily="34" charset="0"/>
                          <a:ea typeface="华文楷体" pitchFamily="2" charset="-122"/>
                          <a:cs typeface="Arial" pitchFamily="34" charset="0"/>
                        </a:rPr>
                        <a:t> University </a:t>
                      </a:r>
                      <a:endParaRPr kumimoji="0" lang="zh-CN" altLang="en-US" sz="1800" b="0" i="0" u="none" strike="noStrike" cap="none" normalizeH="0" baseline="0" dirty="0" smtClean="0">
                        <a:ln>
                          <a:noFill/>
                        </a:ln>
                        <a:solidFill>
                          <a:srgbClr val="000000"/>
                        </a:solidFill>
                        <a:effectLst/>
                        <a:latin typeface="Arial" pitchFamily="34" charset="0"/>
                        <a:ea typeface="华文楷体" pitchFamily="2" charset="-122"/>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1</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bl>
          </a:graphicData>
        </a:graphic>
      </p:graphicFrame>
    </p:spTree>
    <p:extLst>
      <p:ext uri="{BB962C8B-B14F-4D97-AF65-F5344CB8AC3E}">
        <p14:creationId xmlns:p14="http://schemas.microsoft.com/office/powerpoint/2010/main" xmlns="" val="42653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280988" y="0"/>
            <a:ext cx="106362" cy="720725"/>
            <a:chOff x="0" y="0"/>
            <a:chExt cx="105725" cy="721610"/>
          </a:xfrm>
        </p:grpSpPr>
        <p:sp>
          <p:nvSpPr>
            <p:cNvPr id="39"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0"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41" name="TextBox 6"/>
          <p:cNvSpPr>
            <a:spLocks noChangeArrowheads="1"/>
          </p:cNvSpPr>
          <p:nvPr/>
        </p:nvSpPr>
        <p:spPr bwMode="auto">
          <a:xfrm>
            <a:off x="476250" y="96838"/>
            <a:ext cx="477501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6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港澳台交换生项目（</a:t>
            </a:r>
            <a:r>
              <a:rPr lang="en-US" altLang="zh-CN" sz="36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3</a:t>
            </a:r>
            <a:r>
              <a:rPr lang="zh-CN" altLang="en-US" sz="36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a:t>
            </a:r>
            <a:endParaRPr lang="zh-CN" altLang="en-US" sz="36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xmlns="">
                <a:noFill/>
              </a14:hiddenFill>
            </a:ext>
          </a:extLst>
        </p:spPr>
        <p:txBody>
          <a:bodyPr/>
          <a:lstStyle/>
          <a:p>
            <a:endParaRPr lang="zh-CN" altLang="en-US"/>
          </a:p>
        </p:txBody>
      </p:sp>
      <p:graphicFrame>
        <p:nvGraphicFramePr>
          <p:cNvPr id="44" name="表格 43"/>
          <p:cNvGraphicFramePr>
            <a:graphicFrameLocks noGrp="1"/>
          </p:cNvGraphicFramePr>
          <p:nvPr/>
        </p:nvGraphicFramePr>
        <p:xfrm>
          <a:off x="1554480" y="1031966"/>
          <a:ext cx="9705703" cy="1664063"/>
        </p:xfrm>
        <a:graphic>
          <a:graphicData uri="http://schemas.openxmlformats.org/drawingml/2006/table">
            <a:tbl>
              <a:tblPr firstRow="1" bandRow="1">
                <a:tableStyleId>{5C22544A-7EE6-4342-B048-85BDC9FD1C3A}</a:tableStyleId>
              </a:tblPr>
              <a:tblGrid>
                <a:gridCol w="6427617"/>
                <a:gridCol w="3278086"/>
              </a:tblGrid>
              <a:tr h="418011">
                <a:tc>
                  <a:txBody>
                    <a:bodyPr/>
                    <a:lstStyle/>
                    <a:p>
                      <a:pPr algn="ctr"/>
                      <a:r>
                        <a:rPr lang="zh-CN" altLang="en-US" dirty="0" smtClean="0"/>
                        <a:t>学校名称</a:t>
                      </a:r>
                      <a:endParaRPr lang="zh-CN" altLang="en-US" dirty="0"/>
                    </a:p>
                  </a:txBody>
                  <a:tcPr/>
                </a:tc>
                <a:tc>
                  <a:txBody>
                    <a:bodyPr/>
                    <a:lstStyle/>
                    <a:p>
                      <a:pPr algn="ctr"/>
                      <a:r>
                        <a:rPr lang="zh-CN" altLang="en-US" dirty="0" smtClean="0"/>
                        <a:t>每年名额</a:t>
                      </a:r>
                      <a:endParaRPr lang="zh-CN" altLang="en-US" dirty="0"/>
                    </a:p>
                  </a:txBody>
                  <a:tcPr/>
                </a:tc>
              </a:tr>
              <a:tr h="472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台湾政治大学科技管理与智慧财产研究所 </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4023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台湾大学 </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4</a:t>
                      </a:r>
                      <a:endParaRPr kumimoji="0" lang="zh-CN" altLang="en-US" sz="18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微软雅黑" pitchFamily="34" charset="-122"/>
                          <a:ea typeface="微软雅黑" pitchFamily="34" charset="-122"/>
                          <a:cs typeface="Arial" pitchFamily="34" charset="0"/>
                        </a:rPr>
                        <a:t>香港中文大学</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rPr>
                        <a:t>2</a:t>
                      </a:r>
                      <a:endParaRPr kumimoji="0" lang="zh-CN" altLang="en-US" sz="18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tc>
              </a:tr>
            </a:tbl>
          </a:graphicData>
        </a:graphic>
      </p:graphicFrame>
      <p:pic>
        <p:nvPicPr>
          <p:cNvPr id="8" name="图片 7" descr="u=4216541535,1848974369&amp;fm=206&amp;gp=0.jpg"/>
          <p:cNvPicPr>
            <a:picLocks noChangeAspect="1"/>
          </p:cNvPicPr>
          <p:nvPr/>
        </p:nvPicPr>
        <p:blipFill>
          <a:blip r:embed="rId2"/>
          <a:stretch>
            <a:fillRect/>
          </a:stretch>
        </p:blipFill>
        <p:spPr>
          <a:xfrm>
            <a:off x="318135" y="3282587"/>
            <a:ext cx="3932736" cy="2621824"/>
          </a:xfrm>
          <a:prstGeom prst="rect">
            <a:avLst/>
          </a:prstGeom>
        </p:spPr>
      </p:pic>
      <p:pic>
        <p:nvPicPr>
          <p:cNvPr id="9" name="图片 8" descr="u=3472695276,1118645551&amp;fm=206&amp;gp=0.jpg"/>
          <p:cNvPicPr>
            <a:picLocks noChangeAspect="1"/>
          </p:cNvPicPr>
          <p:nvPr/>
        </p:nvPicPr>
        <p:blipFill>
          <a:blip r:embed="rId3"/>
          <a:stretch>
            <a:fillRect/>
          </a:stretch>
        </p:blipFill>
        <p:spPr>
          <a:xfrm>
            <a:off x="4302307" y="3317967"/>
            <a:ext cx="3462745" cy="2560319"/>
          </a:xfrm>
          <a:prstGeom prst="rect">
            <a:avLst/>
          </a:prstGeom>
        </p:spPr>
      </p:pic>
      <p:pic>
        <p:nvPicPr>
          <p:cNvPr id="10" name="图片 9" descr="EB73.tmp.png"/>
          <p:cNvPicPr>
            <a:picLocks noChangeAspect="1"/>
          </p:cNvPicPr>
          <p:nvPr/>
        </p:nvPicPr>
        <p:blipFill>
          <a:blip r:embed="rId4"/>
          <a:stretch>
            <a:fillRect/>
          </a:stretch>
        </p:blipFill>
        <p:spPr>
          <a:xfrm>
            <a:off x="7816171" y="3335647"/>
            <a:ext cx="4186248" cy="2581827"/>
          </a:xfrm>
          <a:prstGeom prst="rect">
            <a:avLst/>
          </a:prstGeom>
        </p:spPr>
      </p:pic>
    </p:spTree>
    <p:extLst>
      <p:ext uri="{BB962C8B-B14F-4D97-AF65-F5344CB8AC3E}">
        <p14:creationId xmlns:p14="http://schemas.microsoft.com/office/powerpoint/2010/main" xmlns="" val="42653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8"/>
          <p:cNvSpPr/>
          <p:nvPr/>
        </p:nvSpPr>
        <p:spPr>
          <a:xfrm>
            <a:off x="11334787" y="285728"/>
            <a:ext cx="476253" cy="4762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dirty="0">
                <a:latin typeface="Open Sans" pitchFamily="34" charset="0"/>
                <a:ea typeface="Open Sans" pitchFamily="34" charset="0"/>
                <a:cs typeface="Open Sans" pitchFamily="34" charset="0"/>
              </a:rPr>
              <a:t>29</a:t>
            </a:r>
          </a:p>
        </p:txBody>
      </p:sp>
      <p:grpSp>
        <p:nvGrpSpPr>
          <p:cNvPr id="38" name="组合 1"/>
          <p:cNvGrpSpPr>
            <a:grpSpLocks/>
          </p:cNvGrpSpPr>
          <p:nvPr/>
        </p:nvGrpSpPr>
        <p:grpSpPr bwMode="auto">
          <a:xfrm>
            <a:off x="280988" y="0"/>
            <a:ext cx="106362" cy="720725"/>
            <a:chOff x="0" y="0"/>
            <a:chExt cx="105725" cy="721610"/>
          </a:xfrm>
        </p:grpSpPr>
        <p:sp>
          <p:nvSpPr>
            <p:cNvPr id="39"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0"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41" name="TextBox 6"/>
          <p:cNvSpPr>
            <a:spLocks noChangeArrowheads="1"/>
          </p:cNvSpPr>
          <p:nvPr/>
        </p:nvSpPr>
        <p:spPr bwMode="auto">
          <a:xfrm>
            <a:off x="476250" y="96838"/>
            <a:ext cx="572860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2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北京大学国际合作交流项目</a:t>
            </a:r>
            <a:endParaRPr lang="zh-CN" altLang="en-US" sz="32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pic>
        <p:nvPicPr>
          <p:cNvPr id="2050" name="Picture 2"/>
          <p:cNvPicPr>
            <a:picLocks noChangeAspect="1" noChangeArrowheads="1"/>
          </p:cNvPicPr>
          <p:nvPr/>
        </p:nvPicPr>
        <p:blipFill>
          <a:blip r:embed="rId2"/>
          <a:srcRect/>
          <a:stretch>
            <a:fillRect/>
          </a:stretch>
        </p:blipFill>
        <p:spPr bwMode="auto">
          <a:xfrm>
            <a:off x="2014130" y="2143012"/>
            <a:ext cx="8174899" cy="4185669"/>
          </a:xfrm>
          <a:prstGeom prst="rect">
            <a:avLst/>
          </a:prstGeom>
          <a:noFill/>
          <a:ln w="9525">
            <a:noFill/>
            <a:miter lim="800000"/>
            <a:headEnd/>
            <a:tailEnd/>
          </a:ln>
          <a:effectLst/>
        </p:spPr>
      </p:pic>
      <p:sp>
        <p:nvSpPr>
          <p:cNvPr id="44" name="TextBox 43"/>
          <p:cNvSpPr txBox="1"/>
          <p:nvPr/>
        </p:nvSpPr>
        <p:spPr>
          <a:xfrm>
            <a:off x="783771" y="927463"/>
            <a:ext cx="10149840" cy="1200329"/>
          </a:xfrm>
          <a:prstGeom prst="rect">
            <a:avLst/>
          </a:prstGeom>
          <a:noFill/>
        </p:spPr>
        <p:txBody>
          <a:bodyPr wrap="square" rtlCol="0">
            <a:spAutoFit/>
          </a:bodyPr>
          <a:lstStyle/>
          <a:p>
            <a:r>
              <a:rPr lang="zh-CN" altLang="en-US" dirty="0" smtClean="0"/>
              <a:t>除了学院的交流项目之外，北京大学国际合作部每年不定期会公布校级交流项目。</a:t>
            </a:r>
            <a:endParaRPr lang="en-US" altLang="zh-CN" dirty="0" smtClean="0"/>
          </a:p>
          <a:p>
            <a:endParaRPr lang="en-US" altLang="zh-CN" dirty="0" smtClean="0"/>
          </a:p>
          <a:p>
            <a:r>
              <a:rPr lang="zh-CN" altLang="en-US" dirty="0" smtClean="0"/>
              <a:t>可以登陆以下网站：</a:t>
            </a:r>
            <a:r>
              <a:rPr lang="en-US" altLang="zh-CN" dirty="0" smtClean="0">
                <a:hlinkClick r:id="rId3"/>
              </a:rPr>
              <a:t>http://www.oir.pku.edu.cn/</a:t>
            </a:r>
            <a:r>
              <a:rPr lang="en-US" altLang="zh-CN" dirty="0" smtClean="0"/>
              <a:t> </a:t>
            </a:r>
            <a:endParaRPr lang="zh-CN" altLang="en-US" dirty="0" smtClean="0"/>
          </a:p>
          <a:p>
            <a:endParaRPr lang="zh-CN" altLang="en-US" dirty="0"/>
          </a:p>
        </p:txBody>
      </p:sp>
    </p:spTree>
    <p:extLst>
      <p:ext uri="{BB962C8B-B14F-4D97-AF65-F5344CB8AC3E}">
        <p14:creationId xmlns:p14="http://schemas.microsoft.com/office/powerpoint/2010/main" xmlns="" val="4265393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7"/>
          <p:cNvGrpSpPr/>
          <p:nvPr/>
        </p:nvGrpSpPr>
        <p:grpSpPr>
          <a:xfrm>
            <a:off x="694146" y="2622176"/>
            <a:ext cx="2924265" cy="1447722"/>
            <a:chOff x="520610" y="1000114"/>
            <a:chExt cx="2193197" cy="1699109"/>
          </a:xfrm>
        </p:grpSpPr>
        <p:sp>
          <p:nvSpPr>
            <p:cNvPr id="10" name="Rectangle 32"/>
            <p:cNvSpPr/>
            <p:nvPr/>
          </p:nvSpPr>
          <p:spPr>
            <a:xfrm>
              <a:off x="602913" y="1337312"/>
              <a:ext cx="1818998" cy="1361911"/>
            </a:xfrm>
            <a:prstGeom prst="rect">
              <a:avLst/>
            </a:prstGeom>
          </p:spPr>
          <p:txBody>
            <a:bodyPr wrap="square">
              <a:spAutoFit/>
            </a:bodyPr>
            <a:lstStyle/>
            <a:p>
              <a:pPr>
                <a:defRPr/>
              </a:pPr>
              <a:r>
                <a:rPr lang="zh-CN" altLang="en-US" sz="2000" dirty="0" smtClean="0"/>
                <a:t>每学年</a:t>
              </a:r>
              <a:r>
                <a:rPr lang="zh-CN" altLang="en-US" sz="2400" b="1" dirty="0" smtClean="0">
                  <a:solidFill>
                    <a:srgbClr val="0070C0"/>
                  </a:solidFill>
                </a:rPr>
                <a:t>两次</a:t>
              </a:r>
              <a:r>
                <a:rPr lang="zh-CN" altLang="en-US" sz="2000" dirty="0" smtClean="0"/>
                <a:t>选拔：</a:t>
              </a:r>
              <a:endParaRPr lang="en-US" altLang="zh-CN" sz="2000" dirty="0" smtClean="0"/>
            </a:p>
            <a:p>
              <a:pPr>
                <a:defRPr/>
              </a:pPr>
              <a:r>
                <a:rPr lang="en-US" altLang="zh-CN" sz="2400" b="1" dirty="0" smtClean="0">
                  <a:solidFill>
                    <a:srgbClr val="0070C0"/>
                  </a:solidFill>
                </a:rPr>
                <a:t>12</a:t>
              </a:r>
              <a:r>
                <a:rPr lang="zh-CN" altLang="en-US" sz="2400" b="1" dirty="0" smtClean="0">
                  <a:solidFill>
                    <a:srgbClr val="0070C0"/>
                  </a:solidFill>
                </a:rPr>
                <a:t>月</a:t>
              </a:r>
              <a:r>
                <a:rPr lang="zh-CN" altLang="en-US" sz="2000" dirty="0" smtClean="0"/>
                <a:t>（选拔下学年秋季学期派出学生）</a:t>
              </a:r>
              <a:r>
                <a:rPr lang="en-US" altLang="zh-CN" sz="2400" b="1" dirty="0" smtClean="0">
                  <a:solidFill>
                    <a:srgbClr val="0070C0"/>
                  </a:solidFill>
                </a:rPr>
                <a:t>5</a:t>
              </a:r>
              <a:r>
                <a:rPr lang="zh-CN" altLang="en-US" sz="2400" b="1" dirty="0" smtClean="0">
                  <a:solidFill>
                    <a:srgbClr val="0070C0"/>
                  </a:solidFill>
                </a:rPr>
                <a:t>月</a:t>
              </a:r>
              <a:r>
                <a:rPr lang="zh-CN" altLang="en-US" sz="2000" dirty="0" smtClean="0"/>
                <a:t>（选拔下学年春季学期派出学生）</a:t>
              </a:r>
              <a:endParaRPr lang="en-US" altLang="zh-CN" sz="2000" dirty="0" smtClean="0"/>
            </a:p>
          </p:txBody>
        </p:sp>
        <p:sp>
          <p:nvSpPr>
            <p:cNvPr id="11" name="Rectangle 33"/>
            <p:cNvSpPr/>
            <p:nvPr/>
          </p:nvSpPr>
          <p:spPr>
            <a:xfrm>
              <a:off x="520610" y="1318940"/>
              <a:ext cx="2193197" cy="577081"/>
            </a:xfrm>
            <a:prstGeom prst="rect">
              <a:avLst/>
            </a:prstGeom>
          </p:spPr>
          <p:txBody>
            <a:bodyPr wrap="square">
              <a:spAutoFit/>
            </a:bodyPr>
            <a:lstStyle/>
            <a:p>
              <a:endParaRPr lang="en-US" sz="4400" b="1" dirty="0">
                <a:solidFill>
                  <a:srgbClr val="FF8577"/>
                </a:solidFill>
                <a:latin typeface="Open Sans Light" pitchFamily="34" charset="0"/>
                <a:ea typeface="Open Sans Light" pitchFamily="34" charset="0"/>
                <a:cs typeface="Open Sans Light" pitchFamily="34" charset="0"/>
              </a:endParaRPr>
            </a:p>
          </p:txBody>
        </p:sp>
        <p:sp>
          <p:nvSpPr>
            <p:cNvPr id="12" name="Rectangle 34"/>
            <p:cNvSpPr/>
            <p:nvPr/>
          </p:nvSpPr>
          <p:spPr>
            <a:xfrm>
              <a:off x="611642" y="1000114"/>
              <a:ext cx="570044" cy="1546577"/>
            </a:xfrm>
            <a:prstGeom prst="rect">
              <a:avLst/>
            </a:prstGeom>
          </p:spPr>
          <p:txBody>
            <a:bodyPr wrap="square">
              <a:spAutoFit/>
            </a:bodyPr>
            <a:lstStyle/>
            <a:p>
              <a:pPr algn="ctr"/>
              <a:endParaRPr lang="en-US" sz="12800" dirty="0">
                <a:solidFill>
                  <a:srgbClr val="34BA89"/>
                </a:solidFill>
                <a:latin typeface="Open Sans Light" pitchFamily="34" charset="0"/>
                <a:ea typeface="Open Sans Light" pitchFamily="34" charset="0"/>
                <a:cs typeface="Open Sans Light" pitchFamily="34" charset="0"/>
              </a:endParaRPr>
            </a:p>
          </p:txBody>
        </p:sp>
      </p:grpSp>
      <p:grpSp>
        <p:nvGrpSpPr>
          <p:cNvPr id="13" name="Group 48"/>
          <p:cNvGrpSpPr/>
          <p:nvPr/>
        </p:nvGrpSpPr>
        <p:grpSpPr>
          <a:xfrm>
            <a:off x="4458048" y="837098"/>
            <a:ext cx="2935530" cy="5383336"/>
            <a:chOff x="2638140" y="471068"/>
            <a:chExt cx="2201647" cy="4037502"/>
          </a:xfrm>
        </p:grpSpPr>
        <p:sp>
          <p:nvSpPr>
            <p:cNvPr id="14" name="Rectangle 38"/>
            <p:cNvSpPr/>
            <p:nvPr/>
          </p:nvSpPr>
          <p:spPr>
            <a:xfrm>
              <a:off x="2638140" y="1992496"/>
              <a:ext cx="2201647" cy="2516074"/>
            </a:xfrm>
            <a:prstGeom prst="rect">
              <a:avLst/>
            </a:prstGeom>
          </p:spPr>
          <p:txBody>
            <a:bodyPr wrap="square">
              <a:spAutoFit/>
            </a:bodyPr>
            <a:lstStyle/>
            <a:p>
              <a:pPr>
                <a:defRPr/>
              </a:pPr>
              <a:r>
                <a:rPr lang="zh-CN" altLang="en-US" sz="2400" b="1" dirty="0" smtClean="0"/>
                <a:t>院内选拔流程：</a:t>
              </a:r>
              <a:endParaRPr lang="en-US" altLang="zh-CN" sz="2400" b="1" dirty="0" smtClean="0"/>
            </a:p>
            <a:p>
              <a:pPr>
                <a:defRPr/>
              </a:pPr>
              <a:endParaRPr lang="en-US" altLang="zh-CN" sz="1600" b="1" dirty="0" smtClean="0"/>
            </a:p>
            <a:p>
              <a:pPr>
                <a:defRPr/>
              </a:pPr>
              <a:r>
                <a:rPr lang="zh-CN" altLang="en-US" sz="1600" b="1" dirty="0" smtClean="0"/>
                <a:t>发布报名公告: </a:t>
              </a:r>
              <a:r>
                <a:rPr lang="zh-CN" altLang="en-US" sz="1600" dirty="0" smtClean="0"/>
                <a:t>将各项目信息及报名条件发布在学院及学工网上</a:t>
              </a:r>
              <a:endParaRPr lang="en-US" altLang="zh-CN" sz="1600" dirty="0" smtClean="0"/>
            </a:p>
            <a:p>
              <a:pPr>
                <a:defRPr/>
              </a:pPr>
              <a:endParaRPr lang="en-US" altLang="zh-CN" sz="1600" dirty="0" smtClean="0"/>
            </a:p>
            <a:p>
              <a:pPr>
                <a:defRPr/>
              </a:pPr>
              <a:r>
                <a:rPr lang="zh-CN" altLang="en-US" sz="1600" b="1" dirty="0" smtClean="0"/>
                <a:t>报名：</a:t>
              </a:r>
              <a:r>
                <a:rPr lang="zh-CN" altLang="en-US" sz="1600" dirty="0" smtClean="0"/>
                <a:t>在规定时间内完成网上申请</a:t>
              </a:r>
              <a:endParaRPr lang="en-US" altLang="zh-CN" sz="1600" dirty="0" smtClean="0"/>
            </a:p>
            <a:p>
              <a:pPr>
                <a:defRPr/>
              </a:pPr>
              <a:endParaRPr lang="en-US" altLang="zh-CN" sz="1600" dirty="0" smtClean="0"/>
            </a:p>
            <a:p>
              <a:pPr>
                <a:defRPr/>
              </a:pPr>
              <a:r>
                <a:rPr lang="zh-CN" altLang="en-US" sz="1600" b="1" dirty="0" smtClean="0"/>
                <a:t>选拔：</a:t>
              </a:r>
              <a:r>
                <a:rPr lang="zh-CN" altLang="en-US" sz="1600" dirty="0" smtClean="0"/>
                <a:t>学院组成选拔小组，进行面试，综合打分，确定候选人名单</a:t>
              </a:r>
              <a:endParaRPr lang="en-US" altLang="zh-CN" sz="1600" dirty="0" smtClean="0"/>
            </a:p>
            <a:p>
              <a:endParaRPr lang="ms-MY" sz="1200"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15" name="Rectangle 39"/>
            <p:cNvSpPr/>
            <p:nvPr/>
          </p:nvSpPr>
          <p:spPr>
            <a:xfrm>
              <a:off x="2665625" y="1969226"/>
              <a:ext cx="1664710" cy="346249"/>
            </a:xfrm>
            <a:prstGeom prst="rect">
              <a:avLst/>
            </a:prstGeom>
          </p:spPr>
          <p:txBody>
            <a:bodyPr wrap="square">
              <a:spAutoFit/>
            </a:bodyPr>
            <a:lstStyle/>
            <a:p>
              <a:pPr>
                <a:defRPr/>
              </a:pPr>
              <a:endParaRPr lang="en-US" altLang="zh-CN" sz="2400" b="1" dirty="0" smtClean="0"/>
            </a:p>
          </p:txBody>
        </p:sp>
        <p:sp>
          <p:nvSpPr>
            <p:cNvPr id="16" name="Rectangle 40"/>
            <p:cNvSpPr/>
            <p:nvPr/>
          </p:nvSpPr>
          <p:spPr>
            <a:xfrm>
              <a:off x="2815439" y="471068"/>
              <a:ext cx="570374" cy="1546577"/>
            </a:xfrm>
            <a:prstGeom prst="rect">
              <a:avLst/>
            </a:prstGeom>
          </p:spPr>
          <p:txBody>
            <a:bodyPr wrap="square">
              <a:spAutoFit/>
            </a:bodyPr>
            <a:lstStyle/>
            <a:p>
              <a:pPr algn="ctr"/>
              <a:endParaRPr lang="en-US" sz="12800" dirty="0">
                <a:solidFill>
                  <a:srgbClr val="00C0CB"/>
                </a:solidFill>
                <a:latin typeface="Open Sans Light" pitchFamily="34" charset="0"/>
                <a:ea typeface="Open Sans Light" pitchFamily="34" charset="0"/>
                <a:cs typeface="Open Sans Light" pitchFamily="34" charset="0"/>
              </a:endParaRPr>
            </a:p>
          </p:txBody>
        </p:sp>
      </p:grpSp>
      <p:grpSp>
        <p:nvGrpSpPr>
          <p:cNvPr id="17" name="Group 49"/>
          <p:cNvGrpSpPr/>
          <p:nvPr/>
        </p:nvGrpSpPr>
        <p:grpSpPr>
          <a:xfrm>
            <a:off x="8194591" y="822961"/>
            <a:ext cx="2869651" cy="3949416"/>
            <a:chOff x="4784141" y="545036"/>
            <a:chExt cx="2152238" cy="2927410"/>
          </a:xfrm>
        </p:grpSpPr>
        <p:sp>
          <p:nvSpPr>
            <p:cNvPr id="18" name="Rectangle 41"/>
            <p:cNvSpPr/>
            <p:nvPr/>
          </p:nvSpPr>
          <p:spPr>
            <a:xfrm>
              <a:off x="4784141" y="2582731"/>
              <a:ext cx="2093453" cy="889715"/>
            </a:xfrm>
            <a:prstGeom prst="rect">
              <a:avLst/>
            </a:prstGeom>
          </p:spPr>
          <p:txBody>
            <a:bodyPr wrap="square">
              <a:spAutoFit/>
            </a:bodyPr>
            <a:lstStyle/>
            <a:p>
              <a:pPr>
                <a:defRPr/>
              </a:pPr>
              <a:r>
                <a:rPr lang="zh-CN" altLang="en-US" b="1" dirty="0" smtClean="0"/>
                <a:t>申请：</a:t>
              </a:r>
              <a:r>
                <a:rPr lang="zh-CN" altLang="en-US" dirty="0" smtClean="0"/>
                <a:t>通过学院选拔后，根据要求向对方学校提交申请材料，由对方学校最终确定是否接受</a:t>
              </a:r>
              <a:endParaRPr lang="zh-CN" altLang="en-US" dirty="0"/>
            </a:p>
          </p:txBody>
        </p:sp>
        <p:sp>
          <p:nvSpPr>
            <p:cNvPr id="19" name="Rectangle 42"/>
            <p:cNvSpPr/>
            <p:nvPr/>
          </p:nvSpPr>
          <p:spPr>
            <a:xfrm>
              <a:off x="4811626" y="2047595"/>
              <a:ext cx="2124753" cy="342198"/>
            </a:xfrm>
            <a:prstGeom prst="rect">
              <a:avLst/>
            </a:prstGeom>
          </p:spPr>
          <p:txBody>
            <a:bodyPr wrap="square">
              <a:spAutoFit/>
            </a:bodyPr>
            <a:lstStyle/>
            <a:p>
              <a:pPr>
                <a:defRPr/>
              </a:pPr>
              <a:r>
                <a:rPr lang="zh-CN" altLang="en-US" sz="2400" b="1" dirty="0" smtClean="0"/>
                <a:t>交换学校选拔流程：</a:t>
              </a:r>
              <a:endParaRPr lang="en-US" altLang="zh-CN" sz="2800" b="1" dirty="0"/>
            </a:p>
          </p:txBody>
        </p:sp>
        <p:sp>
          <p:nvSpPr>
            <p:cNvPr id="20" name="Rectangle 43"/>
            <p:cNvSpPr/>
            <p:nvPr/>
          </p:nvSpPr>
          <p:spPr>
            <a:xfrm>
              <a:off x="5000629" y="545036"/>
              <a:ext cx="570374" cy="1528484"/>
            </a:xfrm>
            <a:prstGeom prst="rect">
              <a:avLst/>
            </a:prstGeom>
          </p:spPr>
          <p:txBody>
            <a:bodyPr wrap="square">
              <a:spAutoFit/>
            </a:bodyPr>
            <a:lstStyle/>
            <a:p>
              <a:pPr algn="ctr"/>
              <a:endParaRPr lang="en-US" sz="12800" dirty="0">
                <a:solidFill>
                  <a:srgbClr val="E7CE39"/>
                </a:solidFill>
                <a:latin typeface="Open Sans Light" pitchFamily="34" charset="0"/>
                <a:ea typeface="Open Sans Light" pitchFamily="34" charset="0"/>
                <a:cs typeface="Open Sans Light" pitchFamily="34" charset="0"/>
              </a:endParaRPr>
            </a:p>
          </p:txBody>
        </p:sp>
      </p:grpSp>
      <p:grpSp>
        <p:nvGrpSpPr>
          <p:cNvPr id="21" name="Group 50"/>
          <p:cNvGrpSpPr/>
          <p:nvPr/>
        </p:nvGrpSpPr>
        <p:grpSpPr>
          <a:xfrm>
            <a:off x="9525024" y="1333486"/>
            <a:ext cx="2095515" cy="2697453"/>
            <a:chOff x="7143768" y="1000114"/>
            <a:chExt cx="1571636" cy="2023090"/>
          </a:xfrm>
        </p:grpSpPr>
        <p:sp>
          <p:nvSpPr>
            <p:cNvPr id="22" name="Rectangle 44"/>
            <p:cNvSpPr/>
            <p:nvPr/>
          </p:nvSpPr>
          <p:spPr>
            <a:xfrm>
              <a:off x="7175068" y="2815455"/>
              <a:ext cx="1540336" cy="207749"/>
            </a:xfrm>
            <a:prstGeom prst="rect">
              <a:avLst/>
            </a:prstGeom>
          </p:spPr>
          <p:txBody>
            <a:bodyPr wrap="square">
              <a:spAutoFit/>
            </a:bodyPr>
            <a:lstStyle/>
            <a:p>
              <a:endParaRPr lang="ms-MY" sz="1200"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23" name="Rectangle 45"/>
            <p:cNvSpPr/>
            <p:nvPr/>
          </p:nvSpPr>
          <p:spPr>
            <a:xfrm>
              <a:off x="7143768" y="2357436"/>
              <a:ext cx="1357322" cy="377075"/>
            </a:xfrm>
            <a:prstGeom prst="rect">
              <a:avLst/>
            </a:prstGeom>
          </p:spPr>
          <p:txBody>
            <a:bodyPr wrap="square">
              <a:spAutoFit/>
            </a:bodyPr>
            <a:lstStyle/>
            <a:p>
              <a:endParaRPr lang="en-US" sz="2667" dirty="0">
                <a:solidFill>
                  <a:srgbClr val="F47264"/>
                </a:solidFill>
                <a:latin typeface="Open Sans Light" pitchFamily="34" charset="0"/>
                <a:ea typeface="Open Sans Light" pitchFamily="34" charset="0"/>
                <a:cs typeface="Open Sans Light" pitchFamily="34" charset="0"/>
              </a:endParaRPr>
            </a:p>
          </p:txBody>
        </p:sp>
        <p:sp>
          <p:nvSpPr>
            <p:cNvPr id="24" name="Rectangle 46"/>
            <p:cNvSpPr/>
            <p:nvPr/>
          </p:nvSpPr>
          <p:spPr>
            <a:xfrm>
              <a:off x="7215206" y="1000114"/>
              <a:ext cx="570374" cy="1546577"/>
            </a:xfrm>
            <a:prstGeom prst="rect">
              <a:avLst/>
            </a:prstGeom>
          </p:spPr>
          <p:txBody>
            <a:bodyPr wrap="square">
              <a:spAutoFit/>
            </a:bodyPr>
            <a:lstStyle/>
            <a:p>
              <a:pPr algn="ctr"/>
              <a:endParaRPr lang="en-US" sz="12800" dirty="0">
                <a:solidFill>
                  <a:srgbClr val="F47264"/>
                </a:solidFill>
                <a:latin typeface="Open Sans Light" pitchFamily="34" charset="0"/>
                <a:ea typeface="Open Sans Light" pitchFamily="34" charset="0"/>
                <a:cs typeface="Open Sans Light" pitchFamily="34" charset="0"/>
              </a:endParaRPr>
            </a:p>
          </p:txBody>
        </p:sp>
      </p:grpSp>
      <p:grpSp>
        <p:nvGrpSpPr>
          <p:cNvPr id="26" name="组合 1"/>
          <p:cNvGrpSpPr>
            <a:grpSpLocks/>
          </p:cNvGrpSpPr>
          <p:nvPr/>
        </p:nvGrpSpPr>
        <p:grpSpPr bwMode="auto">
          <a:xfrm>
            <a:off x="280988" y="0"/>
            <a:ext cx="106362" cy="720725"/>
            <a:chOff x="0" y="0"/>
            <a:chExt cx="105725" cy="721610"/>
          </a:xfrm>
          <a:solidFill>
            <a:srgbClr val="34BA89"/>
          </a:solidFill>
        </p:grpSpPr>
        <p:sp>
          <p:nvSpPr>
            <p:cNvPr id="27"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28"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29" name="TextBox 6"/>
          <p:cNvSpPr>
            <a:spLocks noChangeArrowheads="1"/>
          </p:cNvSpPr>
          <p:nvPr/>
        </p:nvSpPr>
        <p:spPr bwMode="auto">
          <a:xfrm>
            <a:off x="476250" y="96838"/>
            <a:ext cx="490564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200" b="1" dirty="0" smtClean="0"/>
              <a:t>交流项目选拔申请流程</a:t>
            </a:r>
            <a:endParaRPr lang="en-US" altLang="zh-CN" sz="3200"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TextBox 31"/>
          <p:cNvSpPr txBox="1"/>
          <p:nvPr/>
        </p:nvSpPr>
        <p:spPr>
          <a:xfrm>
            <a:off x="4454433" y="1698171"/>
            <a:ext cx="2547257" cy="769441"/>
          </a:xfrm>
          <a:prstGeom prst="rect">
            <a:avLst/>
          </a:prstGeom>
          <a:noFill/>
        </p:spPr>
        <p:txBody>
          <a:bodyPr wrap="square" rtlCol="0">
            <a:spAutoFit/>
          </a:bodyPr>
          <a:lstStyle/>
          <a:p>
            <a:r>
              <a:rPr lang="zh-CN" altLang="en-US" sz="4400" b="1" dirty="0" smtClean="0">
                <a:solidFill>
                  <a:srgbClr val="FFC000"/>
                </a:solidFill>
              </a:rPr>
              <a:t>第一步</a:t>
            </a:r>
            <a:endParaRPr lang="zh-CN" altLang="en-US" sz="4400" b="1" dirty="0">
              <a:solidFill>
                <a:srgbClr val="FFC000"/>
              </a:solidFill>
            </a:endParaRPr>
          </a:p>
        </p:txBody>
      </p:sp>
      <p:sp>
        <p:nvSpPr>
          <p:cNvPr id="33" name="TextBox 32"/>
          <p:cNvSpPr txBox="1"/>
          <p:nvPr/>
        </p:nvSpPr>
        <p:spPr>
          <a:xfrm>
            <a:off x="8229599" y="1685109"/>
            <a:ext cx="3357155" cy="769441"/>
          </a:xfrm>
          <a:prstGeom prst="rect">
            <a:avLst/>
          </a:prstGeom>
          <a:noFill/>
        </p:spPr>
        <p:txBody>
          <a:bodyPr wrap="square" rtlCol="0">
            <a:spAutoFit/>
          </a:bodyPr>
          <a:lstStyle/>
          <a:p>
            <a:r>
              <a:rPr lang="zh-CN" altLang="en-US" sz="4400" b="1" dirty="0" smtClean="0">
                <a:solidFill>
                  <a:srgbClr val="2C9C74"/>
                </a:solidFill>
              </a:rPr>
              <a:t>第二步</a:t>
            </a:r>
            <a:endParaRPr lang="zh-CN" altLang="en-US" sz="4400" b="1" dirty="0">
              <a:solidFill>
                <a:srgbClr val="2C9C74"/>
              </a:solidFill>
            </a:endParaRPr>
          </a:p>
        </p:txBody>
      </p:sp>
      <p:sp>
        <p:nvSpPr>
          <p:cNvPr id="25" name="TextBox 24"/>
          <p:cNvSpPr txBox="1"/>
          <p:nvPr/>
        </p:nvSpPr>
        <p:spPr>
          <a:xfrm>
            <a:off x="739588" y="1694330"/>
            <a:ext cx="2891117" cy="769441"/>
          </a:xfrm>
          <a:prstGeom prst="rect">
            <a:avLst/>
          </a:prstGeom>
          <a:noFill/>
        </p:spPr>
        <p:txBody>
          <a:bodyPr wrap="square" rtlCol="0">
            <a:spAutoFit/>
          </a:bodyPr>
          <a:lstStyle/>
          <a:p>
            <a:r>
              <a:rPr lang="zh-CN" altLang="en-US" sz="4400" b="1" dirty="0" smtClean="0">
                <a:solidFill>
                  <a:srgbClr val="FF8577"/>
                </a:solidFill>
              </a:rPr>
              <a:t>选拔时间</a:t>
            </a:r>
            <a:endParaRPr lang="en-US" sz="4400" b="1" dirty="0">
              <a:solidFill>
                <a:srgbClr val="FF8577"/>
              </a:solidFill>
              <a:latin typeface="Open Sans Light" pitchFamily="34" charset="0"/>
              <a:ea typeface="Open Sans Light" pitchFamily="34" charset="0"/>
              <a:cs typeface="Open Sans Light" pitchFamily="34" charset="0"/>
            </a:endParaRPr>
          </a:p>
        </p:txBody>
      </p:sp>
    </p:spTree>
    <p:extLst>
      <p:ext uri="{BB962C8B-B14F-4D97-AF65-F5344CB8AC3E}">
        <p14:creationId xmlns:p14="http://schemas.microsoft.com/office/powerpoint/2010/main" xmlns="" val="303359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Top)">
                                      <p:cBhvr>
                                        <p:cTn id="11" dur="500"/>
                                        <p:tgtEl>
                                          <p:spTgt spid="13"/>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lide(fromTop)">
                                      <p:cBhvr>
                                        <p:cTn id="15" dur="500"/>
                                        <p:tgtEl>
                                          <p:spTgt spid="17"/>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slide(fromTop)">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1428718" y="2138055"/>
            <a:ext cx="4910469" cy="3531536"/>
            <a:chOff x="1071538" y="1603542"/>
            <a:chExt cx="3682852" cy="2648654"/>
          </a:xfrm>
        </p:grpSpPr>
        <p:grpSp>
          <p:nvGrpSpPr>
            <p:cNvPr id="3" name="Group 9"/>
            <p:cNvGrpSpPr/>
            <p:nvPr/>
          </p:nvGrpSpPr>
          <p:grpSpPr>
            <a:xfrm>
              <a:off x="1071538" y="1603542"/>
              <a:ext cx="507656" cy="507656"/>
              <a:chOff x="756065" y="1613335"/>
              <a:chExt cx="630946" cy="630946"/>
            </a:xfrm>
          </p:grpSpPr>
          <p:sp>
            <p:nvSpPr>
              <p:cNvPr id="14" name="Oval 7"/>
              <p:cNvSpPr/>
              <p:nvPr/>
            </p:nvSpPr>
            <p:spPr>
              <a:xfrm>
                <a:off x="756065" y="1613335"/>
                <a:ext cx="630946" cy="630946"/>
              </a:xfrm>
              <a:prstGeom prst="ellipse">
                <a:avLst/>
              </a:prstGeom>
              <a:noFill/>
              <a:ln>
                <a:solidFill>
                  <a:srgbClr val="34B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15" name="Freeform 26"/>
              <p:cNvSpPr>
                <a:spLocks/>
              </p:cNvSpPr>
              <p:nvPr/>
            </p:nvSpPr>
            <p:spPr bwMode="auto">
              <a:xfrm>
                <a:off x="928174" y="1791560"/>
                <a:ext cx="273668" cy="28382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34BA89"/>
              </a:solidFill>
              <a:ln>
                <a:noFill/>
              </a:ln>
            </p:spPr>
            <p:txBody>
              <a:bodyPr vert="horz" wrap="square" lIns="121920" tIns="60960" rIns="121920" bIns="60960" numCol="1" anchor="t" anchorCtr="0" compatLnSpc="1">
                <a:prstTxWarp prst="textNoShape">
                  <a:avLst/>
                </a:prstTxWarp>
              </a:bodyPr>
              <a:lstStyle/>
              <a:p>
                <a:endParaRPr lang="en-US" sz="3200" dirty="0">
                  <a:solidFill>
                    <a:schemeClr val="bg1">
                      <a:lumMod val="50000"/>
                    </a:schemeClr>
                  </a:solidFill>
                </a:endParaRPr>
              </a:p>
            </p:txBody>
          </p:sp>
        </p:grpSp>
        <p:sp>
          <p:nvSpPr>
            <p:cNvPr id="11" name="Rectangle 10"/>
            <p:cNvSpPr/>
            <p:nvPr/>
          </p:nvSpPr>
          <p:spPr>
            <a:xfrm>
              <a:off x="1611118" y="1640198"/>
              <a:ext cx="3143272" cy="484749"/>
            </a:xfrm>
            <a:prstGeom prst="rect">
              <a:avLst/>
            </a:prstGeom>
          </p:spPr>
          <p:txBody>
            <a:bodyPr wrap="square">
              <a:spAutoFit/>
            </a:bodyPr>
            <a:lstStyle/>
            <a:p>
              <a:pPr>
                <a:defRPr/>
              </a:pPr>
              <a:r>
                <a:rPr lang="zh-CN" altLang="en-US" sz="3600" b="1" dirty="0" smtClean="0">
                  <a:solidFill>
                    <a:srgbClr val="34BA89"/>
                  </a:solidFill>
                </a:rPr>
                <a:t>英语成绩</a:t>
              </a:r>
              <a:endParaRPr lang="zh-CN" altLang="en-US" sz="3600" b="1" dirty="0">
                <a:solidFill>
                  <a:srgbClr val="34BA89"/>
                </a:solidFill>
              </a:endParaRPr>
            </a:p>
          </p:txBody>
        </p:sp>
        <p:sp>
          <p:nvSpPr>
            <p:cNvPr id="12" name="Rectangle 11"/>
            <p:cNvSpPr/>
            <p:nvPr/>
          </p:nvSpPr>
          <p:spPr>
            <a:xfrm>
              <a:off x="1254034" y="2243952"/>
              <a:ext cx="2725970" cy="2008244"/>
            </a:xfrm>
            <a:prstGeom prst="rect">
              <a:avLst/>
            </a:prstGeom>
          </p:spPr>
          <p:txBody>
            <a:bodyPr wrap="square">
              <a:spAutoFit/>
            </a:bodyPr>
            <a:lstStyle/>
            <a:p>
              <a:pPr lvl="1">
                <a:buFont typeface="Arial" pitchFamily="34" charset="0"/>
                <a:buChar char="•"/>
                <a:defRPr/>
              </a:pPr>
              <a:r>
                <a:rPr lang="zh-CN" altLang="en-US" sz="2400" dirty="0" smtClean="0"/>
                <a:t>英语成绩应从报名之日起至向对方学校递交申请时均应有效</a:t>
              </a:r>
              <a:endParaRPr lang="en-US" altLang="zh-CN" sz="2400" dirty="0" smtClean="0"/>
            </a:p>
            <a:p>
              <a:pPr lvl="1">
                <a:defRPr/>
              </a:pPr>
              <a:endParaRPr lang="en-US" altLang="zh-CN" sz="2400" dirty="0" smtClean="0"/>
            </a:p>
            <a:p>
              <a:pPr lvl="1">
                <a:buFont typeface="Arial" pitchFamily="34" charset="0"/>
                <a:buChar char="•"/>
                <a:defRPr/>
              </a:pPr>
              <a:r>
                <a:rPr lang="zh-CN" altLang="en-US" sz="2400" dirty="0" smtClean="0"/>
                <a:t>建议各位同学至少在选拔前一个月获得有效语言成绩</a:t>
              </a:r>
              <a:endParaRPr lang="zh-CN" altLang="en-US" sz="2400" dirty="0"/>
            </a:p>
          </p:txBody>
        </p:sp>
        <p:sp>
          <p:nvSpPr>
            <p:cNvPr id="13" name="Rectangle 12"/>
            <p:cNvSpPr/>
            <p:nvPr/>
          </p:nvSpPr>
          <p:spPr>
            <a:xfrm>
              <a:off x="1611118" y="1928808"/>
              <a:ext cx="2143140" cy="192409"/>
            </a:xfrm>
            <a:prstGeom prst="rect">
              <a:avLst/>
            </a:prstGeom>
          </p:spPr>
          <p:txBody>
            <a:bodyPr wrap="square">
              <a:spAutoFit/>
            </a:bodyPr>
            <a:lstStyle/>
            <a:p>
              <a:endParaRPr lang="ms-MY" sz="1067" dirty="0">
                <a:solidFill>
                  <a:schemeClr val="bg1">
                    <a:lumMod val="50000"/>
                  </a:schemeClr>
                </a:solidFill>
                <a:latin typeface="Open Sans Light" pitchFamily="34" charset="0"/>
                <a:ea typeface="Open Sans Light" pitchFamily="34" charset="0"/>
                <a:cs typeface="Open Sans Light" pitchFamily="34" charset="0"/>
              </a:endParaRPr>
            </a:p>
          </p:txBody>
        </p:sp>
      </p:grpSp>
      <p:grpSp>
        <p:nvGrpSpPr>
          <p:cNvPr id="6" name="Group 33"/>
          <p:cNvGrpSpPr/>
          <p:nvPr/>
        </p:nvGrpSpPr>
        <p:grpSpPr>
          <a:xfrm>
            <a:off x="6667504" y="2138055"/>
            <a:ext cx="4923532" cy="2475792"/>
            <a:chOff x="5000628" y="1603542"/>
            <a:chExt cx="3692649" cy="1856845"/>
          </a:xfrm>
        </p:grpSpPr>
        <p:grpSp>
          <p:nvGrpSpPr>
            <p:cNvPr id="7" name="Group 19"/>
            <p:cNvGrpSpPr/>
            <p:nvPr/>
          </p:nvGrpSpPr>
          <p:grpSpPr>
            <a:xfrm>
              <a:off x="5000628" y="1603542"/>
              <a:ext cx="507656" cy="507656"/>
              <a:chOff x="756065" y="1613335"/>
              <a:chExt cx="630946" cy="630946"/>
            </a:xfrm>
          </p:grpSpPr>
          <p:sp>
            <p:nvSpPr>
              <p:cNvPr id="28" name="Oval 20"/>
              <p:cNvSpPr/>
              <p:nvPr/>
            </p:nvSpPr>
            <p:spPr>
              <a:xfrm>
                <a:off x="756065" y="1613335"/>
                <a:ext cx="630946" cy="630946"/>
              </a:xfrm>
              <a:prstGeom prst="ellipse">
                <a:avLst/>
              </a:prstGeom>
              <a:noFill/>
              <a:ln>
                <a:solidFill>
                  <a:srgbClr val="E7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sp>
            <p:nvSpPr>
              <p:cNvPr id="29" name="Freeform 26"/>
              <p:cNvSpPr>
                <a:spLocks/>
              </p:cNvSpPr>
              <p:nvPr/>
            </p:nvSpPr>
            <p:spPr bwMode="auto">
              <a:xfrm>
                <a:off x="928174" y="1791560"/>
                <a:ext cx="273668" cy="28382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E7CE39"/>
              </a:solidFill>
              <a:ln>
                <a:noFill/>
              </a:ln>
            </p:spPr>
            <p:txBody>
              <a:bodyPr vert="horz" wrap="square" lIns="121920" tIns="60960" rIns="121920" bIns="60960" numCol="1" anchor="t" anchorCtr="0" compatLnSpc="1">
                <a:prstTxWarp prst="textNoShape">
                  <a:avLst/>
                </a:prstTxWarp>
              </a:bodyPr>
              <a:lstStyle/>
              <a:p>
                <a:endParaRPr lang="en-US" sz="3200" dirty="0">
                  <a:solidFill>
                    <a:schemeClr val="bg1">
                      <a:lumMod val="50000"/>
                    </a:schemeClr>
                  </a:solidFill>
                </a:endParaRPr>
              </a:p>
            </p:txBody>
          </p:sp>
        </p:grpSp>
        <p:sp>
          <p:nvSpPr>
            <p:cNvPr id="25" name="Rectangle 22"/>
            <p:cNvSpPr/>
            <p:nvPr/>
          </p:nvSpPr>
          <p:spPr>
            <a:xfrm>
              <a:off x="5550005" y="1640198"/>
              <a:ext cx="3143272" cy="484749"/>
            </a:xfrm>
            <a:prstGeom prst="rect">
              <a:avLst/>
            </a:prstGeom>
          </p:spPr>
          <p:txBody>
            <a:bodyPr wrap="square">
              <a:spAutoFit/>
            </a:bodyPr>
            <a:lstStyle/>
            <a:p>
              <a:pPr marL="342900" lvl="1" indent="-342900">
                <a:defRPr/>
              </a:pPr>
              <a:r>
                <a:rPr lang="zh-CN" altLang="en-US" sz="3600" b="1" dirty="0" smtClean="0">
                  <a:solidFill>
                    <a:srgbClr val="D1B719"/>
                  </a:solidFill>
                  <a:sym typeface="Arial" pitchFamily="34" charset="0"/>
                </a:rPr>
                <a:t>申请材料</a:t>
              </a:r>
              <a:endParaRPr lang="zh-CN" altLang="en-US" sz="3600" b="1" dirty="0">
                <a:solidFill>
                  <a:srgbClr val="D1B719"/>
                </a:solidFill>
                <a:sym typeface="Arial" pitchFamily="34" charset="0"/>
              </a:endParaRPr>
            </a:p>
          </p:txBody>
        </p:sp>
        <p:sp>
          <p:nvSpPr>
            <p:cNvPr id="26" name="Rectangle 23"/>
            <p:cNvSpPr/>
            <p:nvPr/>
          </p:nvSpPr>
          <p:spPr>
            <a:xfrm>
              <a:off x="5559803" y="2283141"/>
              <a:ext cx="2643206" cy="1177246"/>
            </a:xfrm>
            <a:prstGeom prst="rect">
              <a:avLst/>
            </a:prstGeom>
          </p:spPr>
          <p:txBody>
            <a:bodyPr wrap="square">
              <a:spAutoFit/>
            </a:bodyPr>
            <a:lstStyle/>
            <a:p>
              <a:r>
                <a:rPr lang="zh-CN" altLang="en-US" sz="2400" dirty="0" smtClean="0"/>
                <a:t>因为最终决定权在接受学校，所以务必在对方学校要求的时间内按照要求提交申请材料</a:t>
              </a:r>
              <a:endParaRPr lang="ms-MY" sz="2400"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27" name="Rectangle 24"/>
            <p:cNvSpPr/>
            <p:nvPr/>
          </p:nvSpPr>
          <p:spPr>
            <a:xfrm>
              <a:off x="5540208" y="1928808"/>
              <a:ext cx="2143140" cy="192409"/>
            </a:xfrm>
            <a:prstGeom prst="rect">
              <a:avLst/>
            </a:prstGeom>
          </p:spPr>
          <p:txBody>
            <a:bodyPr wrap="square">
              <a:spAutoFit/>
            </a:bodyPr>
            <a:lstStyle/>
            <a:p>
              <a:endParaRPr lang="ms-MY" sz="1067" dirty="0">
                <a:solidFill>
                  <a:schemeClr val="bg1">
                    <a:lumMod val="50000"/>
                  </a:schemeClr>
                </a:solidFill>
                <a:latin typeface="Open Sans Light" pitchFamily="34" charset="0"/>
                <a:ea typeface="Open Sans Light" pitchFamily="34" charset="0"/>
                <a:cs typeface="Open Sans Light" pitchFamily="34" charset="0"/>
              </a:endParaRPr>
            </a:p>
          </p:txBody>
        </p:sp>
      </p:grpSp>
      <p:grpSp>
        <p:nvGrpSpPr>
          <p:cNvPr id="10" name="组合 1"/>
          <p:cNvGrpSpPr>
            <a:grpSpLocks/>
          </p:cNvGrpSpPr>
          <p:nvPr/>
        </p:nvGrpSpPr>
        <p:grpSpPr bwMode="auto">
          <a:xfrm>
            <a:off x="280988" y="0"/>
            <a:ext cx="106362" cy="720725"/>
            <a:chOff x="0" y="0"/>
            <a:chExt cx="105725" cy="721610"/>
          </a:xfrm>
          <a:solidFill>
            <a:srgbClr val="34BA89"/>
          </a:solidFill>
        </p:grpSpPr>
        <p:sp>
          <p:nvSpPr>
            <p:cNvPr id="39"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40"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41" name="TextBox 6"/>
          <p:cNvSpPr>
            <a:spLocks noChangeArrowheads="1"/>
          </p:cNvSpPr>
          <p:nvPr/>
        </p:nvSpPr>
        <p:spPr bwMode="auto">
          <a:xfrm>
            <a:off x="476250" y="96838"/>
            <a:ext cx="387032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32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申请注意事项</a:t>
            </a:r>
            <a:endParaRPr lang="en-US" altLang="zh-CN" sz="32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Tree>
    <p:extLst>
      <p:ext uri="{BB962C8B-B14F-4D97-AF65-F5344CB8AC3E}">
        <p14:creationId xmlns:p14="http://schemas.microsoft.com/office/powerpoint/2010/main" xmlns="" val="42010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164012" y="2120834"/>
            <a:ext cx="2825749" cy="3736405"/>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 name="Freeform 7"/>
          <p:cNvSpPr>
            <a:spLocks/>
          </p:cNvSpPr>
          <p:nvPr/>
        </p:nvSpPr>
        <p:spPr bwMode="auto">
          <a:xfrm>
            <a:off x="1" y="1768566"/>
            <a:ext cx="1947283" cy="1259865"/>
          </a:xfrm>
          <a:custGeom>
            <a:avLst/>
            <a:gdLst/>
            <a:ahLst/>
            <a:cxnLst>
              <a:cxn ang="0">
                <a:pos x="0" y="0"/>
              </a:cxn>
              <a:cxn ang="0">
                <a:pos x="0" y="725"/>
              </a:cxn>
              <a:cxn ang="0">
                <a:pos x="859" y="1217"/>
              </a:cxn>
              <a:cxn ang="0">
                <a:pos x="859" y="739"/>
              </a:cxn>
              <a:cxn ang="0">
                <a:pos x="0" y="0"/>
              </a:cxn>
            </a:cxnLst>
            <a:rect l="0" t="0" r="r" b="b"/>
            <a:pathLst>
              <a:path w="859" h="1217">
                <a:moveTo>
                  <a:pt x="0" y="0"/>
                </a:moveTo>
                <a:lnTo>
                  <a:pt x="0" y="725"/>
                </a:lnTo>
                <a:lnTo>
                  <a:pt x="859" y="1217"/>
                </a:lnTo>
                <a:lnTo>
                  <a:pt x="859" y="739"/>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 name="Freeform 9"/>
          <p:cNvSpPr>
            <a:spLocks/>
          </p:cNvSpPr>
          <p:nvPr/>
        </p:nvSpPr>
        <p:spPr bwMode="auto">
          <a:xfrm>
            <a:off x="3" y="2590527"/>
            <a:ext cx="1947280" cy="1003339"/>
          </a:xfrm>
          <a:custGeom>
            <a:avLst/>
            <a:gdLst/>
            <a:ahLst/>
            <a:cxnLst>
              <a:cxn ang="0">
                <a:pos x="0" y="0"/>
              </a:cxn>
              <a:cxn ang="0">
                <a:pos x="0" y="722"/>
              </a:cxn>
              <a:cxn ang="0">
                <a:pos x="859" y="969"/>
              </a:cxn>
              <a:cxn ang="0">
                <a:pos x="859" y="492"/>
              </a:cxn>
              <a:cxn ang="0">
                <a:pos x="0" y="0"/>
              </a:cxn>
            </a:cxnLst>
            <a:rect l="0" t="0" r="r" b="b"/>
            <a:pathLst>
              <a:path w="859" h="969">
                <a:moveTo>
                  <a:pt x="0" y="0"/>
                </a:moveTo>
                <a:lnTo>
                  <a:pt x="0" y="722"/>
                </a:lnTo>
                <a:lnTo>
                  <a:pt x="859" y="969"/>
                </a:lnTo>
                <a:lnTo>
                  <a:pt x="859" y="492"/>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 name="Freeform 11"/>
          <p:cNvSpPr>
            <a:spLocks/>
          </p:cNvSpPr>
          <p:nvPr/>
        </p:nvSpPr>
        <p:spPr bwMode="auto">
          <a:xfrm>
            <a:off x="0" y="3303399"/>
            <a:ext cx="1947285" cy="746819"/>
          </a:xfrm>
          <a:custGeom>
            <a:avLst/>
            <a:gdLst/>
            <a:ahLst/>
            <a:cxnLst>
              <a:cxn ang="0">
                <a:pos x="0" y="0"/>
              </a:cxn>
              <a:cxn ang="0">
                <a:pos x="0" y="723"/>
              </a:cxn>
              <a:cxn ang="0">
                <a:pos x="859" y="723"/>
              </a:cxn>
              <a:cxn ang="0">
                <a:pos x="859" y="247"/>
              </a:cxn>
              <a:cxn ang="0">
                <a:pos x="0" y="0"/>
              </a:cxn>
            </a:cxnLst>
            <a:rect l="0" t="0" r="r" b="b"/>
            <a:pathLst>
              <a:path w="859" h="723">
                <a:moveTo>
                  <a:pt x="0" y="0"/>
                </a:moveTo>
                <a:lnTo>
                  <a:pt x="0" y="723"/>
                </a:lnTo>
                <a:lnTo>
                  <a:pt x="859" y="723"/>
                </a:lnTo>
                <a:lnTo>
                  <a:pt x="859" y="247"/>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 name="Freeform 13"/>
          <p:cNvSpPr>
            <a:spLocks/>
          </p:cNvSpPr>
          <p:nvPr/>
        </p:nvSpPr>
        <p:spPr bwMode="auto">
          <a:xfrm>
            <a:off x="0" y="3924241"/>
            <a:ext cx="1947285" cy="748887"/>
          </a:xfrm>
          <a:custGeom>
            <a:avLst/>
            <a:gdLst/>
            <a:ahLst/>
            <a:cxnLst>
              <a:cxn ang="0">
                <a:pos x="0" y="0"/>
              </a:cxn>
              <a:cxn ang="0">
                <a:pos x="0" y="725"/>
              </a:cxn>
              <a:cxn ang="0">
                <a:pos x="859" y="479"/>
              </a:cxn>
              <a:cxn ang="0">
                <a:pos x="859" y="0"/>
              </a:cxn>
              <a:cxn ang="0">
                <a:pos x="0" y="0"/>
              </a:cxn>
            </a:cxnLst>
            <a:rect l="0" t="0" r="r" b="b"/>
            <a:pathLst>
              <a:path w="859" h="725">
                <a:moveTo>
                  <a:pt x="0" y="0"/>
                </a:moveTo>
                <a:lnTo>
                  <a:pt x="0" y="725"/>
                </a:lnTo>
                <a:lnTo>
                  <a:pt x="859" y="479"/>
                </a:lnTo>
                <a:lnTo>
                  <a:pt x="859" y="0"/>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 name="Freeform 15"/>
          <p:cNvSpPr>
            <a:spLocks/>
          </p:cNvSpPr>
          <p:nvPr/>
        </p:nvSpPr>
        <p:spPr bwMode="auto">
          <a:xfrm>
            <a:off x="3" y="4313951"/>
            <a:ext cx="1947280" cy="1003339"/>
          </a:xfrm>
          <a:custGeom>
            <a:avLst/>
            <a:gdLst/>
            <a:ahLst/>
            <a:cxnLst>
              <a:cxn ang="0">
                <a:pos x="0" y="246"/>
              </a:cxn>
              <a:cxn ang="0">
                <a:pos x="0" y="969"/>
              </a:cxn>
              <a:cxn ang="0">
                <a:pos x="859" y="476"/>
              </a:cxn>
              <a:cxn ang="0">
                <a:pos x="859" y="0"/>
              </a:cxn>
              <a:cxn ang="0">
                <a:pos x="0" y="246"/>
              </a:cxn>
            </a:cxnLst>
            <a:rect l="0" t="0" r="r" b="b"/>
            <a:pathLst>
              <a:path w="859" h="969">
                <a:moveTo>
                  <a:pt x="0" y="246"/>
                </a:moveTo>
                <a:lnTo>
                  <a:pt x="0" y="969"/>
                </a:lnTo>
                <a:lnTo>
                  <a:pt x="859" y="476"/>
                </a:lnTo>
                <a:lnTo>
                  <a:pt x="859" y="0"/>
                </a:lnTo>
                <a:lnTo>
                  <a:pt x="0" y="246"/>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 name="Freeform 8"/>
          <p:cNvSpPr>
            <a:spLocks/>
          </p:cNvSpPr>
          <p:nvPr/>
        </p:nvSpPr>
        <p:spPr bwMode="auto">
          <a:xfrm>
            <a:off x="0" y="1528355"/>
            <a:ext cx="2390503" cy="1854926"/>
          </a:xfrm>
          <a:custGeom>
            <a:avLst/>
            <a:gdLst>
              <a:gd name="connsiteX0" fmla="*/ 0 w 859"/>
              <a:gd name="connsiteY0" fmla="*/ 0 h 969"/>
              <a:gd name="connsiteX1" fmla="*/ 0 w 859"/>
              <a:gd name="connsiteY1" fmla="*/ 722 h 969"/>
              <a:gd name="connsiteX2" fmla="*/ 6 w 859"/>
              <a:gd name="connsiteY2" fmla="*/ 943 h 969"/>
              <a:gd name="connsiteX3" fmla="*/ 859 w 859"/>
              <a:gd name="connsiteY3" fmla="*/ 969 h 969"/>
              <a:gd name="connsiteX4" fmla="*/ 859 w 859"/>
              <a:gd name="connsiteY4" fmla="*/ 492 h 969"/>
              <a:gd name="connsiteX5" fmla="*/ 0 w 859"/>
              <a:gd name="connsiteY5" fmla="*/ 0 h 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 h="969">
                <a:moveTo>
                  <a:pt x="0" y="0"/>
                </a:moveTo>
                <a:lnTo>
                  <a:pt x="0" y="722"/>
                </a:lnTo>
                <a:cubicBezTo>
                  <a:pt x="2" y="722"/>
                  <a:pt x="4" y="943"/>
                  <a:pt x="6" y="943"/>
                </a:cubicBezTo>
                <a:lnTo>
                  <a:pt x="859" y="969"/>
                </a:lnTo>
                <a:lnTo>
                  <a:pt x="859" y="492"/>
                </a:lnTo>
                <a:lnTo>
                  <a:pt x="0" y="0"/>
                </a:lnTo>
                <a:close/>
              </a:path>
            </a:pathLst>
          </a:custGeom>
          <a:solidFill>
            <a:srgbClr val="38C895"/>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 name="Freeform 12"/>
          <p:cNvSpPr>
            <a:spLocks/>
          </p:cNvSpPr>
          <p:nvPr/>
        </p:nvSpPr>
        <p:spPr bwMode="auto">
          <a:xfrm>
            <a:off x="0" y="3346799"/>
            <a:ext cx="2338251" cy="1525647"/>
          </a:xfrm>
          <a:custGeom>
            <a:avLst/>
            <a:gdLst/>
            <a:ahLst/>
            <a:cxnLst>
              <a:cxn ang="0">
                <a:pos x="0" y="0"/>
              </a:cxn>
              <a:cxn ang="0">
                <a:pos x="0" y="725"/>
              </a:cxn>
              <a:cxn ang="0">
                <a:pos x="859" y="479"/>
              </a:cxn>
              <a:cxn ang="0">
                <a:pos x="859" y="0"/>
              </a:cxn>
              <a:cxn ang="0">
                <a:pos x="0" y="0"/>
              </a:cxn>
            </a:cxnLst>
            <a:rect l="0" t="0" r="r" b="b"/>
            <a:pathLst>
              <a:path w="859" h="725">
                <a:moveTo>
                  <a:pt x="0" y="0"/>
                </a:moveTo>
                <a:lnTo>
                  <a:pt x="0" y="725"/>
                </a:lnTo>
                <a:lnTo>
                  <a:pt x="859" y="479"/>
                </a:lnTo>
                <a:lnTo>
                  <a:pt x="859" y="0"/>
                </a:lnTo>
                <a:lnTo>
                  <a:pt x="0" y="0"/>
                </a:lnTo>
                <a:close/>
              </a:path>
            </a:pathLst>
          </a:custGeom>
          <a:solidFill>
            <a:srgbClr val="EDDB6D"/>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 name="Freeform 14"/>
          <p:cNvSpPr>
            <a:spLocks/>
          </p:cNvSpPr>
          <p:nvPr/>
        </p:nvSpPr>
        <p:spPr bwMode="auto">
          <a:xfrm>
            <a:off x="0" y="4284616"/>
            <a:ext cx="2325189" cy="2207623"/>
          </a:xfrm>
          <a:custGeom>
            <a:avLst/>
            <a:gdLst/>
            <a:ahLst/>
            <a:cxnLst>
              <a:cxn ang="0">
                <a:pos x="0" y="246"/>
              </a:cxn>
              <a:cxn ang="0">
                <a:pos x="0" y="969"/>
              </a:cxn>
              <a:cxn ang="0">
                <a:pos x="859" y="476"/>
              </a:cxn>
              <a:cxn ang="0">
                <a:pos x="859" y="0"/>
              </a:cxn>
              <a:cxn ang="0">
                <a:pos x="0" y="246"/>
              </a:cxn>
            </a:cxnLst>
            <a:rect l="0" t="0" r="r" b="b"/>
            <a:pathLst>
              <a:path w="859" h="969">
                <a:moveTo>
                  <a:pt x="0" y="246"/>
                </a:moveTo>
                <a:lnTo>
                  <a:pt x="0" y="969"/>
                </a:lnTo>
                <a:lnTo>
                  <a:pt x="859" y="476"/>
                </a:lnTo>
                <a:lnTo>
                  <a:pt x="859" y="0"/>
                </a:lnTo>
                <a:lnTo>
                  <a:pt x="0" y="246"/>
                </a:lnTo>
                <a:close/>
              </a:path>
            </a:pathLst>
          </a:custGeom>
          <a:solidFill>
            <a:srgbClr val="FFACA3"/>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nvGrpSpPr>
          <p:cNvPr id="16" name="Group 50"/>
          <p:cNvGrpSpPr/>
          <p:nvPr/>
        </p:nvGrpSpPr>
        <p:grpSpPr>
          <a:xfrm>
            <a:off x="2312127" y="2442754"/>
            <a:ext cx="9670868" cy="979715"/>
            <a:chOff x="1442581" y="2279653"/>
            <a:chExt cx="6925234" cy="665780"/>
          </a:xfrm>
        </p:grpSpPr>
        <p:sp>
          <p:nvSpPr>
            <p:cNvPr id="28" name="Rectangle 30"/>
            <p:cNvSpPr/>
            <p:nvPr/>
          </p:nvSpPr>
          <p:spPr>
            <a:xfrm>
              <a:off x="4208018" y="2357435"/>
              <a:ext cx="4159797" cy="397392"/>
            </a:xfrm>
            <a:prstGeom prst="rect">
              <a:avLst/>
            </a:prstGeom>
          </p:spPr>
          <p:txBody>
            <a:bodyPr wrap="square">
              <a:spAutoFit/>
            </a:bodyPr>
            <a:lstStyle/>
            <a:p>
              <a:r>
                <a:rPr lang="en-US" altLang="zh-CN" sz="3200" b="1" dirty="0" smtClean="0">
                  <a:ln w="10541" cmpd="sng">
                    <a:solidFill>
                      <a:schemeClr val="accent1">
                        <a:shade val="88000"/>
                        <a:satMod val="110000"/>
                      </a:schemeClr>
                    </a:solidFill>
                    <a:prstDash val="solid"/>
                  </a:ln>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The Law of Globalization</a:t>
              </a:r>
              <a:endParaRPr lang="ms-MY" sz="3200" dirty="0">
                <a:solidFill>
                  <a:schemeClr val="bg1">
                    <a:lumMod val="50000"/>
                  </a:schemeClr>
                </a:solidFill>
                <a:latin typeface="Arial Unicode MS" pitchFamily="34" charset="-122"/>
                <a:ea typeface="Arial Unicode MS" pitchFamily="34" charset="-122"/>
                <a:cs typeface="Arial Unicode MS" pitchFamily="34" charset="-122"/>
              </a:endParaRPr>
            </a:p>
          </p:txBody>
        </p:sp>
        <p:grpSp>
          <p:nvGrpSpPr>
            <p:cNvPr id="17" name="Group 46"/>
            <p:cNvGrpSpPr/>
            <p:nvPr/>
          </p:nvGrpSpPr>
          <p:grpSpPr>
            <a:xfrm>
              <a:off x="1442581" y="2279653"/>
              <a:ext cx="2722074" cy="665780"/>
              <a:chOff x="1442581" y="2279653"/>
              <a:chExt cx="2722074" cy="665780"/>
            </a:xfrm>
          </p:grpSpPr>
          <p:sp>
            <p:nvSpPr>
              <p:cNvPr id="30" name="Rectangle 10"/>
              <p:cNvSpPr/>
              <p:nvPr/>
            </p:nvSpPr>
            <p:spPr>
              <a:xfrm>
                <a:off x="1442581" y="2279653"/>
                <a:ext cx="2722074" cy="665780"/>
              </a:xfrm>
              <a:prstGeom prst="rect">
                <a:avLst/>
              </a:prstGeom>
              <a:solidFill>
                <a:srgbClr val="34B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18" name="Group 39"/>
              <p:cNvGrpSpPr/>
              <p:nvPr/>
            </p:nvGrpSpPr>
            <p:grpSpPr>
              <a:xfrm>
                <a:off x="1743440" y="2375190"/>
                <a:ext cx="2334453" cy="397392"/>
                <a:chOff x="1743440" y="2375190"/>
                <a:chExt cx="2334453" cy="397392"/>
              </a:xfrm>
            </p:grpSpPr>
            <p:sp>
              <p:nvSpPr>
                <p:cNvPr id="32" name="Rectangle 24"/>
                <p:cNvSpPr/>
                <p:nvPr/>
              </p:nvSpPr>
              <p:spPr>
                <a:xfrm>
                  <a:off x="2256397" y="2386177"/>
                  <a:ext cx="1821496" cy="355562"/>
                </a:xfrm>
                <a:prstGeom prst="rect">
                  <a:avLst/>
                </a:prstGeom>
              </p:spPr>
              <p:txBody>
                <a:bodyPr wrap="square">
                  <a:spAutoFit/>
                </a:bodyPr>
                <a:lstStyle/>
                <a:p>
                  <a:pPr algn="ctr"/>
                  <a:r>
                    <a:rPr lang="zh-CN" altLang="en-US" sz="2800" b="1" dirty="0" smtClean="0">
                      <a:solidFill>
                        <a:schemeClr val="bg1"/>
                      </a:solidFill>
                      <a:latin typeface="Arial Unicode MS" pitchFamily="34" charset="-122"/>
                      <a:ea typeface="Arial Unicode MS" pitchFamily="34" charset="-122"/>
                      <a:cs typeface="Arial Unicode MS" pitchFamily="34" charset="-122"/>
                    </a:rPr>
                    <a:t>全球化的法律</a:t>
                  </a:r>
                  <a:endParaRPr lang="en-US" sz="2800" b="1" dirty="0">
                    <a:solidFill>
                      <a:schemeClr val="bg1"/>
                    </a:solidFill>
                    <a:latin typeface="Arial Unicode MS" pitchFamily="34" charset="-122"/>
                    <a:ea typeface="Arial Unicode MS" pitchFamily="34" charset="-122"/>
                    <a:cs typeface="Arial Unicode MS" pitchFamily="34" charset="-122"/>
                  </a:endParaRPr>
                </a:p>
              </p:txBody>
            </p:sp>
            <p:sp>
              <p:nvSpPr>
                <p:cNvPr id="33" name="Rectangle 34"/>
                <p:cNvSpPr/>
                <p:nvPr/>
              </p:nvSpPr>
              <p:spPr>
                <a:xfrm>
                  <a:off x="1743440" y="2375190"/>
                  <a:ext cx="597146" cy="397392"/>
                </a:xfrm>
                <a:prstGeom prst="rect">
                  <a:avLst/>
                </a:prstGeom>
              </p:spPr>
              <p:txBody>
                <a:bodyPr wrap="square">
                  <a:spAutoFit/>
                </a:bodyPr>
                <a:lstStyle/>
                <a:p>
                  <a:pPr algn="ctr"/>
                  <a:r>
                    <a:rPr lang="en-US" sz="3200" b="1" dirty="0" smtClean="0">
                      <a:solidFill>
                        <a:schemeClr val="bg1"/>
                      </a:solidFill>
                      <a:latin typeface="Open Sans" pitchFamily="34" charset="0"/>
                      <a:ea typeface="Open Sans" pitchFamily="34" charset="0"/>
                      <a:cs typeface="Open Sans" pitchFamily="34" charset="0"/>
                    </a:rPr>
                    <a:t>01</a:t>
                  </a:r>
                  <a:endParaRPr lang="en-US" sz="3200" b="1" dirty="0">
                    <a:solidFill>
                      <a:schemeClr val="bg1"/>
                    </a:solidFill>
                    <a:latin typeface="Open Sans Light" pitchFamily="34" charset="0"/>
                    <a:ea typeface="Open Sans Light" pitchFamily="34" charset="0"/>
                    <a:cs typeface="Open Sans Light" pitchFamily="34" charset="0"/>
                  </a:endParaRPr>
                </a:p>
              </p:txBody>
            </p:sp>
          </p:grpSp>
        </p:grpSp>
      </p:grpSp>
      <p:grpSp>
        <p:nvGrpSpPr>
          <p:cNvPr id="24" name="Group 52"/>
          <p:cNvGrpSpPr/>
          <p:nvPr/>
        </p:nvGrpSpPr>
        <p:grpSpPr>
          <a:xfrm>
            <a:off x="2301085" y="3309470"/>
            <a:ext cx="10605018" cy="1040456"/>
            <a:chOff x="1480884" y="3363849"/>
            <a:chExt cx="7220667" cy="780343"/>
          </a:xfrm>
        </p:grpSpPr>
        <p:sp>
          <p:nvSpPr>
            <p:cNvPr id="42" name="Rectangle 32"/>
            <p:cNvSpPr/>
            <p:nvPr/>
          </p:nvSpPr>
          <p:spPr>
            <a:xfrm>
              <a:off x="4779414" y="3566167"/>
              <a:ext cx="3922137" cy="438582"/>
            </a:xfrm>
            <a:prstGeom prst="rect">
              <a:avLst/>
            </a:prstGeom>
          </p:spPr>
          <p:txBody>
            <a:bodyPr wrap="square">
              <a:spAutoFit/>
            </a:bodyPr>
            <a:lstStyle/>
            <a:p>
              <a:r>
                <a:rPr lang="en-US" altLang="zh-CN" sz="3200" b="1" dirty="0" smtClean="0">
                  <a:ln w="10541" cmpd="sng">
                    <a:solidFill>
                      <a:schemeClr val="accent1">
                        <a:shade val="88000"/>
                        <a:satMod val="110000"/>
                      </a:schemeClr>
                    </a:solidFill>
                    <a:prstDash val="solid"/>
                  </a:ln>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The Law as Globalization</a:t>
              </a:r>
              <a:endParaRPr lang="ms-MY" sz="3200" dirty="0">
                <a:solidFill>
                  <a:schemeClr val="bg1">
                    <a:lumMod val="50000"/>
                  </a:schemeClr>
                </a:solidFill>
                <a:latin typeface="Arial Unicode MS" pitchFamily="34" charset="-122"/>
                <a:ea typeface="Arial Unicode MS" pitchFamily="34" charset="-122"/>
                <a:cs typeface="Arial Unicode MS" pitchFamily="34" charset="-122"/>
              </a:endParaRPr>
            </a:p>
          </p:txBody>
        </p:sp>
        <p:grpSp>
          <p:nvGrpSpPr>
            <p:cNvPr id="27" name="Group 44"/>
            <p:cNvGrpSpPr/>
            <p:nvPr/>
          </p:nvGrpSpPr>
          <p:grpSpPr>
            <a:xfrm>
              <a:off x="1480884" y="3363849"/>
              <a:ext cx="3351041" cy="780343"/>
              <a:chOff x="1480884" y="3363849"/>
              <a:chExt cx="3351041" cy="780343"/>
            </a:xfrm>
          </p:grpSpPr>
          <p:sp>
            <p:nvSpPr>
              <p:cNvPr id="44" name="Rectangle 14"/>
              <p:cNvSpPr/>
              <p:nvPr/>
            </p:nvSpPr>
            <p:spPr>
              <a:xfrm>
                <a:off x="1480884" y="3363849"/>
                <a:ext cx="3280563" cy="780343"/>
              </a:xfrm>
              <a:prstGeom prst="rect">
                <a:avLst/>
              </a:prstGeom>
              <a:solidFill>
                <a:srgbClr val="E7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9" name="Group 41"/>
              <p:cNvGrpSpPr/>
              <p:nvPr/>
            </p:nvGrpSpPr>
            <p:grpSpPr>
              <a:xfrm>
                <a:off x="2117397" y="3546574"/>
                <a:ext cx="2714528" cy="438581"/>
                <a:chOff x="2117397" y="3546574"/>
                <a:chExt cx="2714528" cy="438581"/>
              </a:xfrm>
            </p:grpSpPr>
            <p:sp>
              <p:nvSpPr>
                <p:cNvPr id="46" name="Rectangle 26"/>
                <p:cNvSpPr/>
                <p:nvPr/>
              </p:nvSpPr>
              <p:spPr>
                <a:xfrm>
                  <a:off x="2522652" y="3581683"/>
                  <a:ext cx="2309273" cy="392415"/>
                </a:xfrm>
                <a:prstGeom prst="rect">
                  <a:avLst/>
                </a:prstGeom>
              </p:spPr>
              <p:txBody>
                <a:bodyPr wrap="square">
                  <a:spAutoFit/>
                </a:bodyPr>
                <a:lstStyle/>
                <a:p>
                  <a:pPr algn="ctr"/>
                  <a:r>
                    <a:rPr lang="zh-CN" altLang="en-US" sz="2800" b="1" dirty="0" smtClean="0">
                      <a:solidFill>
                        <a:schemeClr val="bg1"/>
                      </a:solidFill>
                      <a:latin typeface="Arial Unicode MS" pitchFamily="34" charset="-122"/>
                      <a:ea typeface="Arial Unicode MS" pitchFamily="34" charset="-122"/>
                      <a:cs typeface="Arial Unicode MS" pitchFamily="34" charset="-122"/>
                    </a:rPr>
                    <a:t>作为全球化的法律</a:t>
                  </a:r>
                  <a:endParaRPr lang="en-US" sz="2800" b="1" dirty="0">
                    <a:solidFill>
                      <a:schemeClr val="bg1"/>
                    </a:solidFill>
                    <a:latin typeface="Arial Unicode MS" pitchFamily="34" charset="-122"/>
                    <a:ea typeface="Arial Unicode MS" pitchFamily="34" charset="-122"/>
                    <a:cs typeface="Arial Unicode MS" pitchFamily="34" charset="-122"/>
                  </a:endParaRPr>
                </a:p>
              </p:txBody>
            </p:sp>
            <p:sp>
              <p:nvSpPr>
                <p:cNvPr id="47" name="Rectangle 36"/>
                <p:cNvSpPr/>
                <p:nvPr/>
              </p:nvSpPr>
              <p:spPr>
                <a:xfrm>
                  <a:off x="2117397" y="3546574"/>
                  <a:ext cx="571504" cy="438581"/>
                </a:xfrm>
                <a:prstGeom prst="rect">
                  <a:avLst/>
                </a:prstGeom>
              </p:spPr>
              <p:txBody>
                <a:bodyPr wrap="square">
                  <a:spAutoFit/>
                </a:bodyPr>
                <a:lstStyle/>
                <a:p>
                  <a:pPr algn="ctr"/>
                  <a:r>
                    <a:rPr lang="en-US" sz="3200" b="1" dirty="0" smtClean="0">
                      <a:solidFill>
                        <a:schemeClr val="bg1"/>
                      </a:solidFill>
                      <a:latin typeface="Open Sans" pitchFamily="34" charset="0"/>
                      <a:ea typeface="Open Sans" pitchFamily="34" charset="0"/>
                      <a:cs typeface="Open Sans" pitchFamily="34" charset="0"/>
                    </a:rPr>
                    <a:t>02</a:t>
                  </a:r>
                  <a:endParaRPr lang="en-US" sz="3200" b="1" dirty="0">
                    <a:solidFill>
                      <a:schemeClr val="bg1"/>
                    </a:solidFill>
                    <a:latin typeface="Open Sans Light" pitchFamily="34" charset="0"/>
                    <a:ea typeface="Open Sans Light" pitchFamily="34" charset="0"/>
                    <a:cs typeface="Open Sans Light" pitchFamily="34" charset="0"/>
                  </a:endParaRPr>
                </a:p>
              </p:txBody>
            </p:sp>
          </p:grpSp>
        </p:grpSp>
      </p:grpSp>
      <p:grpSp>
        <p:nvGrpSpPr>
          <p:cNvPr id="31" name="Group 53"/>
          <p:cNvGrpSpPr/>
          <p:nvPr/>
        </p:nvGrpSpPr>
        <p:grpSpPr>
          <a:xfrm>
            <a:off x="2314149" y="4313420"/>
            <a:ext cx="10539704" cy="1042353"/>
            <a:chOff x="1461292" y="3930662"/>
            <a:chExt cx="7904777" cy="781765"/>
          </a:xfrm>
        </p:grpSpPr>
        <p:sp>
          <p:nvSpPr>
            <p:cNvPr id="49" name="Rectangle 33"/>
            <p:cNvSpPr/>
            <p:nvPr/>
          </p:nvSpPr>
          <p:spPr>
            <a:xfrm>
              <a:off x="5325981" y="4144609"/>
              <a:ext cx="4040088" cy="438581"/>
            </a:xfrm>
            <a:prstGeom prst="rect">
              <a:avLst/>
            </a:prstGeom>
          </p:spPr>
          <p:txBody>
            <a:bodyPr wrap="square">
              <a:spAutoFit/>
            </a:bodyPr>
            <a:lstStyle/>
            <a:p>
              <a:r>
                <a:rPr lang="en-US" altLang="zh-CN" sz="3200" b="1" dirty="0" smtClean="0">
                  <a:ln w="10541" cmpd="sng">
                    <a:solidFill>
                      <a:schemeClr val="accent1">
                        <a:shade val="88000"/>
                        <a:satMod val="110000"/>
                      </a:schemeClr>
                    </a:solidFill>
                    <a:prstDash val="solid"/>
                  </a:ln>
                  <a:effectLst>
                    <a:outerShdw blurRad="38100" dist="38100" dir="2700000" algn="tl">
                      <a:srgbClr val="000000">
                        <a:alpha val="43137"/>
                      </a:srgbClr>
                    </a:outerShdw>
                  </a:effectLst>
                  <a:latin typeface="Arial Unicode MS" pitchFamily="34" charset="-122"/>
                  <a:ea typeface="Arial Unicode MS" pitchFamily="34" charset="-122"/>
                  <a:cs typeface="Arial Unicode MS" pitchFamily="34" charset="-122"/>
                </a:rPr>
                <a:t>The Law in Globalization</a:t>
              </a:r>
              <a:endParaRPr lang="ms-MY" sz="3200" dirty="0">
                <a:solidFill>
                  <a:schemeClr val="bg1">
                    <a:lumMod val="50000"/>
                  </a:schemeClr>
                </a:solidFill>
                <a:latin typeface="Arial Unicode MS" pitchFamily="34" charset="-122"/>
                <a:ea typeface="Arial Unicode MS" pitchFamily="34" charset="-122"/>
                <a:cs typeface="Arial Unicode MS" pitchFamily="34" charset="-122"/>
              </a:endParaRPr>
            </a:p>
          </p:txBody>
        </p:sp>
        <p:grpSp>
          <p:nvGrpSpPr>
            <p:cNvPr id="34" name="Group 43"/>
            <p:cNvGrpSpPr/>
            <p:nvPr/>
          </p:nvGrpSpPr>
          <p:grpSpPr>
            <a:xfrm>
              <a:off x="1461292" y="3930662"/>
              <a:ext cx="3907542" cy="781765"/>
              <a:chOff x="1461292" y="3930662"/>
              <a:chExt cx="3907542" cy="781765"/>
            </a:xfrm>
          </p:grpSpPr>
          <p:sp>
            <p:nvSpPr>
              <p:cNvPr id="51" name="Rectangle 16"/>
              <p:cNvSpPr/>
              <p:nvPr/>
            </p:nvSpPr>
            <p:spPr>
              <a:xfrm>
                <a:off x="1461292" y="3930662"/>
                <a:ext cx="3907542" cy="781765"/>
              </a:xfrm>
              <a:prstGeom prst="rect">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6" name="Group 42"/>
              <p:cNvGrpSpPr/>
              <p:nvPr/>
            </p:nvGrpSpPr>
            <p:grpSpPr>
              <a:xfrm>
                <a:off x="2512313" y="4095206"/>
                <a:ext cx="2733656" cy="449250"/>
                <a:chOff x="2512313" y="4095206"/>
                <a:chExt cx="2733656" cy="449250"/>
              </a:xfrm>
            </p:grpSpPr>
            <p:sp>
              <p:nvSpPr>
                <p:cNvPr id="53" name="Rectangle 27"/>
                <p:cNvSpPr/>
                <p:nvPr/>
              </p:nvSpPr>
              <p:spPr>
                <a:xfrm>
                  <a:off x="2909752" y="4140528"/>
                  <a:ext cx="2336217" cy="392415"/>
                </a:xfrm>
                <a:prstGeom prst="rect">
                  <a:avLst/>
                </a:prstGeom>
              </p:spPr>
              <p:txBody>
                <a:bodyPr wrap="square">
                  <a:spAutoFit/>
                </a:bodyPr>
                <a:lstStyle/>
                <a:p>
                  <a:pPr algn="ctr"/>
                  <a:r>
                    <a:rPr lang="zh-CN" altLang="en-US" sz="2800" b="1" dirty="0" smtClean="0">
                      <a:solidFill>
                        <a:schemeClr val="bg1"/>
                      </a:solidFill>
                      <a:latin typeface="Arial Unicode MS" pitchFamily="34" charset="-122"/>
                      <a:ea typeface="Arial Unicode MS" pitchFamily="34" charset="-122"/>
                      <a:cs typeface="Arial Unicode MS" pitchFamily="34" charset="-122"/>
                    </a:rPr>
                    <a:t>全球化中的法律</a:t>
                  </a:r>
                  <a:endParaRPr lang="en-US" sz="2800" b="1" dirty="0">
                    <a:solidFill>
                      <a:schemeClr val="bg1"/>
                    </a:solidFill>
                    <a:latin typeface="Arial Unicode MS" pitchFamily="34" charset="-122"/>
                    <a:ea typeface="Arial Unicode MS" pitchFamily="34" charset="-122"/>
                    <a:cs typeface="Arial Unicode MS" pitchFamily="34" charset="-122"/>
                  </a:endParaRPr>
                </a:p>
              </p:txBody>
            </p:sp>
            <p:sp>
              <p:nvSpPr>
                <p:cNvPr id="54" name="Rectangle 37"/>
                <p:cNvSpPr/>
                <p:nvPr/>
              </p:nvSpPr>
              <p:spPr>
                <a:xfrm>
                  <a:off x="2512313" y="4095206"/>
                  <a:ext cx="571504" cy="449250"/>
                </a:xfrm>
                <a:prstGeom prst="rect">
                  <a:avLst/>
                </a:prstGeom>
              </p:spPr>
              <p:txBody>
                <a:bodyPr wrap="square">
                  <a:spAutoFit/>
                </a:bodyPr>
                <a:lstStyle/>
                <a:p>
                  <a:pPr algn="ctr"/>
                  <a:r>
                    <a:rPr lang="en-US" sz="3200" b="1" dirty="0" smtClean="0">
                      <a:solidFill>
                        <a:schemeClr val="bg1"/>
                      </a:solidFill>
                      <a:latin typeface="Open Sans" pitchFamily="34" charset="0"/>
                      <a:ea typeface="Open Sans" pitchFamily="34" charset="0"/>
                      <a:cs typeface="Open Sans" pitchFamily="34" charset="0"/>
                    </a:rPr>
                    <a:t>03</a:t>
                  </a:r>
                  <a:endParaRPr lang="en-US" sz="3200" b="1" dirty="0">
                    <a:solidFill>
                      <a:schemeClr val="bg1"/>
                    </a:solidFill>
                    <a:latin typeface="Open Sans Light" pitchFamily="34" charset="0"/>
                    <a:ea typeface="Open Sans Light" pitchFamily="34" charset="0"/>
                    <a:cs typeface="Open Sans Light" pitchFamily="34" charset="0"/>
                  </a:endParaRPr>
                </a:p>
              </p:txBody>
            </p:sp>
          </p:grpSp>
        </p:grpSp>
      </p:grpSp>
      <p:grpSp>
        <p:nvGrpSpPr>
          <p:cNvPr id="38" name="组合 1"/>
          <p:cNvGrpSpPr>
            <a:grpSpLocks/>
          </p:cNvGrpSpPr>
          <p:nvPr/>
        </p:nvGrpSpPr>
        <p:grpSpPr bwMode="auto">
          <a:xfrm>
            <a:off x="280988" y="0"/>
            <a:ext cx="106362" cy="720725"/>
            <a:chOff x="0" y="0"/>
            <a:chExt cx="105725" cy="721610"/>
          </a:xfrm>
          <a:solidFill>
            <a:srgbClr val="FF8577"/>
          </a:solidFill>
        </p:grpSpPr>
        <p:sp>
          <p:nvSpPr>
            <p:cNvPr id="57"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58"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59" name="TextBox 6"/>
          <p:cNvSpPr>
            <a:spLocks noChangeArrowheads="1"/>
          </p:cNvSpPr>
          <p:nvPr/>
        </p:nvSpPr>
        <p:spPr bwMode="auto">
          <a:xfrm>
            <a:off x="476250" y="96838"/>
            <a:ext cx="387032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32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法律与全球化</a:t>
            </a:r>
            <a:endParaRPr lang="en-US" altLang="zh-CN" sz="32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0" name="矩形 11"/>
          <p:cNvSpPr>
            <a:spLocks noChangeArrowheads="1"/>
          </p:cNvSpPr>
          <p:nvPr/>
        </p:nvSpPr>
        <p:spPr bwMode="auto">
          <a:xfrm>
            <a:off x="501417" y="690272"/>
            <a:ext cx="4582311"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1000" dirty="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dirty="0">
              <a:solidFill>
                <a:srgbClr val="7F7F7F"/>
              </a:solidFill>
              <a:ea typeface="微软雅黑" panose="020B0503020204020204" pitchFamily="34" charset="-122"/>
              <a:sym typeface="Arial" panose="020B0604020202020204" pitchFamily="34" charset="0"/>
            </a:endParaRPr>
          </a:p>
        </p:txBody>
      </p:sp>
      <p:sp>
        <p:nvSpPr>
          <p:cNvPr id="61"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xmlns="">
                <a:noFill/>
              </a14:hiddenFill>
            </a:ext>
          </a:extLst>
        </p:spPr>
        <p:txBody>
          <a:bodyPr/>
          <a:lstStyle/>
          <a:p>
            <a:endParaRPr lang="zh-CN" altLang="en-US">
              <a:solidFill>
                <a:schemeClr val="bg1">
                  <a:lumMod val="50000"/>
                </a:schemeClr>
              </a:solidFill>
            </a:endParaRPr>
          </a:p>
        </p:txBody>
      </p:sp>
    </p:spTree>
    <p:extLst>
      <p:ext uri="{BB962C8B-B14F-4D97-AF65-F5344CB8AC3E}">
        <p14:creationId xmlns:p14="http://schemas.microsoft.com/office/powerpoint/2010/main" xmlns="" val="392720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Left)">
                                      <p:cBhvr>
                                        <p:cTn id="7" dur="500"/>
                                        <p:tgtEl>
                                          <p:spTgt spid="11"/>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Left)">
                                      <p:cBhvr>
                                        <p:cTn id="11" dur="500"/>
                                        <p:tgtEl>
                                          <p:spTgt spid="16"/>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Left)">
                                      <p:cBhvr>
                                        <p:cTn id="15" dur="500"/>
                                        <p:tgtEl>
                                          <p:spTgt spid="13"/>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slide(fromLeft)">
                                      <p:cBhvr>
                                        <p:cTn id="19" dur="500"/>
                                        <p:tgtEl>
                                          <p:spTgt spid="24"/>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lide(fromLeft)">
                                      <p:cBhvr>
                                        <p:cTn id="23" dur="500"/>
                                        <p:tgtEl>
                                          <p:spTgt spid="14"/>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slide(fromLeft)">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4BA89"/>
        </a:solidFill>
        <a:effectLst/>
      </p:bgPr>
    </p:bg>
    <p:spTree>
      <p:nvGrpSpPr>
        <p:cNvPr id="1" name=""/>
        <p:cNvGrpSpPr/>
        <p:nvPr/>
      </p:nvGrpSpPr>
      <p:grpSpPr>
        <a:xfrm>
          <a:off x="0" y="0"/>
          <a:ext cx="0" cy="0"/>
          <a:chOff x="0" y="0"/>
          <a:chExt cx="0" cy="0"/>
        </a:xfrm>
      </p:grpSpPr>
      <p:sp>
        <p:nvSpPr>
          <p:cNvPr id="4" name="矩形 5"/>
          <p:cNvSpPr>
            <a:spLocks noChangeArrowheads="1"/>
          </p:cNvSpPr>
          <p:nvPr/>
        </p:nvSpPr>
        <p:spPr bwMode="auto">
          <a:xfrm>
            <a:off x="0" y="2889251"/>
            <a:ext cx="12192000" cy="599016"/>
          </a:xfrm>
          <a:prstGeom prst="rect">
            <a:avLst/>
          </a:prstGeom>
          <a:solidFill>
            <a:srgbClr val="2C9C74"/>
          </a:solidFill>
          <a:ln>
            <a:noFill/>
          </a:ln>
        </p:spPr>
        <p:txBody>
          <a:bodyPr anchor="ctr"/>
          <a:lstStyle/>
          <a:p>
            <a:pPr algn="ctr"/>
            <a:endParaRPr lang="zh-CN" altLang="zh-CN">
              <a:solidFill>
                <a:srgbClr val="FFFFFF"/>
              </a:solidFill>
            </a:endParaRPr>
          </a:p>
        </p:txBody>
      </p:sp>
      <p:sp>
        <p:nvSpPr>
          <p:cNvPr id="6" name="矩形 4"/>
          <p:cNvSpPr>
            <a:spLocks noChangeArrowheads="1"/>
          </p:cNvSpPr>
          <p:nvPr/>
        </p:nvSpPr>
        <p:spPr bwMode="auto">
          <a:xfrm>
            <a:off x="4448237" y="2901327"/>
            <a:ext cx="69045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zh-CN" altLang="en-US" sz="3600" b="1" dirty="0" smtClean="0">
                <a:solidFill>
                  <a:schemeClr val="bg1"/>
                </a:solidFill>
                <a:ea typeface="微软雅黑" panose="020B0503020204020204" pitchFamily="34" charset="-122"/>
                <a:sym typeface="Arial" panose="020B0604020202020204" pitchFamily="34" charset="0"/>
              </a:rPr>
              <a:t>学 位 项 目</a:t>
            </a:r>
            <a:endParaRPr lang="zh-CN" altLang="en-US" sz="3600" b="1" dirty="0">
              <a:solidFill>
                <a:schemeClr val="bg1"/>
              </a:solidFill>
              <a:ea typeface="微软雅黑" panose="020B0503020204020204" pitchFamily="34" charset="-122"/>
              <a:sym typeface="Arial" panose="020B0604020202020204" pitchFamily="34" charset="0"/>
            </a:endParaRPr>
          </a:p>
        </p:txBody>
      </p:sp>
      <p:sp>
        <p:nvSpPr>
          <p:cNvPr id="7" name="矩形 2"/>
          <p:cNvSpPr>
            <a:spLocks noChangeArrowheads="1"/>
          </p:cNvSpPr>
          <p:nvPr/>
        </p:nvSpPr>
        <p:spPr bwMode="auto">
          <a:xfrm>
            <a:off x="8479403" y="1862668"/>
            <a:ext cx="3196131" cy="995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en-US" altLang="zh-CN" sz="5867">
                <a:solidFill>
                  <a:schemeClr val="bg1"/>
                </a:solidFill>
                <a:latin typeface="Impact" panose="020B0806030902050204" pitchFamily="34" charset="0"/>
                <a:sym typeface="Impact" panose="020B0806030902050204" pitchFamily="34" charset="0"/>
              </a:rPr>
              <a:t>PART TWO</a:t>
            </a:r>
            <a:endParaRPr lang="zh-CN" altLang="en-US" sz="5867">
              <a:solidFill>
                <a:schemeClr val="bg1"/>
              </a:solidFill>
              <a:latin typeface="Impact" panose="020B0806030902050204" pitchFamily="34" charset="0"/>
              <a:sym typeface="Impact" panose="020B0806030902050204" pitchFamily="34" charset="0"/>
            </a:endParaRPr>
          </a:p>
        </p:txBody>
      </p:sp>
      <p:sp>
        <p:nvSpPr>
          <p:cNvPr id="9" name="TextBox 3"/>
          <p:cNvSpPr>
            <a:spLocks noChangeArrowheads="1"/>
          </p:cNvSpPr>
          <p:nvPr/>
        </p:nvSpPr>
        <p:spPr bwMode="auto">
          <a:xfrm>
            <a:off x="35984" y="-1911350"/>
            <a:ext cx="4647426" cy="10761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69332" dirty="0">
                <a:solidFill>
                  <a:schemeClr val="bg1"/>
                </a:solidFill>
                <a:latin typeface="Impact" panose="020B0806030902050204" pitchFamily="34" charset="0"/>
                <a:sym typeface="Impact" panose="020B0806030902050204" pitchFamily="34" charset="0"/>
              </a:rPr>
              <a:t>2</a:t>
            </a:r>
            <a:endParaRPr lang="zh-CN" altLang="en-US" sz="69332" dirty="0">
              <a:solidFill>
                <a:schemeClr val="bg1"/>
              </a:solidFill>
              <a:latin typeface="Impact" panose="020B0806030902050204" pitchFamily="34" charset="0"/>
              <a:sym typeface="Impact" panose="020B0806030902050204" pitchFamily="34" charset="0"/>
            </a:endParaRPr>
          </a:p>
        </p:txBody>
      </p:sp>
    </p:spTree>
    <p:extLst>
      <p:ext uri="{BB962C8B-B14F-4D97-AF65-F5344CB8AC3E}">
        <p14:creationId xmlns:p14="http://schemas.microsoft.com/office/powerpoint/2010/main" xmlns="" val="2867298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280988" y="0"/>
            <a:ext cx="106362" cy="720725"/>
            <a:chOff x="0" y="0"/>
            <a:chExt cx="105725" cy="721610"/>
          </a:xfrm>
        </p:grpSpPr>
        <p:sp>
          <p:nvSpPr>
            <p:cNvPr id="21"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22"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23" name="TextBox 6"/>
          <p:cNvSpPr>
            <a:spLocks noChangeArrowheads="1"/>
          </p:cNvSpPr>
          <p:nvPr/>
        </p:nvSpPr>
        <p:spPr bwMode="auto">
          <a:xfrm>
            <a:off x="476250" y="96838"/>
            <a:ext cx="38703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4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学位项目</a:t>
            </a:r>
            <a:r>
              <a:rPr lang="en-US" altLang="zh-CN" sz="24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(17)</a:t>
            </a:r>
            <a:endParaRPr lang="zh-CN" altLang="en-US" sz="24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TextBox 31"/>
          <p:cNvSpPr txBox="1"/>
          <p:nvPr/>
        </p:nvSpPr>
        <p:spPr>
          <a:xfrm>
            <a:off x="561702" y="914400"/>
            <a:ext cx="11260183" cy="923330"/>
          </a:xfrm>
          <a:prstGeom prst="rect">
            <a:avLst/>
          </a:prstGeom>
          <a:noFill/>
        </p:spPr>
        <p:txBody>
          <a:bodyPr wrap="square" rtlCol="0">
            <a:spAutoFit/>
          </a:bodyPr>
          <a:lstStyle/>
          <a:p>
            <a:endParaRPr lang="en-US" altLang="zh-CN" b="1" dirty="0" smtClean="0">
              <a:solidFill>
                <a:srgbClr val="00939A"/>
              </a:solidFill>
            </a:endParaRPr>
          </a:p>
          <a:p>
            <a:endParaRPr lang="en-US" altLang="zh-CN" dirty="0" smtClean="0"/>
          </a:p>
          <a:p>
            <a:endParaRPr lang="zh-CN" altLang="en-US" dirty="0"/>
          </a:p>
        </p:txBody>
      </p:sp>
      <p:graphicFrame>
        <p:nvGraphicFramePr>
          <p:cNvPr id="8" name="表格 7"/>
          <p:cNvGraphicFramePr>
            <a:graphicFrameLocks noGrp="1"/>
          </p:cNvGraphicFramePr>
          <p:nvPr/>
        </p:nvGraphicFramePr>
        <p:xfrm>
          <a:off x="992779" y="665106"/>
          <a:ext cx="10633164" cy="6192894"/>
        </p:xfrm>
        <a:graphic>
          <a:graphicData uri="http://schemas.openxmlformats.org/drawingml/2006/table">
            <a:tbl>
              <a:tblPr firstRow="1" bandRow="1">
                <a:tableStyleId>{5C22544A-7EE6-4342-B048-85BDC9FD1C3A}</a:tableStyleId>
              </a:tblPr>
              <a:tblGrid>
                <a:gridCol w="5003073"/>
                <a:gridCol w="3122023"/>
                <a:gridCol w="2508068"/>
              </a:tblGrid>
              <a:tr h="370840">
                <a:tc>
                  <a:txBody>
                    <a:bodyPr/>
                    <a:lstStyle/>
                    <a:p>
                      <a:r>
                        <a:rPr lang="zh-CN" altLang="en-US" sz="1600" dirty="0" smtClean="0"/>
                        <a:t>学校名称</a:t>
                      </a:r>
                      <a:endParaRPr lang="zh-CN" altLang="en-US" sz="1600" dirty="0"/>
                    </a:p>
                  </a:txBody>
                  <a:tcPr/>
                </a:tc>
                <a:tc>
                  <a:txBody>
                    <a:bodyPr/>
                    <a:lstStyle/>
                    <a:p>
                      <a:r>
                        <a:rPr lang="zh-CN" altLang="en-US" sz="1600" dirty="0" smtClean="0"/>
                        <a:t>学位</a:t>
                      </a:r>
                      <a:endParaRPr lang="zh-CN" altLang="en-US" sz="1600" dirty="0"/>
                    </a:p>
                  </a:txBody>
                  <a:tcPr/>
                </a:tc>
                <a:tc>
                  <a:txBody>
                    <a:bodyPr/>
                    <a:lstStyle/>
                    <a:p>
                      <a:r>
                        <a:rPr lang="zh-CN" altLang="en-US" sz="1600" dirty="0" smtClean="0"/>
                        <a:t>人数</a:t>
                      </a:r>
                      <a:endParaRPr lang="zh-CN" altLang="en-US" sz="1600" dirty="0"/>
                    </a:p>
                  </a:txBody>
                  <a:tcPr/>
                </a:tc>
              </a:tr>
              <a:tr h="2810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a:ln>
                            <a:noFill/>
                          </a:ln>
                          <a:effectLst/>
                          <a:latin typeface="Arial"/>
                          <a:cs typeface="Arial"/>
                        </a:rPr>
                        <a:t>University College London</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LLM </a:t>
                      </a:r>
                      <a:r>
                        <a:rPr kumimoji="0" lang="zh-CN" altLang="en-US" sz="1600" u="none" strike="noStrike" cap="none" normalizeH="0" baseline="0" dirty="0" smtClean="0">
                          <a:ln>
                            <a:noFill/>
                          </a:ln>
                          <a:effectLst/>
                          <a:latin typeface="Arial"/>
                          <a:cs typeface="Arial"/>
                        </a:rPr>
                        <a:t>（</a:t>
                      </a:r>
                      <a:r>
                        <a:rPr lang="zh-CN" altLang="en-US" sz="1600" dirty="0" smtClean="0">
                          <a:latin typeface="Arial"/>
                          <a:cs typeface="Arial"/>
                        </a:rPr>
                        <a:t>全奖）</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a:ln>
                            <a:noFill/>
                          </a:ln>
                          <a:effectLst/>
                          <a:latin typeface="Arial"/>
                          <a:cs typeface="Arial"/>
                        </a:rPr>
                        <a:t>1</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sym typeface="华文楷体" charset="0"/>
                        </a:rPr>
                        <a:t>University of California Hastings</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LLM </a:t>
                      </a:r>
                      <a:r>
                        <a:rPr kumimoji="0" lang="zh-CN" altLang="en-US" sz="1600" u="none" strike="noStrike" cap="none" normalizeH="0" baseline="0" dirty="0" smtClean="0">
                          <a:ln>
                            <a:noFill/>
                          </a:ln>
                          <a:effectLst/>
                          <a:latin typeface="Arial"/>
                          <a:cs typeface="Arial"/>
                        </a:rPr>
                        <a:t>（</a:t>
                      </a:r>
                      <a:r>
                        <a:rPr lang="zh-CN" altLang="en-US" sz="1600" dirty="0" smtClean="0">
                          <a:latin typeface="Arial"/>
                          <a:cs typeface="Arial"/>
                        </a:rPr>
                        <a:t>全奖）</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1</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sym typeface="华文楷体" charset="0"/>
                        </a:rPr>
                        <a:t>University of Hong Kong</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LLM </a:t>
                      </a:r>
                      <a:r>
                        <a:rPr kumimoji="0" lang="zh-CN" altLang="en-US" sz="1600" u="none" strike="noStrike" cap="none" normalizeH="0" baseline="0" dirty="0" smtClean="0">
                          <a:ln>
                            <a:noFill/>
                          </a:ln>
                          <a:effectLst/>
                          <a:latin typeface="Arial"/>
                          <a:cs typeface="Arial"/>
                        </a:rPr>
                        <a:t>（</a:t>
                      </a:r>
                      <a:r>
                        <a:rPr lang="zh-CN" altLang="en-US" sz="1600" dirty="0" smtClean="0">
                          <a:latin typeface="Arial"/>
                          <a:cs typeface="Arial"/>
                        </a:rPr>
                        <a:t>全奖）</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3</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1242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sym typeface="华文楷体" charset="0"/>
                        </a:rPr>
                        <a:t>Southern Methodist University</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LLM </a:t>
                      </a:r>
                      <a:r>
                        <a:rPr kumimoji="0" lang="zh-CN" altLang="en-US" sz="1600" u="none" strike="noStrike" cap="none" normalizeH="0" baseline="0" dirty="0" smtClean="0">
                          <a:ln>
                            <a:noFill/>
                          </a:ln>
                          <a:effectLst/>
                          <a:latin typeface="Arial"/>
                          <a:cs typeface="Arial"/>
                        </a:rPr>
                        <a:t>（</a:t>
                      </a:r>
                      <a:r>
                        <a:rPr lang="zh-CN" altLang="en-US" sz="1600" dirty="0" smtClean="0">
                          <a:latin typeface="Arial"/>
                          <a:cs typeface="Arial"/>
                        </a:rPr>
                        <a:t>全奖或半奖）</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2</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University of Illinois at Urbana-Champaign</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LLM</a:t>
                      </a:r>
                      <a:r>
                        <a:rPr kumimoji="0" lang="zh-CN" altLang="en-US" sz="1600" u="none" strike="noStrike" cap="none" normalizeH="0" baseline="0" dirty="0" smtClean="0">
                          <a:ln>
                            <a:noFill/>
                          </a:ln>
                          <a:effectLst/>
                          <a:latin typeface="Arial"/>
                          <a:cs typeface="Arial"/>
                        </a:rPr>
                        <a:t>（</a:t>
                      </a:r>
                      <a:r>
                        <a:rPr kumimoji="0" lang="en-US" altLang="zh-CN" sz="1600" u="none" strike="noStrike" cap="none" normalizeH="0" baseline="0" dirty="0" smtClean="0">
                          <a:ln>
                            <a:noFill/>
                          </a:ln>
                          <a:effectLst/>
                          <a:latin typeface="Arial"/>
                          <a:cs typeface="Arial"/>
                        </a:rPr>
                        <a:t>$</a:t>
                      </a:r>
                      <a:r>
                        <a:rPr kumimoji="0" lang="en-US" altLang="zh-CN" sz="1600" u="none" strike="noStrike" cap="none" normalizeH="0" baseline="0" dirty="0" smtClean="0">
                          <a:ln>
                            <a:noFill/>
                          </a:ln>
                          <a:effectLst/>
                          <a:latin typeface="Arial" pitchFamily="34" charset="0"/>
                          <a:ea typeface="+mn-ea"/>
                          <a:cs typeface="Arial" pitchFamily="34" charset="0"/>
                        </a:rPr>
                        <a:t>34500</a:t>
                      </a:r>
                      <a:r>
                        <a:rPr lang="zh-CN" altLang="en-US" sz="1600" dirty="0" smtClean="0">
                          <a:latin typeface="+mn-ea"/>
                          <a:ea typeface="+mn-ea"/>
                        </a:rPr>
                        <a:t>奖学金</a:t>
                      </a:r>
                      <a:r>
                        <a:rPr lang="zh-CN" altLang="en-US" sz="1600" dirty="0" smtClean="0">
                          <a:latin typeface="+mn-ea"/>
                          <a:ea typeface="+mn-ea"/>
                          <a:cs typeface="Arial"/>
                        </a:rPr>
                        <a:t>）</a:t>
                      </a:r>
                      <a:endParaRPr kumimoji="0" lang="zh-CN" altLang="en-US" sz="1600" b="0" i="0" u="none" strike="noStrike" cap="none" normalizeH="0" baseline="0" dirty="0">
                        <a:ln>
                          <a:noFill/>
                        </a:ln>
                        <a:solidFill>
                          <a:srgbClr val="000000"/>
                        </a:solidFill>
                        <a:effectLst/>
                        <a:latin typeface="+mn-ea"/>
                        <a:ea typeface="+mn-ea"/>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4</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Loyola Law School Los Angeles</a:t>
                      </a:r>
                      <a:endParaRPr kumimoji="0" lang="en-US" altLang="zh-CN"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LLM</a:t>
                      </a:r>
                      <a:r>
                        <a:rPr kumimoji="0" lang="zh-CN" altLang="en-US" sz="1600" u="none" strike="noStrike" cap="none" normalizeH="0" baseline="0" dirty="0" smtClean="0">
                          <a:ln>
                            <a:noFill/>
                          </a:ln>
                          <a:effectLst/>
                          <a:latin typeface="Arial"/>
                          <a:cs typeface="Arial"/>
                        </a:rPr>
                        <a:t>（</a:t>
                      </a:r>
                      <a:r>
                        <a:rPr kumimoji="0" lang="en-US" altLang="zh-CN" sz="1600" u="none" strike="noStrike" cap="none" normalizeH="0" baseline="0" dirty="0" smtClean="0">
                          <a:ln>
                            <a:noFill/>
                          </a:ln>
                          <a:effectLst/>
                          <a:latin typeface="Arial" pitchFamily="34" charset="0"/>
                          <a:ea typeface="+mn-ea"/>
                          <a:cs typeface="Arial" pitchFamily="34" charset="0"/>
                        </a:rPr>
                        <a:t>5</a:t>
                      </a:r>
                      <a:r>
                        <a:rPr kumimoji="0" lang="en-US" altLang="zh-CN" sz="1600" u="none" strike="noStrike" cap="none" normalizeH="0" baseline="0" dirty="0" smtClean="0">
                          <a:ln>
                            <a:noFill/>
                          </a:ln>
                          <a:effectLst/>
                          <a:latin typeface="Arial"/>
                          <a:cs typeface="Arial"/>
                        </a:rPr>
                        <a:t>0% </a:t>
                      </a:r>
                      <a:r>
                        <a:rPr kumimoji="0" lang="zh-CN" altLang="en-US" sz="1600" u="none" strike="noStrike" cap="none" normalizeH="0" baseline="0" dirty="0" smtClean="0">
                          <a:ln>
                            <a:noFill/>
                          </a:ln>
                          <a:effectLst/>
                          <a:latin typeface="Arial"/>
                          <a:cs typeface="Arial"/>
                        </a:rPr>
                        <a:t>学费减免</a:t>
                      </a:r>
                      <a:r>
                        <a:rPr lang="zh-CN" altLang="en-US" sz="1600" dirty="0" smtClean="0">
                          <a:latin typeface="+mn-ea"/>
                          <a:ea typeface="+mn-ea"/>
                          <a:cs typeface="Arial"/>
                        </a:rPr>
                        <a:t>）</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2</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1503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Yeshiva University</a:t>
                      </a:r>
                      <a:endParaRPr kumimoji="0" lang="en-US" altLang="zh-CN"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LLM</a:t>
                      </a:r>
                      <a:r>
                        <a:rPr kumimoji="0" lang="zh-CN" altLang="en-US" sz="1600" u="none" strike="noStrike" cap="none" normalizeH="0" baseline="0" dirty="0" smtClean="0">
                          <a:ln>
                            <a:noFill/>
                          </a:ln>
                          <a:effectLst/>
                          <a:latin typeface="Arial"/>
                          <a:cs typeface="Arial"/>
                        </a:rPr>
                        <a:t>（可能会获得奖学金）</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2</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315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Queen Mary University of London</a:t>
                      </a:r>
                      <a:endParaRPr kumimoji="0" lang="en-US" altLang="zh-CN"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u="none" strike="noStrike" cap="none" normalizeH="0" baseline="0" dirty="0" smtClean="0">
                          <a:ln>
                            <a:noFill/>
                          </a:ln>
                          <a:effectLst/>
                          <a:latin typeface="Arial"/>
                          <a:cs typeface="Arial"/>
                        </a:rPr>
                        <a:t>LLM </a:t>
                      </a:r>
                      <a:r>
                        <a:rPr kumimoji="0" lang="zh-CN" altLang="en-US" sz="1600" u="none" strike="noStrike" cap="none" normalizeH="0" baseline="0" dirty="0" smtClean="0">
                          <a:ln>
                            <a:noFill/>
                          </a:ln>
                          <a:effectLst/>
                          <a:latin typeface="Arial"/>
                          <a:cs typeface="Arial"/>
                        </a:rPr>
                        <a:t>（</a:t>
                      </a:r>
                      <a:r>
                        <a:rPr kumimoji="0" lang="en-US" altLang="zh-CN" sz="1600" u="none" strike="noStrike" cap="none" normalizeH="0" baseline="0" dirty="0" smtClean="0">
                          <a:ln>
                            <a:noFill/>
                          </a:ln>
                          <a:effectLst/>
                          <a:latin typeface="Arial"/>
                          <a:cs typeface="Arial"/>
                        </a:rPr>
                        <a:t>50% </a:t>
                      </a:r>
                      <a:r>
                        <a:rPr kumimoji="0" lang="zh-CN" altLang="en-US" sz="1600" u="none" strike="noStrike" cap="none" normalizeH="0" baseline="0" dirty="0" smtClean="0">
                          <a:ln>
                            <a:noFill/>
                          </a:ln>
                          <a:effectLst/>
                          <a:latin typeface="Arial"/>
                          <a:cs typeface="Arial"/>
                        </a:rPr>
                        <a:t>学费减免</a:t>
                      </a:r>
                      <a:r>
                        <a:rPr lang="zh-CN" altLang="en-US" sz="1600" dirty="0" smtClean="0">
                          <a:latin typeface="+mn-ea"/>
                          <a:ea typeface="+mn-ea"/>
                          <a:cs typeface="Arial"/>
                        </a:rPr>
                        <a:t>）</a:t>
                      </a:r>
                      <a:endParaRPr kumimoji="0" lang="zh-CN" altLang="en-US" sz="1600" b="0" i="0" u="none" strike="noStrike" cap="none" normalizeH="0" baseline="0" dirty="0" smtClean="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3</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13671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University of Notre</a:t>
                      </a:r>
                      <a:r>
                        <a:rPr kumimoji="0" lang="zh-CN" altLang="en-US" sz="16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 </a:t>
                      </a:r>
                      <a:r>
                        <a:rPr kumimoji="0" lang="en-US" altLang="zh-CN" sz="16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Dame Du Lac</a:t>
                      </a:r>
                      <a:endParaRPr kumimoji="0" lang="zh-CN" altLang="en-US" sz="16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LLM</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1</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180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Cornell University</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a:ln>
                            <a:noFill/>
                          </a:ln>
                          <a:effectLst/>
                          <a:latin typeface="Arial"/>
                          <a:cs typeface="Arial"/>
                        </a:rPr>
                        <a:t>LLM</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cap="none" normalizeH="0" baseline="0" dirty="0" smtClean="0">
                          <a:ln>
                            <a:noFill/>
                          </a:ln>
                          <a:effectLst/>
                          <a:latin typeface="Arial"/>
                          <a:cs typeface="Arial"/>
                        </a:rPr>
                        <a:t>2</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1323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Indiana University Maurer School of Law</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LLM</a:t>
                      </a:r>
                      <a:r>
                        <a:rPr kumimoji="0" lang="zh-CN" altLang="en-US" sz="1600" u="none" strike="noStrike" cap="none" normalizeH="0" baseline="0" dirty="0" smtClean="0">
                          <a:ln>
                            <a:noFill/>
                          </a:ln>
                          <a:effectLst/>
                          <a:latin typeface="Arial"/>
                          <a:cs typeface="Arial"/>
                        </a:rPr>
                        <a:t>（</a:t>
                      </a:r>
                      <a:r>
                        <a:rPr kumimoji="0" lang="en-US" altLang="zh-CN" sz="1600" u="none" strike="noStrike" cap="none" normalizeH="0" baseline="0" dirty="0" smtClean="0">
                          <a:ln>
                            <a:noFill/>
                          </a:ln>
                          <a:effectLst/>
                          <a:latin typeface="Arial"/>
                          <a:cs typeface="Arial"/>
                        </a:rPr>
                        <a:t>$</a:t>
                      </a:r>
                      <a:r>
                        <a:rPr kumimoji="0" lang="en-US" altLang="zh-CN" sz="1600" u="none" strike="noStrike" cap="none" normalizeH="0" baseline="0" dirty="0" smtClean="0">
                          <a:ln>
                            <a:noFill/>
                          </a:ln>
                          <a:effectLst/>
                          <a:latin typeface="Arial" pitchFamily="34" charset="0"/>
                          <a:ea typeface="+mn-ea"/>
                          <a:cs typeface="Arial" pitchFamily="34" charset="0"/>
                        </a:rPr>
                        <a:t>20000</a:t>
                      </a:r>
                      <a:r>
                        <a:rPr lang="zh-CN" altLang="en-US" sz="1600" dirty="0" smtClean="0">
                          <a:latin typeface="+mn-ea"/>
                          <a:ea typeface="+mn-ea"/>
                        </a:rPr>
                        <a:t>奖学金</a:t>
                      </a:r>
                      <a:r>
                        <a:rPr lang="zh-CN" altLang="en-US" sz="1600" dirty="0" smtClean="0">
                          <a:latin typeface="+mn-ea"/>
                          <a:ea typeface="+mn-ea"/>
                          <a:cs typeface="Arial"/>
                        </a:rPr>
                        <a:t>）</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2</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Pepperdine University</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LLM</a:t>
                      </a:r>
                      <a:r>
                        <a:rPr kumimoji="0" lang="zh-CN" altLang="en-US" sz="1600" u="none" strike="noStrike" kern="1200" cap="none" normalizeH="0" baseline="0" dirty="0" smtClean="0">
                          <a:ln>
                            <a:noFill/>
                          </a:ln>
                          <a:solidFill>
                            <a:schemeClr val="dk1"/>
                          </a:solidFill>
                          <a:effectLst/>
                          <a:latin typeface="Arial" pitchFamily="34" charset="0"/>
                          <a:ea typeface="+mn-ea"/>
                          <a:cs typeface="Arial" pitchFamily="34" charset="0"/>
                        </a:rPr>
                        <a:t>（一个全奖，</a:t>
                      </a:r>
                      <a:r>
                        <a:rPr kumimoji="0" lang="en-US" altLang="zh-CN" sz="1600" u="none" strike="noStrike" kern="1200" cap="none" normalizeH="0" baseline="0" dirty="0" smtClean="0">
                          <a:ln>
                            <a:noFill/>
                          </a:ln>
                          <a:solidFill>
                            <a:schemeClr val="dk1"/>
                          </a:solidFill>
                          <a:effectLst/>
                          <a:latin typeface="Arial" pitchFamily="34" charset="0"/>
                          <a:ea typeface="+mn-ea"/>
                          <a:cs typeface="Arial" pitchFamily="34" charset="0"/>
                        </a:rPr>
                        <a:t>2</a:t>
                      </a:r>
                      <a:r>
                        <a:rPr kumimoji="0" lang="zh-CN" altLang="en-US" sz="1600" u="none" strike="noStrike" kern="1200" cap="none" normalizeH="0" baseline="0" dirty="0" smtClean="0">
                          <a:ln>
                            <a:noFill/>
                          </a:ln>
                          <a:solidFill>
                            <a:schemeClr val="dk1"/>
                          </a:solidFill>
                          <a:effectLst/>
                          <a:latin typeface="Arial" pitchFamily="34" charset="0"/>
                          <a:ea typeface="+mn-ea"/>
                          <a:cs typeface="Arial" pitchFamily="34" charset="0"/>
                        </a:rPr>
                        <a:t>个半奖）</a:t>
                      </a:r>
                      <a:endParaRPr kumimoji="0" lang="zh-CN" altLang="en-US" sz="1600" u="none" strike="noStrike" kern="1200" cap="none" normalizeH="0" baseline="0" dirty="0">
                        <a:ln>
                          <a:noFill/>
                        </a:ln>
                        <a:solidFill>
                          <a:schemeClr val="dk1"/>
                        </a:solidFill>
                        <a:effectLst/>
                        <a:latin typeface="Arial" pitchFamily="34" charset="0"/>
                        <a:ea typeface="+mn-ea"/>
                        <a:cs typeface="Arial" pitchFamily="34"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3</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University of Maryland</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kern="1200" cap="none" normalizeH="0" baseline="0" dirty="0" smtClean="0">
                          <a:ln>
                            <a:noFill/>
                          </a:ln>
                          <a:solidFill>
                            <a:schemeClr val="dk1"/>
                          </a:solidFill>
                          <a:effectLst/>
                          <a:latin typeface="Arial" pitchFamily="34" charset="0"/>
                          <a:ea typeface="+mn-ea"/>
                          <a:cs typeface="Arial" pitchFamily="34" charset="0"/>
                        </a:rPr>
                        <a:t>LLM</a:t>
                      </a:r>
                      <a:r>
                        <a:rPr kumimoji="0" lang="zh-CN" altLang="en-US" sz="1600" u="none" strike="noStrike" kern="1200" cap="none" normalizeH="0" baseline="0" dirty="0" smtClean="0">
                          <a:ln>
                            <a:noFill/>
                          </a:ln>
                          <a:solidFill>
                            <a:schemeClr val="dk1"/>
                          </a:solidFill>
                          <a:effectLst/>
                          <a:latin typeface="Arial" pitchFamily="34" charset="0"/>
                          <a:ea typeface="+mn-ea"/>
                          <a:cs typeface="Arial" pitchFamily="34" charset="0"/>
                        </a:rPr>
                        <a:t>（</a:t>
                      </a:r>
                      <a:r>
                        <a:rPr kumimoji="0" lang="en-US" altLang="zh-CN" sz="1600" u="none" strike="noStrike" kern="1200" cap="none" normalizeH="0" baseline="0" dirty="0" smtClean="0">
                          <a:ln>
                            <a:noFill/>
                          </a:ln>
                          <a:solidFill>
                            <a:schemeClr val="dk1"/>
                          </a:solidFill>
                          <a:effectLst/>
                          <a:latin typeface="Arial" pitchFamily="34" charset="0"/>
                          <a:ea typeface="+mn-ea"/>
                          <a:cs typeface="Arial" pitchFamily="34" charset="0"/>
                        </a:rPr>
                        <a:t>20%</a:t>
                      </a:r>
                      <a:r>
                        <a:rPr kumimoji="0" lang="zh-CN" altLang="en-US" sz="1600" u="none" strike="noStrike" kern="1200" cap="none" normalizeH="0" baseline="0" dirty="0" smtClean="0">
                          <a:ln>
                            <a:noFill/>
                          </a:ln>
                          <a:solidFill>
                            <a:schemeClr val="dk1"/>
                          </a:solidFill>
                          <a:effectLst/>
                          <a:latin typeface="Arial" pitchFamily="34" charset="0"/>
                          <a:ea typeface="+mn-ea"/>
                          <a:cs typeface="Arial" pitchFamily="34" charset="0"/>
                        </a:rPr>
                        <a:t>学费减免）</a:t>
                      </a:r>
                      <a:endParaRPr kumimoji="0" lang="zh-CN" altLang="en-US" sz="1600" u="none" strike="noStrike" kern="1200" cap="none" normalizeH="0" baseline="0" dirty="0">
                        <a:ln>
                          <a:noFill/>
                        </a:ln>
                        <a:solidFill>
                          <a:schemeClr val="dk1"/>
                        </a:solidFill>
                        <a:effectLst/>
                        <a:latin typeface="Arial" pitchFamily="34" charset="0"/>
                        <a:ea typeface="+mn-ea"/>
                        <a:cs typeface="Arial" pitchFamily="34"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5</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The Ohio State University</a:t>
                      </a:r>
                      <a:endParaRPr kumimoji="0" lang="zh-CN" altLang="en-US" sz="16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u="none" strike="noStrike" kern="1200" cap="none" normalizeH="0" baseline="0" dirty="0" smtClean="0">
                          <a:ln>
                            <a:noFill/>
                          </a:ln>
                          <a:solidFill>
                            <a:schemeClr val="dk1"/>
                          </a:solidFill>
                          <a:effectLst/>
                          <a:latin typeface="Arial" pitchFamily="34" charset="0"/>
                          <a:ea typeface="+mn-ea"/>
                          <a:cs typeface="Arial" pitchFamily="34" charset="0"/>
                        </a:rPr>
                        <a:t>LLM</a:t>
                      </a:r>
                      <a:r>
                        <a:rPr kumimoji="0" lang="zh-CN" altLang="en-US" sz="1600" u="none" strike="noStrike" kern="1200" cap="none" normalizeH="0" baseline="0" dirty="0" smtClean="0">
                          <a:ln>
                            <a:noFill/>
                          </a:ln>
                          <a:solidFill>
                            <a:schemeClr val="dk1"/>
                          </a:solidFill>
                          <a:effectLst/>
                          <a:latin typeface="Arial" pitchFamily="34" charset="0"/>
                          <a:ea typeface="+mn-ea"/>
                          <a:cs typeface="Arial" pitchFamily="34" charset="0"/>
                        </a:rPr>
                        <a:t>（</a:t>
                      </a:r>
                      <a:r>
                        <a:rPr kumimoji="0" lang="en-US" altLang="zh-CN" sz="1600" u="none" strike="noStrike" kern="1200" cap="none" normalizeH="0" baseline="0" dirty="0" smtClean="0">
                          <a:ln>
                            <a:noFill/>
                          </a:ln>
                          <a:solidFill>
                            <a:schemeClr val="dk1"/>
                          </a:solidFill>
                          <a:effectLst/>
                          <a:latin typeface="Arial" pitchFamily="34" charset="0"/>
                          <a:ea typeface="+mn-ea"/>
                          <a:cs typeface="Arial" pitchFamily="34" charset="0"/>
                        </a:rPr>
                        <a:t>40%</a:t>
                      </a:r>
                      <a:r>
                        <a:rPr kumimoji="0" lang="zh-CN" altLang="en-US" sz="1600" u="none" strike="noStrike" kern="1200" cap="none" normalizeH="0" baseline="0" dirty="0" smtClean="0">
                          <a:ln>
                            <a:noFill/>
                          </a:ln>
                          <a:solidFill>
                            <a:schemeClr val="dk1"/>
                          </a:solidFill>
                          <a:effectLst/>
                          <a:latin typeface="Arial" pitchFamily="34" charset="0"/>
                          <a:ea typeface="+mn-ea"/>
                          <a:cs typeface="Arial" pitchFamily="34" charset="0"/>
                        </a:rPr>
                        <a:t>学费减免）</a:t>
                      </a:r>
                      <a:endParaRPr kumimoji="0" lang="zh-CN" altLang="en-US" sz="1600" u="none" strike="noStrike" kern="1200" cap="none" normalizeH="0" baseline="0" dirty="0">
                        <a:ln>
                          <a:noFill/>
                        </a:ln>
                        <a:solidFill>
                          <a:schemeClr val="dk1"/>
                        </a:solidFill>
                        <a:effectLst/>
                        <a:latin typeface="Arial" pitchFamily="34" charset="0"/>
                        <a:ea typeface="+mn-ea"/>
                        <a:cs typeface="Arial" pitchFamily="34" charset="0"/>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3</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University of California, Los Angeles</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LLM</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2</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King’s College</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LLM</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2</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a:ea typeface="宋体" charset="0"/>
                          <a:cs typeface="Arial"/>
                        </a:rPr>
                        <a:t>UC Berkeley School of Law</a:t>
                      </a:r>
                      <a:endParaRPr kumimoji="0" lang="en-US" altLang="zh-CN"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u="none" strike="noStrike" cap="none" normalizeH="0" baseline="0" dirty="0" smtClean="0">
                          <a:ln>
                            <a:noFill/>
                          </a:ln>
                          <a:effectLst/>
                          <a:latin typeface="Arial"/>
                          <a:cs typeface="Arial"/>
                        </a:rPr>
                        <a:t>暑期 </a:t>
                      </a:r>
                      <a:r>
                        <a:rPr kumimoji="0" lang="en-US" altLang="zh-CN" sz="1600" u="none" strike="noStrike" cap="none" normalizeH="0" baseline="0" dirty="0" smtClean="0">
                          <a:ln>
                            <a:noFill/>
                          </a:ln>
                          <a:effectLst/>
                          <a:latin typeface="Arial"/>
                          <a:cs typeface="Arial"/>
                        </a:rPr>
                        <a:t>LLM</a:t>
                      </a:r>
                      <a:endParaRPr kumimoji="0" lang="zh-CN" altLang="en-US" sz="1600" b="0" i="0" u="none" strike="noStrike" cap="none" normalizeH="0" baseline="0" dirty="0">
                        <a:ln>
                          <a:noFill/>
                        </a:ln>
                        <a:solidFill>
                          <a:srgbClr val="000000"/>
                        </a:solidFill>
                        <a:effectLst/>
                        <a:latin typeface="Arial"/>
                        <a:ea typeface="宋体" charset="0"/>
                        <a:cs typeface="Arial"/>
                      </a:endParaRPr>
                    </a:p>
                  </a:txBody>
                  <a:tcPr marT="45731" marB="45731" horzOverflow="overflow"/>
                </a:tc>
                <a:tc>
                  <a:txBody>
                    <a:bodyPr/>
                    <a:lstStyle/>
                    <a:p>
                      <a:pPr algn="ctr" eaLnBrk="1" hangingPunct="1">
                        <a:lnSpc>
                          <a:spcPct val="150000"/>
                        </a:lnSpc>
                      </a:pPr>
                      <a:r>
                        <a:rPr lang="en-US" altLang="zh-CN" sz="1600" kern="1200" smtClean="0">
                          <a:solidFill>
                            <a:schemeClr val="dk1"/>
                          </a:solidFill>
                          <a:latin typeface="+mn-ea"/>
                          <a:ea typeface="+mn-ea"/>
                          <a:cs typeface="Arial"/>
                        </a:rPr>
                        <a:t>3</a:t>
                      </a:r>
                      <a:endParaRPr lang="en-US" altLang="zh-CN" sz="1600" kern="1200" dirty="0">
                        <a:solidFill>
                          <a:schemeClr val="dk1"/>
                        </a:solidFill>
                        <a:latin typeface="+mn-ea"/>
                        <a:ea typeface="+mn-ea"/>
                        <a:cs typeface="Arial"/>
                      </a:endParaRPr>
                    </a:p>
                  </a:txBody>
                  <a:tcPr marT="45731" marB="45731" horzOverflow="overflow"/>
                </a:tc>
              </a:tr>
            </a:tbl>
          </a:graphicData>
        </a:graphic>
      </p:graphicFrame>
    </p:spTree>
    <p:extLst>
      <p:ext uri="{BB962C8B-B14F-4D97-AF65-F5344CB8AC3E}">
        <p14:creationId xmlns:p14="http://schemas.microsoft.com/office/powerpoint/2010/main" xmlns="" val="153723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7CE39"/>
        </a:solidFill>
        <a:effectLst/>
      </p:bgPr>
    </p:bg>
    <p:spTree>
      <p:nvGrpSpPr>
        <p:cNvPr id="1" name=""/>
        <p:cNvGrpSpPr/>
        <p:nvPr/>
      </p:nvGrpSpPr>
      <p:grpSpPr>
        <a:xfrm>
          <a:off x="0" y="0"/>
          <a:ext cx="0" cy="0"/>
          <a:chOff x="0" y="0"/>
          <a:chExt cx="0" cy="0"/>
        </a:xfrm>
      </p:grpSpPr>
      <p:sp>
        <p:nvSpPr>
          <p:cNvPr id="4" name="矩形 5"/>
          <p:cNvSpPr>
            <a:spLocks noChangeArrowheads="1"/>
          </p:cNvSpPr>
          <p:nvPr/>
        </p:nvSpPr>
        <p:spPr bwMode="auto">
          <a:xfrm>
            <a:off x="0" y="2889251"/>
            <a:ext cx="12192000" cy="599016"/>
          </a:xfrm>
          <a:prstGeom prst="rect">
            <a:avLst/>
          </a:prstGeom>
          <a:solidFill>
            <a:srgbClr val="D1B719"/>
          </a:solidFill>
          <a:ln>
            <a:noFill/>
          </a:ln>
        </p:spPr>
        <p:txBody>
          <a:bodyPr anchor="ctr"/>
          <a:lstStyle/>
          <a:p>
            <a:pPr algn="ctr"/>
            <a:endParaRPr lang="zh-CN" altLang="zh-CN">
              <a:solidFill>
                <a:srgbClr val="FFFFFF"/>
              </a:solidFill>
            </a:endParaRPr>
          </a:p>
        </p:txBody>
      </p:sp>
      <p:sp>
        <p:nvSpPr>
          <p:cNvPr id="5" name="TextBox 3"/>
          <p:cNvSpPr>
            <a:spLocks noChangeArrowheads="1"/>
          </p:cNvSpPr>
          <p:nvPr/>
        </p:nvSpPr>
        <p:spPr bwMode="auto">
          <a:xfrm>
            <a:off x="35984" y="-1911350"/>
            <a:ext cx="4899098" cy="10761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69332">
                <a:solidFill>
                  <a:schemeClr val="bg1"/>
                </a:solidFill>
                <a:latin typeface="Impact" panose="020B0806030902050204" pitchFamily="34" charset="0"/>
                <a:sym typeface="Impact" panose="020B0806030902050204" pitchFamily="34" charset="0"/>
              </a:rPr>
              <a:t>3</a:t>
            </a:r>
            <a:endParaRPr lang="zh-CN" altLang="en-US" sz="69332">
              <a:solidFill>
                <a:schemeClr val="bg1"/>
              </a:solidFill>
              <a:latin typeface="Impact" panose="020B0806030902050204" pitchFamily="34" charset="0"/>
              <a:sym typeface="Impact" panose="020B0806030902050204" pitchFamily="34" charset="0"/>
            </a:endParaRPr>
          </a:p>
        </p:txBody>
      </p:sp>
      <p:sp>
        <p:nvSpPr>
          <p:cNvPr id="6" name="矩形 4"/>
          <p:cNvSpPr>
            <a:spLocks noChangeArrowheads="1"/>
          </p:cNvSpPr>
          <p:nvPr/>
        </p:nvSpPr>
        <p:spPr bwMode="auto">
          <a:xfrm>
            <a:off x="4770967" y="2874433"/>
            <a:ext cx="69045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zh-CN" altLang="en-US" sz="3600" b="1" dirty="0" smtClean="0">
                <a:solidFill>
                  <a:schemeClr val="bg1"/>
                </a:solidFill>
                <a:ea typeface="微软雅黑" panose="020B0503020204020204" pitchFamily="34" charset="-122"/>
                <a:sym typeface="Arial" panose="020B0604020202020204" pitchFamily="34" charset="0"/>
              </a:rPr>
              <a:t>暑 期 学 校</a:t>
            </a:r>
            <a:endParaRPr lang="zh-CN" altLang="en-US" sz="3600" b="1" dirty="0">
              <a:solidFill>
                <a:schemeClr val="bg1"/>
              </a:solidFill>
              <a:ea typeface="微软雅黑" panose="020B0503020204020204" pitchFamily="34" charset="-122"/>
              <a:sym typeface="Arial" panose="020B0604020202020204" pitchFamily="34" charset="0"/>
            </a:endParaRPr>
          </a:p>
        </p:txBody>
      </p:sp>
      <p:sp>
        <p:nvSpPr>
          <p:cNvPr id="7" name="矩形 2"/>
          <p:cNvSpPr>
            <a:spLocks noChangeArrowheads="1"/>
          </p:cNvSpPr>
          <p:nvPr/>
        </p:nvSpPr>
        <p:spPr bwMode="auto">
          <a:xfrm>
            <a:off x="8069547" y="1862668"/>
            <a:ext cx="3605987" cy="995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en-US" altLang="zh-CN" sz="5867" dirty="0">
                <a:solidFill>
                  <a:schemeClr val="bg1"/>
                </a:solidFill>
                <a:latin typeface="Impact" panose="020B0806030902050204" pitchFamily="34" charset="0"/>
                <a:sym typeface="Impact" panose="020B0806030902050204" pitchFamily="34" charset="0"/>
              </a:rPr>
              <a:t>PART THREE</a:t>
            </a:r>
            <a:endParaRPr lang="zh-CN" altLang="en-US" sz="5867" dirty="0">
              <a:solidFill>
                <a:schemeClr val="bg1"/>
              </a:solidFill>
              <a:latin typeface="Impact" panose="020B0806030902050204" pitchFamily="34" charset="0"/>
              <a:sym typeface="Impact" panose="020B0806030902050204" pitchFamily="34" charset="0"/>
            </a:endParaRPr>
          </a:p>
        </p:txBody>
      </p:sp>
    </p:spTree>
    <p:extLst>
      <p:ext uri="{BB962C8B-B14F-4D97-AF65-F5344CB8AC3E}">
        <p14:creationId xmlns:p14="http://schemas.microsoft.com/office/powerpoint/2010/main" xmlns="" val="3659575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280988" y="0"/>
            <a:ext cx="106362" cy="720725"/>
            <a:chOff x="0" y="0"/>
            <a:chExt cx="105725" cy="721610"/>
          </a:xfrm>
        </p:grpSpPr>
        <p:sp>
          <p:nvSpPr>
            <p:cNvPr id="21"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22"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23" name="TextBox 6"/>
          <p:cNvSpPr>
            <a:spLocks noChangeArrowheads="1"/>
          </p:cNvSpPr>
          <p:nvPr/>
        </p:nvSpPr>
        <p:spPr bwMode="auto">
          <a:xfrm>
            <a:off x="476250" y="96838"/>
            <a:ext cx="387032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32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暑期学校</a:t>
            </a:r>
            <a:r>
              <a:rPr lang="en-US" altLang="zh-CN" sz="32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(4)</a:t>
            </a:r>
            <a:endParaRPr lang="zh-CN" altLang="en-US" sz="32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graphicFrame>
        <p:nvGraphicFramePr>
          <p:cNvPr id="35" name="表格 34"/>
          <p:cNvGraphicFramePr>
            <a:graphicFrameLocks noGrp="1"/>
          </p:cNvGraphicFramePr>
          <p:nvPr/>
        </p:nvGraphicFramePr>
        <p:xfrm>
          <a:off x="1729633" y="3498980"/>
          <a:ext cx="8418286" cy="2382520"/>
        </p:xfrm>
        <a:graphic>
          <a:graphicData uri="http://schemas.openxmlformats.org/drawingml/2006/table">
            <a:tbl>
              <a:tblPr firstRow="1" bandRow="1">
                <a:tableStyleId>{5C22544A-7EE6-4342-B048-85BDC9FD1C3A}</a:tableStyleId>
              </a:tblPr>
              <a:tblGrid>
                <a:gridCol w="8418286"/>
              </a:tblGrid>
              <a:tr h="370840">
                <a:tc>
                  <a:txBody>
                    <a:bodyPr/>
                    <a:lstStyle/>
                    <a:p>
                      <a:pPr algn="ctr"/>
                      <a:r>
                        <a:rPr lang="zh-CN" altLang="en-US" dirty="0" smtClean="0"/>
                        <a:t> 学校名称</a:t>
                      </a:r>
                      <a:endParaRPr lang="zh-CN" altLang="en-US" dirty="0"/>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800" dirty="0" smtClean="0">
                          <a:latin typeface="+mn-ea"/>
                          <a:ea typeface="+mn-ea"/>
                        </a:rPr>
                        <a:t>Columbia University  Summer School</a:t>
                      </a:r>
                    </a:p>
                  </a:txBody>
                  <a:tcPr/>
                </a:tc>
              </a:tr>
              <a:tr h="389951">
                <a:tc>
                  <a:txBody>
                    <a:bodyPr/>
                    <a:lstStyle/>
                    <a:p>
                      <a:pPr eaLnBrk="1" hangingPunct="1">
                        <a:lnSpc>
                          <a:spcPct val="150000"/>
                        </a:lnSpc>
                      </a:pPr>
                      <a:r>
                        <a:rPr lang="en-US" altLang="zh-CN" sz="1800" dirty="0" smtClean="0">
                          <a:latin typeface="+mn-ea"/>
                          <a:ea typeface="+mn-ea"/>
                        </a:rPr>
                        <a:t>Notre Dame University Summer School</a:t>
                      </a:r>
                    </a:p>
                  </a:txBody>
                  <a:tcPr/>
                </a:tc>
              </a:tr>
              <a:tr h="389951">
                <a:tc>
                  <a:txBody>
                    <a:bodyPr/>
                    <a:lstStyle/>
                    <a:p>
                      <a:pPr eaLnBrk="1" hangingPunct="1">
                        <a:lnSpc>
                          <a:spcPct val="150000"/>
                        </a:lnSpc>
                      </a:pPr>
                      <a:r>
                        <a:rPr lang="en-US" altLang="zh-CN" sz="1800" dirty="0" smtClean="0">
                          <a:latin typeface="+mn-ea"/>
                          <a:ea typeface="+mn-ea"/>
                        </a:rPr>
                        <a:t>Pepperdine University Summer School</a:t>
                      </a:r>
                    </a:p>
                  </a:txBody>
                  <a:tcPr/>
                </a:tc>
              </a:tr>
              <a:tr h="389951">
                <a:tc>
                  <a:txBody>
                    <a:bodyPr/>
                    <a:lstStyle/>
                    <a:p>
                      <a:pPr eaLnBrk="1" hangingPunct="1">
                        <a:lnSpc>
                          <a:spcPct val="150000"/>
                        </a:lnSpc>
                      </a:pPr>
                      <a:r>
                        <a:rPr lang="en-US" altLang="zh-CN" sz="1800" dirty="0" smtClean="0">
                          <a:latin typeface="+mn-ea"/>
                          <a:ea typeface="+mn-ea"/>
                        </a:rPr>
                        <a:t>University of Tokyo Summer School</a:t>
                      </a:r>
                      <a:endParaRPr lang="zh-CN" altLang="en-US" sz="1800" dirty="0">
                        <a:latin typeface="+mn-ea"/>
                        <a:ea typeface="+mn-ea"/>
                      </a:endParaRPr>
                    </a:p>
                  </a:txBody>
                  <a:tcPr/>
                </a:tc>
              </a:tr>
            </a:tbl>
          </a:graphicData>
        </a:graphic>
      </p:graphicFrame>
      <p:pic>
        <p:nvPicPr>
          <p:cNvPr id="7" name="图片 6" descr="u=648662959,3752097938&amp;fm=21&amp;gp=0.jpg"/>
          <p:cNvPicPr>
            <a:picLocks noChangeAspect="1"/>
          </p:cNvPicPr>
          <p:nvPr/>
        </p:nvPicPr>
        <p:blipFill>
          <a:blip r:embed="rId2"/>
          <a:stretch>
            <a:fillRect/>
          </a:stretch>
        </p:blipFill>
        <p:spPr>
          <a:xfrm>
            <a:off x="2393576" y="1063438"/>
            <a:ext cx="6711763" cy="2095500"/>
          </a:xfrm>
          <a:prstGeom prst="rect">
            <a:avLst/>
          </a:prstGeom>
        </p:spPr>
      </p:pic>
    </p:spTree>
    <p:extLst>
      <p:ext uri="{BB962C8B-B14F-4D97-AF65-F5344CB8AC3E}">
        <p14:creationId xmlns:p14="http://schemas.microsoft.com/office/powerpoint/2010/main" xmlns="" val="153723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C0CB"/>
        </a:solidFill>
        <a:effectLst/>
      </p:bgPr>
    </p:bg>
    <p:spTree>
      <p:nvGrpSpPr>
        <p:cNvPr id="1" name=""/>
        <p:cNvGrpSpPr/>
        <p:nvPr/>
      </p:nvGrpSpPr>
      <p:grpSpPr>
        <a:xfrm>
          <a:off x="0" y="0"/>
          <a:ext cx="0" cy="0"/>
          <a:chOff x="0" y="0"/>
          <a:chExt cx="0" cy="0"/>
        </a:xfrm>
      </p:grpSpPr>
      <p:sp>
        <p:nvSpPr>
          <p:cNvPr id="9" name="矩形 5"/>
          <p:cNvSpPr>
            <a:spLocks noChangeArrowheads="1"/>
          </p:cNvSpPr>
          <p:nvPr/>
        </p:nvSpPr>
        <p:spPr bwMode="auto">
          <a:xfrm>
            <a:off x="0" y="2889251"/>
            <a:ext cx="12192000" cy="599016"/>
          </a:xfrm>
          <a:prstGeom prst="rect">
            <a:avLst/>
          </a:prstGeom>
          <a:solidFill>
            <a:srgbClr val="1D8A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1" name="矩形 4"/>
          <p:cNvSpPr>
            <a:spLocks noChangeArrowheads="1"/>
          </p:cNvSpPr>
          <p:nvPr/>
        </p:nvSpPr>
        <p:spPr bwMode="auto">
          <a:xfrm>
            <a:off x="4491319" y="2874433"/>
            <a:ext cx="718421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zh-CN" altLang="en-US" sz="3600" b="1" dirty="0" smtClean="0">
                <a:solidFill>
                  <a:schemeClr val="bg1"/>
                </a:solidFill>
                <a:ea typeface="微软雅黑" panose="020B0503020204020204" pitchFamily="34" charset="-122"/>
                <a:sym typeface="Arial" panose="020B0604020202020204" pitchFamily="34" charset="0"/>
              </a:rPr>
              <a:t>博 士 生 项 目</a:t>
            </a:r>
            <a:endParaRPr lang="zh-CN" altLang="en-US" sz="3600" b="1" dirty="0">
              <a:solidFill>
                <a:schemeClr val="bg1"/>
              </a:solidFill>
              <a:ea typeface="微软雅黑" panose="020B0503020204020204" pitchFamily="34" charset="-122"/>
              <a:sym typeface="Arial" panose="020B0604020202020204" pitchFamily="34" charset="0"/>
            </a:endParaRPr>
          </a:p>
        </p:txBody>
      </p:sp>
      <p:sp>
        <p:nvSpPr>
          <p:cNvPr id="12" name="矩形 2"/>
          <p:cNvSpPr>
            <a:spLocks noChangeArrowheads="1"/>
          </p:cNvSpPr>
          <p:nvPr/>
        </p:nvSpPr>
        <p:spPr bwMode="auto">
          <a:xfrm>
            <a:off x="8337257" y="1862668"/>
            <a:ext cx="3338286" cy="995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en-US" altLang="zh-CN" sz="5867" dirty="0">
                <a:solidFill>
                  <a:schemeClr val="bg1"/>
                </a:solidFill>
                <a:latin typeface="Impact" panose="020B0806030902050204" pitchFamily="34" charset="0"/>
                <a:sym typeface="Impact" panose="020B0806030902050204" pitchFamily="34" charset="0"/>
              </a:rPr>
              <a:t>PART </a:t>
            </a:r>
            <a:r>
              <a:rPr lang="en-US" altLang="zh-CN" sz="5867" dirty="0" smtClean="0">
                <a:solidFill>
                  <a:schemeClr val="bg1"/>
                </a:solidFill>
                <a:latin typeface="Impact" panose="020B0806030902050204" pitchFamily="34" charset="0"/>
                <a:sym typeface="Impact" panose="020B0806030902050204" pitchFamily="34" charset="0"/>
              </a:rPr>
              <a:t>FOUR</a:t>
            </a:r>
            <a:endParaRPr lang="zh-CN" altLang="en-US" sz="5867" dirty="0">
              <a:solidFill>
                <a:schemeClr val="bg1"/>
              </a:solidFill>
              <a:latin typeface="Impact" panose="020B0806030902050204" pitchFamily="34" charset="0"/>
              <a:sym typeface="Impact" panose="020B0806030902050204" pitchFamily="34" charset="0"/>
            </a:endParaRPr>
          </a:p>
        </p:txBody>
      </p:sp>
      <p:sp>
        <p:nvSpPr>
          <p:cNvPr id="14" name="TextBox 3"/>
          <p:cNvSpPr>
            <a:spLocks noChangeArrowheads="1"/>
          </p:cNvSpPr>
          <p:nvPr/>
        </p:nvSpPr>
        <p:spPr bwMode="auto">
          <a:xfrm>
            <a:off x="35984" y="-1911350"/>
            <a:ext cx="4626588" cy="10761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69332" dirty="0" smtClean="0">
                <a:solidFill>
                  <a:schemeClr val="bg1"/>
                </a:solidFill>
                <a:latin typeface="Impact" panose="020B0806030902050204" pitchFamily="34" charset="0"/>
                <a:sym typeface="Impact" panose="020B0806030902050204" pitchFamily="34" charset="0"/>
              </a:rPr>
              <a:t>4</a:t>
            </a:r>
            <a:endParaRPr lang="zh-CN" altLang="en-US" sz="69332" dirty="0">
              <a:solidFill>
                <a:schemeClr val="bg1"/>
              </a:solidFill>
              <a:latin typeface="Impact" panose="020B0806030902050204" pitchFamily="34" charset="0"/>
              <a:sym typeface="Impact" panose="020B0806030902050204" pitchFamily="34" charset="0"/>
            </a:endParaRPr>
          </a:p>
        </p:txBody>
      </p:sp>
    </p:spTree>
    <p:extLst>
      <p:ext uri="{BB962C8B-B14F-4D97-AF65-F5344CB8AC3E}">
        <p14:creationId xmlns:p14="http://schemas.microsoft.com/office/powerpoint/2010/main" xmlns="" val="2841304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t>除以上提到的交换项目之外，博士生还有以下项目：</a:t>
            </a:r>
            <a:endParaRPr lang="zh-CN" altLang="en-US" sz="3200" b="1" dirty="0"/>
          </a:p>
        </p:txBody>
      </p:sp>
      <p:sp>
        <p:nvSpPr>
          <p:cNvPr id="3" name="内容占位符 2"/>
          <p:cNvSpPr>
            <a:spLocks noGrp="1"/>
          </p:cNvSpPr>
          <p:nvPr>
            <p:ph idx="1"/>
          </p:nvPr>
        </p:nvSpPr>
        <p:spPr>
          <a:xfrm>
            <a:off x="416859" y="1825625"/>
            <a:ext cx="11214847" cy="4351338"/>
          </a:xfrm>
        </p:spPr>
        <p:txBody>
          <a:bodyPr/>
          <a:lstStyle/>
          <a:p>
            <a:pPr marL="514350" indent="-514350">
              <a:buAutoNum type="arabicPeriod"/>
            </a:pPr>
            <a:r>
              <a:rPr lang="zh-CN" altLang="en-US" b="1" dirty="0" smtClean="0">
                <a:solidFill>
                  <a:srgbClr val="F47264"/>
                </a:solidFill>
              </a:rPr>
              <a:t>巴黎政治大学法学院“博士生密集研讨周”学术论坛</a:t>
            </a:r>
            <a:endParaRPr lang="en-US" altLang="zh-CN" b="1" dirty="0" smtClean="0">
              <a:solidFill>
                <a:srgbClr val="F47264"/>
              </a:solidFill>
            </a:endParaRPr>
          </a:p>
          <a:p>
            <a:pPr marL="514350" indent="-514350">
              <a:buNone/>
            </a:pPr>
            <a:endParaRPr lang="en-US" altLang="zh-CN" b="1" dirty="0" smtClean="0">
              <a:solidFill>
                <a:srgbClr val="F47264"/>
              </a:solidFill>
            </a:endParaRPr>
          </a:p>
          <a:p>
            <a:pPr>
              <a:buNone/>
            </a:pPr>
            <a:r>
              <a:rPr lang="en-US" b="1" dirty="0" smtClean="0">
                <a:solidFill>
                  <a:srgbClr val="D1B719"/>
                </a:solidFill>
              </a:rPr>
              <a:t>2.</a:t>
            </a:r>
            <a:r>
              <a:rPr lang="zh-CN" altLang="en-US" b="1" dirty="0" smtClean="0">
                <a:solidFill>
                  <a:srgbClr val="D1B719"/>
                </a:solidFill>
              </a:rPr>
              <a:t>伊拉斯姆斯法学院研究生院青年奖学金（</a:t>
            </a:r>
            <a:r>
              <a:rPr lang="en-US" b="1" dirty="0" smtClean="0">
                <a:solidFill>
                  <a:srgbClr val="D1B719"/>
                </a:solidFill>
              </a:rPr>
              <a:t>Junior Fellowship</a:t>
            </a:r>
            <a:r>
              <a:rPr lang="zh-CN" altLang="en-US" b="1" dirty="0" smtClean="0">
                <a:solidFill>
                  <a:srgbClr val="D1B719"/>
                </a:solidFill>
              </a:rPr>
              <a:t>）项目</a:t>
            </a:r>
          </a:p>
          <a:p>
            <a:pPr>
              <a:buNone/>
            </a:pPr>
            <a:r>
              <a:rPr lang="en-US" altLang="zh-CN" sz="2400" b="1" dirty="0" smtClean="0">
                <a:solidFill>
                  <a:srgbClr val="D1B719"/>
                </a:solidFill>
              </a:rPr>
              <a:t>   (</a:t>
            </a:r>
            <a:r>
              <a:rPr lang="zh-CN" altLang="en-US" sz="2400" b="1" dirty="0" smtClean="0">
                <a:solidFill>
                  <a:srgbClr val="D1B719"/>
                </a:solidFill>
              </a:rPr>
              <a:t>我院法学博士到伊拉斯姆斯法学院进行三个月的学术交流活动</a:t>
            </a:r>
            <a:r>
              <a:rPr lang="en-US" altLang="zh-CN" sz="2400" b="1" dirty="0" smtClean="0">
                <a:solidFill>
                  <a:srgbClr val="D1B719"/>
                </a:solidFill>
              </a:rPr>
              <a:t>)</a:t>
            </a:r>
          </a:p>
          <a:p>
            <a:pPr>
              <a:buNone/>
            </a:pPr>
            <a:endParaRPr lang="en-US" altLang="zh-CN" sz="2000" dirty="0" smtClean="0">
              <a:solidFill>
                <a:srgbClr val="D1B719"/>
              </a:solidFill>
            </a:endParaRPr>
          </a:p>
          <a:p>
            <a:pPr>
              <a:buNone/>
            </a:pPr>
            <a:r>
              <a:rPr lang="en-US" altLang="zh-CN" sz="2400" b="1" dirty="0" smtClean="0">
                <a:solidFill>
                  <a:srgbClr val="34BA89"/>
                </a:solidFill>
                <a:latin typeface="+mn-ea"/>
              </a:rPr>
              <a:t>3. </a:t>
            </a:r>
            <a:r>
              <a:rPr lang="zh-CN" altLang="en-US" sz="2400" b="1" dirty="0" smtClean="0">
                <a:solidFill>
                  <a:srgbClr val="34BA89"/>
                </a:solidFill>
                <a:latin typeface="+mn-ea"/>
              </a:rPr>
              <a:t>加拿大麦吉尔大学法律学院人权与法律多元化中心博士后研究奖学金项目</a:t>
            </a:r>
            <a:endParaRPr lang="en-US" altLang="zh-CN" sz="2400" b="1" dirty="0" smtClean="0">
              <a:solidFill>
                <a:srgbClr val="34BA89"/>
              </a:solidFill>
              <a:latin typeface="+mn-ea"/>
            </a:endParaRPr>
          </a:p>
          <a:p>
            <a:pPr>
              <a:buNone/>
            </a:pPr>
            <a:r>
              <a:rPr lang="zh-CN" altLang="en-US" sz="2400" b="1" dirty="0" smtClean="0">
                <a:solidFill>
                  <a:srgbClr val="34BA89"/>
                </a:solidFill>
                <a:latin typeface="+mn-ea"/>
              </a:rPr>
              <a:t>（</a:t>
            </a:r>
            <a:r>
              <a:rPr lang="en-US" altLang="en-US" sz="2400" b="1" dirty="0" smtClean="0">
                <a:solidFill>
                  <a:srgbClr val="34BA89"/>
                </a:solidFill>
                <a:latin typeface="+mn-ea"/>
              </a:rPr>
              <a:t>McGill University Postdoctoral Research Fellowships </a:t>
            </a:r>
            <a:r>
              <a:rPr lang="zh-CN" altLang="en-US" sz="2400" b="1" dirty="0" smtClean="0">
                <a:solidFill>
                  <a:srgbClr val="34BA89"/>
                </a:solidFill>
                <a:latin typeface="+mn-ea"/>
              </a:rPr>
              <a:t>）</a:t>
            </a:r>
            <a:endParaRPr lang="en-US" altLang="zh-CN" sz="2400" b="1" dirty="0" smtClean="0">
              <a:solidFill>
                <a:srgbClr val="34BA89"/>
              </a:solidFill>
              <a:latin typeface="+mn-ea"/>
            </a:endParaRPr>
          </a:p>
          <a:p>
            <a:pPr>
              <a:buNone/>
            </a:pPr>
            <a:endParaRPr lang="en-US" altLang="zh-CN" b="1" dirty="0" smtClean="0">
              <a:solidFill>
                <a:schemeClr val="accent1">
                  <a:lumMod val="75000"/>
                </a:schemeClr>
              </a:solidFill>
              <a:latin typeface="+mn-ea"/>
            </a:endParaRPr>
          </a:p>
          <a:p>
            <a:pPr>
              <a:buNone/>
            </a:pPr>
            <a:r>
              <a:rPr lang="en-US" altLang="zh-CN" b="1" dirty="0" smtClean="0">
                <a:solidFill>
                  <a:schemeClr val="accent1">
                    <a:lumMod val="75000"/>
                  </a:schemeClr>
                </a:solidFill>
                <a:latin typeface="+mn-ea"/>
              </a:rPr>
              <a:t>4.</a:t>
            </a:r>
            <a:r>
              <a:rPr lang="zh-CN" altLang="en-US" b="1" dirty="0" smtClean="0">
                <a:solidFill>
                  <a:schemeClr val="accent1">
                    <a:lumMod val="75000"/>
                  </a:schemeClr>
                </a:solidFill>
              </a:rPr>
              <a:t>宾夕法尼亚大学国际传播中心访问学者项目</a:t>
            </a:r>
            <a:endParaRPr lang="en-US" altLang="zh-CN" b="1" dirty="0" smtClean="0">
              <a:solidFill>
                <a:schemeClr val="accent1">
                  <a:lumMod val="75000"/>
                </a:schemeClr>
              </a:solidFill>
            </a:endParaRPr>
          </a:p>
          <a:p>
            <a:pPr>
              <a:buNone/>
            </a:pPr>
            <a:endParaRPr lang="zh-CN" altLang="en-US" sz="2400" b="1" dirty="0" smtClean="0">
              <a:solidFill>
                <a:srgbClr val="34BA89"/>
              </a:solidFill>
              <a:latin typeface="+mn-ea"/>
            </a:endParaRPr>
          </a:p>
          <a:p>
            <a:pPr>
              <a:buNone/>
            </a:pPr>
            <a:endParaRPr lang="zh-CN" altLang="en-US" sz="2000" dirty="0">
              <a:solidFill>
                <a:srgbClr val="D1B71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8577"/>
        </a:solidFill>
        <a:effectLst/>
      </p:bgPr>
    </p:bg>
    <p:spTree>
      <p:nvGrpSpPr>
        <p:cNvPr id="1" name=""/>
        <p:cNvGrpSpPr/>
        <p:nvPr/>
      </p:nvGrpSpPr>
      <p:grpSpPr>
        <a:xfrm>
          <a:off x="0" y="0"/>
          <a:ext cx="0" cy="0"/>
          <a:chOff x="0" y="0"/>
          <a:chExt cx="0" cy="0"/>
        </a:xfrm>
      </p:grpSpPr>
      <p:sp>
        <p:nvSpPr>
          <p:cNvPr id="4" name="矩形 5"/>
          <p:cNvSpPr>
            <a:spLocks noChangeArrowheads="1"/>
          </p:cNvSpPr>
          <p:nvPr/>
        </p:nvSpPr>
        <p:spPr bwMode="auto">
          <a:xfrm>
            <a:off x="0" y="2889251"/>
            <a:ext cx="12192000" cy="599016"/>
          </a:xfrm>
          <a:prstGeom prst="rect">
            <a:avLst/>
          </a:prstGeom>
          <a:solidFill>
            <a:srgbClr val="FF6353"/>
          </a:solidFill>
          <a:ln>
            <a:noFill/>
          </a:ln>
        </p:spPr>
        <p:txBody>
          <a:bodyPr anchor="ctr"/>
          <a:lstStyle/>
          <a:p>
            <a:pPr algn="ctr"/>
            <a:endParaRPr lang="zh-CN" altLang="zh-CN">
              <a:solidFill>
                <a:srgbClr val="FFFFFF"/>
              </a:solidFill>
            </a:endParaRPr>
          </a:p>
        </p:txBody>
      </p:sp>
      <p:sp>
        <p:nvSpPr>
          <p:cNvPr id="5" name="TextBox 3"/>
          <p:cNvSpPr>
            <a:spLocks noChangeArrowheads="1"/>
          </p:cNvSpPr>
          <p:nvPr/>
        </p:nvSpPr>
        <p:spPr bwMode="auto">
          <a:xfrm>
            <a:off x="35984" y="-1911350"/>
            <a:ext cx="4955203" cy="10761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69332" dirty="0" smtClean="0">
                <a:solidFill>
                  <a:schemeClr val="bg1"/>
                </a:solidFill>
                <a:latin typeface="Impact" panose="020B0806030902050204" pitchFamily="34" charset="0"/>
                <a:sym typeface="Impact" panose="020B0806030902050204" pitchFamily="34" charset="0"/>
              </a:rPr>
              <a:t>5</a:t>
            </a:r>
            <a:endParaRPr lang="zh-CN" altLang="en-US" sz="69332" dirty="0">
              <a:solidFill>
                <a:schemeClr val="bg1"/>
              </a:solidFill>
              <a:latin typeface="Impact" panose="020B0806030902050204" pitchFamily="34" charset="0"/>
              <a:sym typeface="Impact" panose="020B0806030902050204" pitchFamily="34" charset="0"/>
            </a:endParaRPr>
          </a:p>
        </p:txBody>
      </p:sp>
      <p:sp>
        <p:nvSpPr>
          <p:cNvPr id="6" name="矩形 4"/>
          <p:cNvSpPr>
            <a:spLocks noChangeArrowheads="1"/>
          </p:cNvSpPr>
          <p:nvPr/>
        </p:nvSpPr>
        <p:spPr bwMode="auto">
          <a:xfrm>
            <a:off x="4206190" y="2874433"/>
            <a:ext cx="69045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zh-CN" altLang="en-US" sz="3600" b="1" dirty="0" smtClean="0">
                <a:solidFill>
                  <a:schemeClr val="bg1"/>
                </a:solidFill>
                <a:ea typeface="微软雅黑" panose="020B0503020204020204" pitchFamily="34" charset="-122"/>
                <a:sym typeface="Arial" panose="020B0604020202020204" pitchFamily="34" charset="0"/>
              </a:rPr>
              <a:t>国 际 赛 事</a:t>
            </a:r>
            <a:endParaRPr lang="zh-CN" altLang="en-US" sz="3600" b="1" dirty="0">
              <a:solidFill>
                <a:schemeClr val="bg1"/>
              </a:solidFill>
              <a:ea typeface="微软雅黑" panose="020B0503020204020204" pitchFamily="34" charset="-122"/>
              <a:sym typeface="Arial" panose="020B0604020202020204" pitchFamily="34" charset="0"/>
            </a:endParaRPr>
          </a:p>
        </p:txBody>
      </p:sp>
      <p:sp>
        <p:nvSpPr>
          <p:cNvPr id="7" name="矩形 2"/>
          <p:cNvSpPr>
            <a:spLocks noChangeArrowheads="1"/>
          </p:cNvSpPr>
          <p:nvPr/>
        </p:nvSpPr>
        <p:spPr bwMode="auto">
          <a:xfrm>
            <a:off x="8641825" y="1862668"/>
            <a:ext cx="3033716" cy="995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en-US" altLang="zh-CN" sz="5867" dirty="0">
                <a:solidFill>
                  <a:schemeClr val="bg1"/>
                </a:solidFill>
                <a:latin typeface="Impact" panose="020B0806030902050204" pitchFamily="34" charset="0"/>
                <a:sym typeface="Impact" panose="020B0806030902050204" pitchFamily="34" charset="0"/>
              </a:rPr>
              <a:t>PART </a:t>
            </a:r>
            <a:r>
              <a:rPr lang="en-US" altLang="zh-CN" sz="5867" dirty="0" smtClean="0">
                <a:solidFill>
                  <a:schemeClr val="bg1"/>
                </a:solidFill>
                <a:latin typeface="Impact" panose="020B0806030902050204" pitchFamily="34" charset="0"/>
                <a:sym typeface="Impact" panose="020B0806030902050204" pitchFamily="34" charset="0"/>
              </a:rPr>
              <a:t>FIVE</a:t>
            </a:r>
            <a:endParaRPr lang="zh-CN" altLang="en-US" sz="5867" dirty="0">
              <a:solidFill>
                <a:schemeClr val="bg1"/>
              </a:solidFill>
              <a:latin typeface="Impact" panose="020B0806030902050204" pitchFamily="34" charset="0"/>
              <a:sym typeface="Impact" panose="020B0806030902050204" pitchFamily="34" charset="0"/>
            </a:endParaRPr>
          </a:p>
        </p:txBody>
      </p:sp>
    </p:spTree>
    <p:extLst>
      <p:ext uri="{BB962C8B-B14F-4D97-AF65-F5344CB8AC3E}">
        <p14:creationId xmlns:p14="http://schemas.microsoft.com/office/powerpoint/2010/main" xmlns="" val="670768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img.jpg"/>
          <p:cNvPicPr>
            <a:picLocks noChangeAspect="1"/>
          </p:cNvPicPr>
          <p:nvPr/>
        </p:nvPicPr>
        <p:blipFill>
          <a:blip r:embed="rId2">
            <a:lum bright="47000" contrast="2000"/>
          </a:blip>
          <a:stretch>
            <a:fillRect/>
          </a:stretch>
        </p:blipFill>
        <p:spPr>
          <a:xfrm>
            <a:off x="0" y="0"/>
            <a:ext cx="12192000" cy="6857999"/>
          </a:xfrm>
          <a:prstGeom prst="rect">
            <a:avLst/>
          </a:prstGeom>
        </p:spPr>
      </p:pic>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785948" y="1629683"/>
            <a:ext cx="10515600" cy="4351338"/>
          </a:xfrm>
        </p:spPr>
        <p:txBody>
          <a:bodyPr>
            <a:normAutofit fontScale="92500" lnSpcReduction="10000"/>
          </a:bodyPr>
          <a:lstStyle/>
          <a:p>
            <a:pPr>
              <a:defRPr/>
            </a:pPr>
            <a:r>
              <a:rPr lang="en-US" altLang="zh-CN" b="1" dirty="0" smtClean="0"/>
              <a:t>International moot court competitions</a:t>
            </a:r>
          </a:p>
          <a:p>
            <a:pPr lvl="1">
              <a:defRPr/>
            </a:pPr>
            <a:r>
              <a:rPr lang="en-US" altLang="zh-CN" b="1" dirty="0" smtClean="0"/>
              <a:t>Philip C. Jessup International Law Moot Court Competition (Jessup)</a:t>
            </a:r>
            <a:endParaRPr lang="en-US" altLang="zh-CN" sz="6200" b="1" dirty="0" smtClean="0"/>
          </a:p>
          <a:p>
            <a:pPr lvl="1">
              <a:defRPr/>
            </a:pPr>
            <a:r>
              <a:rPr lang="en-US" altLang="zh-CN" b="1" dirty="0" smtClean="0"/>
              <a:t>Willem C. Vis International Commercial Arbitration Moot Competition (Vis)</a:t>
            </a:r>
          </a:p>
          <a:p>
            <a:pPr lvl="1">
              <a:defRPr/>
            </a:pPr>
            <a:r>
              <a:rPr lang="en-US" altLang="zh-CN" b="1" dirty="0" smtClean="0"/>
              <a:t>Price Media Law Moot Court Competition (Price)</a:t>
            </a:r>
          </a:p>
          <a:p>
            <a:pPr lvl="1">
              <a:defRPr/>
            </a:pPr>
            <a:r>
              <a:rPr lang="en-US" altLang="zh-CN" b="1" dirty="0" smtClean="0"/>
              <a:t>Red Cross International Humanitarian Law Moot (IHL)</a:t>
            </a:r>
            <a:endParaRPr lang="en-US" altLang="zh-CN" sz="6200" b="1" dirty="0" smtClean="0"/>
          </a:p>
          <a:p>
            <a:pPr lvl="1">
              <a:defRPr/>
            </a:pPr>
            <a:r>
              <a:rPr lang="en-US" altLang="zh-CN" b="1" dirty="0" smtClean="0"/>
              <a:t>International Criminal Court Trial Competition (Eng)</a:t>
            </a:r>
            <a:endParaRPr lang="en-US" altLang="zh-CN" sz="6200" b="1" dirty="0" smtClean="0"/>
          </a:p>
          <a:p>
            <a:pPr lvl="1">
              <a:defRPr/>
            </a:pPr>
            <a:r>
              <a:rPr lang="en-US" altLang="zh-CN" b="1" dirty="0" smtClean="0"/>
              <a:t>International Criminal Court Trial Competition (</a:t>
            </a:r>
            <a:r>
              <a:rPr lang="en-US" altLang="zh-CN" b="1" dirty="0" err="1" smtClean="0"/>
              <a:t>Chn</a:t>
            </a:r>
            <a:r>
              <a:rPr lang="en-US" altLang="zh-CN" b="1" dirty="0" smtClean="0"/>
              <a:t>)</a:t>
            </a:r>
            <a:endParaRPr lang="en-US" altLang="zh-CN" sz="6200" b="1" dirty="0" smtClean="0"/>
          </a:p>
          <a:p>
            <a:pPr lvl="1">
              <a:defRPr/>
            </a:pPr>
            <a:r>
              <a:rPr lang="en-US" altLang="zh-CN" b="1" dirty="0" smtClean="0"/>
              <a:t>Copenhagen Competition</a:t>
            </a:r>
            <a:endParaRPr lang="en-US" altLang="zh-CN" sz="6200" b="1" dirty="0" smtClean="0"/>
          </a:p>
          <a:p>
            <a:pPr lvl="1">
              <a:defRPr/>
            </a:pPr>
            <a:r>
              <a:rPr lang="en-US" altLang="zh-CN" b="1" dirty="0" smtClean="0"/>
              <a:t>Asia Cup International Law Moot Court Competition (Asia Cup)</a:t>
            </a:r>
          </a:p>
          <a:p>
            <a:pPr>
              <a:defRPr/>
            </a:pPr>
            <a:endParaRPr lang="en-US" altLang="zh-CN" dirty="0" smtClean="0"/>
          </a:p>
          <a:p>
            <a:pPr>
              <a:defRPr/>
            </a:pPr>
            <a:r>
              <a:rPr lang="en-US" altLang="zh-CN" b="1" dirty="0" smtClean="0"/>
              <a:t> Copenhagen Competition </a:t>
            </a:r>
          </a:p>
          <a:p>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img.jpg"/>
          <p:cNvPicPr>
            <a:picLocks noChangeAspect="1"/>
          </p:cNvPicPr>
          <p:nvPr/>
        </p:nvPicPr>
        <p:blipFill>
          <a:blip r:embed="rId2">
            <a:lum bright="47000" contrast="2000"/>
          </a:blip>
          <a:stretch>
            <a:fillRect/>
          </a:stretch>
        </p:blipFill>
        <p:spPr>
          <a:xfrm>
            <a:off x="0" y="0"/>
            <a:ext cx="12192000" cy="6857999"/>
          </a:xfrm>
          <a:prstGeom prst="rect">
            <a:avLst/>
          </a:prstGeom>
        </p:spPr>
      </p:pic>
      <p:sp>
        <p:nvSpPr>
          <p:cNvPr id="2" name="标题 1"/>
          <p:cNvSpPr>
            <a:spLocks noGrp="1"/>
          </p:cNvSpPr>
          <p:nvPr>
            <p:ph type="title"/>
          </p:nvPr>
        </p:nvSpPr>
        <p:spPr/>
        <p:txBody>
          <a:bodyPr>
            <a:normAutofit/>
          </a:bodyPr>
          <a:lstStyle/>
          <a:p>
            <a:r>
              <a:rPr lang="zh-CN" altLang="en-US" sz="2800" b="1" dirty="0" smtClean="0"/>
              <a:t>北京大学法学院代表队在杰赛普（</a:t>
            </a:r>
            <a:r>
              <a:rPr lang="en-US" altLang="zh-CN" sz="2800" b="1" dirty="0" smtClean="0"/>
              <a:t>JESSUP</a:t>
            </a:r>
            <a:r>
              <a:rPr lang="zh-CN" altLang="en-US" sz="2800" b="1" dirty="0" smtClean="0"/>
              <a:t>）国际赛场再创佳绩 </a:t>
            </a:r>
            <a:endParaRPr lang="zh-CN" altLang="en-US" sz="2800" b="1" dirty="0"/>
          </a:p>
        </p:txBody>
      </p:sp>
      <p:sp>
        <p:nvSpPr>
          <p:cNvPr id="3" name="内容占位符 2"/>
          <p:cNvSpPr>
            <a:spLocks noGrp="1"/>
          </p:cNvSpPr>
          <p:nvPr>
            <p:ph idx="1"/>
          </p:nvPr>
        </p:nvSpPr>
        <p:spPr>
          <a:xfrm>
            <a:off x="537753" y="1499053"/>
            <a:ext cx="5758544" cy="4797243"/>
          </a:xfrm>
        </p:spPr>
        <p:txBody>
          <a:bodyPr>
            <a:normAutofit/>
          </a:bodyPr>
          <a:lstStyle/>
          <a:p>
            <a:pPr>
              <a:buNone/>
            </a:pPr>
            <a:r>
              <a:rPr lang="en-US" altLang="zh-CN" sz="1600" dirty="0" smtClean="0">
                <a:latin typeface="微软雅黑" pitchFamily="34" charset="-122"/>
                <a:ea typeface="微软雅黑" pitchFamily="34" charset="-122"/>
              </a:rPr>
              <a:t>          </a:t>
            </a:r>
            <a:r>
              <a:rPr lang="en-US" altLang="zh-CN" sz="1600" b="1" dirty="0" smtClean="0">
                <a:latin typeface="微软雅黑" pitchFamily="34" charset="-122"/>
                <a:ea typeface="微软雅黑" pitchFamily="34" charset="-122"/>
              </a:rPr>
              <a:t>2016</a:t>
            </a:r>
            <a:r>
              <a:rPr lang="zh-CN" altLang="en-US" sz="1600" b="1" dirty="0" smtClean="0">
                <a:latin typeface="微软雅黑" pitchFamily="34" charset="-122"/>
                <a:ea typeface="微软雅黑" pitchFamily="34" charset="-122"/>
              </a:rPr>
              <a:t>年</a:t>
            </a:r>
            <a:r>
              <a:rPr lang="en-US" altLang="zh-CN" sz="1600" b="1" dirty="0" smtClean="0">
                <a:latin typeface="微软雅黑" pitchFamily="34" charset="-122"/>
                <a:ea typeface="微软雅黑" pitchFamily="34" charset="-122"/>
              </a:rPr>
              <a:t>3</a:t>
            </a:r>
            <a:r>
              <a:rPr lang="zh-CN" altLang="en-US" sz="1600" b="1" dirty="0" smtClean="0">
                <a:latin typeface="微软雅黑" pitchFamily="34" charset="-122"/>
                <a:ea typeface="微软雅黑" pitchFamily="34" charset="-122"/>
              </a:rPr>
              <a:t>月</a:t>
            </a:r>
            <a:r>
              <a:rPr lang="en-US" altLang="zh-CN" sz="1600" b="1" dirty="0" smtClean="0">
                <a:latin typeface="微软雅黑" pitchFamily="34" charset="-122"/>
                <a:ea typeface="微软雅黑" pitchFamily="34" charset="-122"/>
              </a:rPr>
              <a:t>27</a:t>
            </a:r>
            <a:r>
              <a:rPr lang="zh-CN" altLang="en-US" sz="1600" b="1" dirty="0" smtClean="0">
                <a:latin typeface="微软雅黑" pitchFamily="34" charset="-122"/>
                <a:ea typeface="微软雅黑" pitchFamily="34" charset="-122"/>
              </a:rPr>
              <a:t>日至</a:t>
            </a:r>
            <a:r>
              <a:rPr lang="en-US" altLang="zh-CN" sz="1600" b="1" dirty="0" smtClean="0">
                <a:latin typeface="微软雅黑" pitchFamily="34" charset="-122"/>
                <a:ea typeface="微软雅黑" pitchFamily="34" charset="-122"/>
              </a:rPr>
              <a:t>4</a:t>
            </a:r>
            <a:r>
              <a:rPr lang="zh-CN" altLang="en-US" sz="1600" b="1" dirty="0" smtClean="0">
                <a:latin typeface="微软雅黑" pitchFamily="34" charset="-122"/>
                <a:ea typeface="微软雅黑" pitchFamily="34" charset="-122"/>
              </a:rPr>
              <a:t>月</a:t>
            </a:r>
            <a:r>
              <a:rPr lang="en-US" altLang="zh-CN" sz="1600" b="1" dirty="0" smtClean="0">
                <a:latin typeface="微软雅黑" pitchFamily="34" charset="-122"/>
                <a:ea typeface="微软雅黑" pitchFamily="34" charset="-122"/>
              </a:rPr>
              <a:t>2</a:t>
            </a:r>
            <a:r>
              <a:rPr lang="zh-CN" altLang="en-US" sz="1600" b="1" dirty="0" smtClean="0">
                <a:latin typeface="微软雅黑" pitchFamily="34" charset="-122"/>
                <a:ea typeface="微软雅黑" pitchFamily="34" charset="-122"/>
              </a:rPr>
              <a:t>日，第</a:t>
            </a:r>
            <a:r>
              <a:rPr lang="en-US" altLang="zh-CN" sz="1600" b="1" dirty="0" smtClean="0">
                <a:latin typeface="微软雅黑" pitchFamily="34" charset="-122"/>
                <a:ea typeface="微软雅黑" pitchFamily="34" charset="-122"/>
              </a:rPr>
              <a:t>57</a:t>
            </a:r>
            <a:r>
              <a:rPr lang="zh-CN" altLang="en-US" sz="1600" b="1" dirty="0" smtClean="0">
                <a:latin typeface="微软雅黑" pitchFamily="34" charset="-122"/>
                <a:ea typeface="微软雅黑" pitchFamily="34" charset="-122"/>
              </a:rPr>
              <a:t>届“杰赛普国际法模拟法庭比赛（</a:t>
            </a:r>
            <a:r>
              <a:rPr lang="en-US" altLang="zh-CN" sz="1600" b="1" dirty="0" smtClean="0">
                <a:latin typeface="微软雅黑" pitchFamily="34" charset="-122"/>
                <a:ea typeface="微软雅黑" pitchFamily="34" charset="-122"/>
              </a:rPr>
              <a:t>Philip C. Jessup International Law Moot Court Competition</a:t>
            </a:r>
            <a:r>
              <a:rPr lang="zh-CN" altLang="en-US" sz="1600" b="1" dirty="0" smtClean="0">
                <a:latin typeface="微软雅黑" pitchFamily="34" charset="-122"/>
                <a:ea typeface="微软雅黑" pitchFamily="34" charset="-122"/>
              </a:rPr>
              <a:t>）”在美国华盛顿举行。经过激烈的角逐，以中国国内赛卫冕总冠军身份参赛的北京大学代表队从来自世界各地的</a:t>
            </a:r>
            <a:r>
              <a:rPr lang="en-US" altLang="zh-CN" sz="1600" b="1" dirty="0" smtClean="0">
                <a:latin typeface="微软雅黑" pitchFamily="34" charset="-122"/>
                <a:ea typeface="微软雅黑" pitchFamily="34" charset="-122"/>
              </a:rPr>
              <a:t>116</a:t>
            </a:r>
            <a:r>
              <a:rPr lang="zh-CN" altLang="en-US" sz="1600" b="1" dirty="0" smtClean="0">
                <a:latin typeface="微软雅黑" pitchFamily="34" charset="-122"/>
                <a:ea typeface="微软雅黑" pitchFamily="34" charset="-122"/>
              </a:rPr>
              <a:t>支参赛队伍中脱颖而出，成为今年东亚地区唯一一支晋级</a:t>
            </a:r>
            <a:r>
              <a:rPr lang="en-US" altLang="zh-CN" sz="1600" b="1" dirty="0" smtClean="0">
                <a:latin typeface="微软雅黑" pitchFamily="34" charset="-122"/>
                <a:ea typeface="微软雅黑" pitchFamily="34" charset="-122"/>
              </a:rPr>
              <a:t>32</a:t>
            </a:r>
            <a:r>
              <a:rPr lang="zh-CN" altLang="en-US" sz="1600" b="1" dirty="0" smtClean="0">
                <a:latin typeface="微软雅黑" pitchFamily="34" charset="-122"/>
                <a:ea typeface="微软雅黑" pitchFamily="34" charset="-122"/>
              </a:rPr>
              <a:t>强淘汰赛的队伍，并且在循环赛中以</a:t>
            </a:r>
            <a:r>
              <a:rPr lang="en-US" altLang="zh-CN" sz="1600" b="1" dirty="0" smtClean="0">
                <a:latin typeface="微软雅黑" pitchFamily="34" charset="-122"/>
                <a:ea typeface="微软雅黑" pitchFamily="34" charset="-122"/>
              </a:rPr>
              <a:t>4</a:t>
            </a:r>
            <a:r>
              <a:rPr lang="zh-CN" altLang="en-US" sz="1600" b="1" dirty="0" smtClean="0">
                <a:latin typeface="微软雅黑" pitchFamily="34" charset="-122"/>
                <a:ea typeface="微软雅黑" pitchFamily="34" charset="-122"/>
              </a:rPr>
              <a:t>场全胜的战绩位列全球第</a:t>
            </a:r>
            <a:r>
              <a:rPr lang="en-US" altLang="zh-CN" sz="1600" b="1" dirty="0" smtClean="0">
                <a:latin typeface="微软雅黑" pitchFamily="34" charset="-122"/>
                <a:ea typeface="微软雅黑" pitchFamily="34" charset="-122"/>
              </a:rPr>
              <a:t>8</a:t>
            </a:r>
            <a:r>
              <a:rPr lang="zh-CN" altLang="en-US" sz="1600" b="1" dirty="0" smtClean="0">
                <a:latin typeface="微软雅黑" pitchFamily="34" charset="-122"/>
                <a:ea typeface="微软雅黑" pitchFamily="34" charset="-122"/>
              </a:rPr>
              <a:t>名，刷新了</a:t>
            </a:r>
            <a:r>
              <a:rPr lang="en-US" altLang="zh-CN" sz="1600" b="1" dirty="0" smtClean="0">
                <a:latin typeface="微软雅黑" pitchFamily="34" charset="-122"/>
                <a:ea typeface="微软雅黑" pitchFamily="34" charset="-122"/>
              </a:rPr>
              <a:t>15</a:t>
            </a:r>
            <a:r>
              <a:rPr lang="zh-CN" altLang="en-US" sz="1600" b="1" dirty="0" smtClean="0">
                <a:latin typeface="微软雅黑" pitchFamily="34" charset="-122"/>
                <a:ea typeface="微软雅黑" pitchFamily="34" charset="-122"/>
              </a:rPr>
              <a:t>年来国内参赛队在此项比赛中的最佳纪录。同时，参赛队员法学院</a:t>
            </a:r>
            <a:r>
              <a:rPr lang="en-US" altLang="zh-CN" sz="1600" b="1" dirty="0" smtClean="0">
                <a:latin typeface="微软雅黑" pitchFamily="34" charset="-122"/>
                <a:ea typeface="微软雅黑" pitchFamily="34" charset="-122"/>
              </a:rPr>
              <a:t>2012</a:t>
            </a:r>
            <a:r>
              <a:rPr lang="zh-CN" altLang="en-US" sz="1600" b="1" dirty="0" smtClean="0">
                <a:latin typeface="微软雅黑" pitchFamily="34" charset="-122"/>
                <a:ea typeface="微软雅黑" pitchFamily="34" charset="-122"/>
              </a:rPr>
              <a:t>级本科生张婉愉（</a:t>
            </a:r>
            <a:r>
              <a:rPr lang="en-US" altLang="zh-CN" sz="1600" b="1" dirty="0" smtClean="0">
                <a:latin typeface="微软雅黑" pitchFamily="34" charset="-122"/>
                <a:ea typeface="微软雅黑" pitchFamily="34" charset="-122"/>
              </a:rPr>
              <a:t>2015</a:t>
            </a:r>
            <a:r>
              <a:rPr lang="zh-CN" altLang="en-US" sz="1600" b="1" dirty="0" smtClean="0">
                <a:latin typeface="微软雅黑" pitchFamily="34" charset="-122"/>
                <a:ea typeface="微软雅黑" pitchFamily="34" charset="-122"/>
              </a:rPr>
              <a:t>年罗德奖学金获得者）荣获“世界百强最佳辩手”（</a:t>
            </a:r>
            <a:r>
              <a:rPr lang="en-US" altLang="zh-CN" sz="1600" b="1" dirty="0" smtClean="0">
                <a:latin typeface="微软雅黑" pitchFamily="34" charset="-122"/>
                <a:ea typeface="微软雅黑" pitchFamily="34" charset="-122"/>
              </a:rPr>
              <a:t>World Top 100 </a:t>
            </a:r>
            <a:r>
              <a:rPr lang="en-US" altLang="zh-CN" sz="1600" b="1" dirty="0" err="1" smtClean="0">
                <a:latin typeface="微软雅黑" pitchFamily="34" charset="-122"/>
                <a:ea typeface="微软雅黑" pitchFamily="34" charset="-122"/>
              </a:rPr>
              <a:t>Oralists</a:t>
            </a:r>
            <a:r>
              <a:rPr lang="zh-CN" altLang="en-US" sz="1600" b="1" dirty="0" smtClean="0">
                <a:latin typeface="微软雅黑" pitchFamily="34" charset="-122"/>
                <a:ea typeface="微软雅黑" pitchFamily="34" charset="-122"/>
              </a:rPr>
              <a:t>）称号，位列第</a:t>
            </a:r>
            <a:r>
              <a:rPr lang="en-US" altLang="zh-CN" sz="1600" b="1" dirty="0" smtClean="0">
                <a:latin typeface="微软雅黑" pitchFamily="34" charset="-122"/>
                <a:ea typeface="微软雅黑" pitchFamily="34" charset="-122"/>
              </a:rPr>
              <a:t>38</a:t>
            </a:r>
            <a:r>
              <a:rPr lang="zh-CN" altLang="en-US" sz="1600" b="1" dirty="0" smtClean="0">
                <a:latin typeface="微软雅黑" pitchFamily="34" charset="-122"/>
                <a:ea typeface="微软雅黑" pitchFamily="34" charset="-122"/>
              </a:rPr>
              <a:t>名。</a:t>
            </a:r>
          </a:p>
          <a:p>
            <a:pPr>
              <a:buNone/>
            </a:pPr>
            <a:r>
              <a:rPr lang="zh-CN" altLang="en-US" sz="1600" b="1" dirty="0" smtClean="0">
                <a:latin typeface="微软雅黑" pitchFamily="34" charset="-122"/>
                <a:ea typeface="微软雅黑" pitchFamily="34" charset="-122"/>
              </a:rPr>
              <a:t>         创办于</a:t>
            </a:r>
            <a:r>
              <a:rPr lang="en-US" altLang="zh-CN" sz="1600" b="1" dirty="0" smtClean="0">
                <a:latin typeface="微软雅黑" pitchFamily="34" charset="-122"/>
                <a:ea typeface="微软雅黑" pitchFamily="34" charset="-122"/>
              </a:rPr>
              <a:t>1960</a:t>
            </a:r>
            <a:r>
              <a:rPr lang="zh-CN" altLang="en-US" sz="1600" b="1" dirty="0" smtClean="0">
                <a:latin typeface="微软雅黑" pitchFamily="34" charset="-122"/>
                <a:ea typeface="微软雅黑" pitchFamily="34" charset="-122"/>
              </a:rPr>
              <a:t>年的杰赛普国际法模拟法庭比赛是由美国国际法学生联合会主办的专业性法律辩论赛，旨在培育国际法人才，促进各国间国际法学术与实践经验的交流，是目前国际上规模最大、历史最悠久的模拟法庭比赛，被誉为法科生的“奥林匹克竞赛”。赛事分为国内赛和国际赛两部分，参赛队伍必须在国内赛区胜出，才能晋级在华盛顿举办的国际总决赛。北京大学代表队分别于</a:t>
            </a:r>
            <a:r>
              <a:rPr lang="en-US" altLang="zh-CN" sz="1600" b="1" dirty="0" smtClean="0">
                <a:latin typeface="微软雅黑" pitchFamily="34" charset="-122"/>
                <a:ea typeface="微软雅黑" pitchFamily="34" charset="-122"/>
              </a:rPr>
              <a:t>2006</a:t>
            </a:r>
            <a:r>
              <a:rPr lang="zh-CN" altLang="en-US" sz="1600" b="1" dirty="0" smtClean="0">
                <a:latin typeface="微软雅黑" pitchFamily="34" charset="-122"/>
                <a:ea typeface="微软雅黑" pitchFamily="34" charset="-122"/>
              </a:rPr>
              <a:t>年、</a:t>
            </a:r>
            <a:r>
              <a:rPr lang="en-US" altLang="zh-CN" sz="1600" b="1" dirty="0" smtClean="0">
                <a:latin typeface="微软雅黑" pitchFamily="34" charset="-122"/>
                <a:ea typeface="微软雅黑" pitchFamily="34" charset="-122"/>
              </a:rPr>
              <a:t>2012</a:t>
            </a:r>
            <a:r>
              <a:rPr lang="zh-CN" altLang="en-US" sz="1600" b="1" dirty="0" smtClean="0">
                <a:latin typeface="微软雅黑" pitchFamily="34" charset="-122"/>
                <a:ea typeface="微软雅黑" pitchFamily="34" charset="-122"/>
              </a:rPr>
              <a:t>年、</a:t>
            </a:r>
            <a:r>
              <a:rPr lang="en-US" altLang="zh-CN" sz="1600" b="1" dirty="0" smtClean="0">
                <a:latin typeface="微软雅黑" pitchFamily="34" charset="-122"/>
                <a:ea typeface="微软雅黑" pitchFamily="34" charset="-122"/>
              </a:rPr>
              <a:t>2015</a:t>
            </a:r>
            <a:r>
              <a:rPr lang="zh-CN" altLang="en-US" sz="1600" b="1" dirty="0" smtClean="0">
                <a:latin typeface="微软雅黑" pitchFamily="34" charset="-122"/>
                <a:ea typeface="微软雅黑" pitchFamily="34" charset="-122"/>
              </a:rPr>
              <a:t>年、</a:t>
            </a:r>
            <a:r>
              <a:rPr lang="en-US" altLang="zh-CN" sz="1600" b="1" dirty="0" smtClean="0">
                <a:latin typeface="微软雅黑" pitchFamily="34" charset="-122"/>
                <a:ea typeface="微软雅黑" pitchFamily="34" charset="-122"/>
              </a:rPr>
              <a:t>2016</a:t>
            </a:r>
            <a:r>
              <a:rPr lang="zh-CN" altLang="en-US" sz="1600" b="1" dirty="0" smtClean="0">
                <a:latin typeface="微软雅黑" pitchFamily="34" charset="-122"/>
                <a:ea typeface="微软雅黑" pitchFamily="34" charset="-122"/>
              </a:rPr>
              <a:t>年四度获得杰赛普国际法模拟法庭中国赛区的总冠军。</a:t>
            </a:r>
          </a:p>
          <a:p>
            <a:endParaRPr lang="zh-CN" altLang="en-US" dirty="0"/>
          </a:p>
        </p:txBody>
      </p:sp>
      <p:pic>
        <p:nvPicPr>
          <p:cNvPr id="5" name="图片 4" descr="2c4138b2cf3f187824e008.jpg"/>
          <p:cNvPicPr>
            <a:picLocks noChangeAspect="1"/>
          </p:cNvPicPr>
          <p:nvPr/>
        </p:nvPicPr>
        <p:blipFill>
          <a:blip r:embed="rId3"/>
          <a:stretch>
            <a:fillRect/>
          </a:stretch>
        </p:blipFill>
        <p:spPr>
          <a:xfrm>
            <a:off x="6293030" y="1711235"/>
            <a:ext cx="5728486" cy="38151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C0CB"/>
        </a:solidFill>
        <a:effectLst/>
      </p:bgPr>
    </p:bg>
    <p:spTree>
      <p:nvGrpSpPr>
        <p:cNvPr id="1" name=""/>
        <p:cNvGrpSpPr/>
        <p:nvPr/>
      </p:nvGrpSpPr>
      <p:grpSpPr>
        <a:xfrm>
          <a:off x="0" y="0"/>
          <a:ext cx="0" cy="0"/>
          <a:chOff x="0" y="0"/>
          <a:chExt cx="0" cy="0"/>
        </a:xfrm>
      </p:grpSpPr>
      <p:sp>
        <p:nvSpPr>
          <p:cNvPr id="9" name="矩形 5"/>
          <p:cNvSpPr>
            <a:spLocks noChangeArrowheads="1"/>
          </p:cNvSpPr>
          <p:nvPr/>
        </p:nvSpPr>
        <p:spPr bwMode="auto">
          <a:xfrm>
            <a:off x="0" y="2889251"/>
            <a:ext cx="12192000" cy="599016"/>
          </a:xfrm>
          <a:prstGeom prst="rect">
            <a:avLst/>
          </a:prstGeom>
          <a:solidFill>
            <a:srgbClr val="1D8A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1" name="矩形 4"/>
          <p:cNvSpPr>
            <a:spLocks noChangeArrowheads="1"/>
          </p:cNvSpPr>
          <p:nvPr/>
        </p:nvSpPr>
        <p:spPr bwMode="auto">
          <a:xfrm>
            <a:off x="4491319" y="2874433"/>
            <a:ext cx="718421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zh-CN" altLang="en-US" sz="3600" b="1" dirty="0" smtClean="0">
                <a:solidFill>
                  <a:schemeClr val="bg1"/>
                </a:solidFill>
                <a:ea typeface="微软雅黑" panose="020B0503020204020204" pitchFamily="34" charset="-122"/>
                <a:sym typeface="Arial" panose="020B0604020202020204" pitchFamily="34" charset="0"/>
              </a:rPr>
              <a:t>实 习 项 目</a:t>
            </a:r>
            <a:endParaRPr lang="zh-CN" altLang="en-US" sz="3600" b="1" dirty="0">
              <a:solidFill>
                <a:schemeClr val="bg1"/>
              </a:solidFill>
              <a:ea typeface="微软雅黑" panose="020B0503020204020204" pitchFamily="34" charset="-122"/>
              <a:sym typeface="Arial" panose="020B0604020202020204" pitchFamily="34" charset="0"/>
            </a:endParaRPr>
          </a:p>
        </p:txBody>
      </p:sp>
      <p:sp>
        <p:nvSpPr>
          <p:cNvPr id="12" name="矩形 2"/>
          <p:cNvSpPr>
            <a:spLocks noChangeArrowheads="1"/>
          </p:cNvSpPr>
          <p:nvPr/>
        </p:nvSpPr>
        <p:spPr bwMode="auto">
          <a:xfrm>
            <a:off x="8896702" y="1862668"/>
            <a:ext cx="2778838" cy="995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en-US" altLang="zh-CN" sz="5867" dirty="0">
                <a:solidFill>
                  <a:schemeClr val="bg1"/>
                </a:solidFill>
                <a:latin typeface="Impact" panose="020B0806030902050204" pitchFamily="34" charset="0"/>
                <a:sym typeface="Impact" panose="020B0806030902050204" pitchFamily="34" charset="0"/>
              </a:rPr>
              <a:t>PART </a:t>
            </a:r>
            <a:r>
              <a:rPr lang="en-US" altLang="zh-CN" sz="5867" dirty="0" smtClean="0">
                <a:solidFill>
                  <a:schemeClr val="bg1"/>
                </a:solidFill>
                <a:latin typeface="Impact" panose="020B0806030902050204" pitchFamily="34" charset="0"/>
                <a:sym typeface="Impact" panose="020B0806030902050204" pitchFamily="34" charset="0"/>
              </a:rPr>
              <a:t>SIX</a:t>
            </a:r>
            <a:endParaRPr lang="zh-CN" altLang="en-US" sz="5867" dirty="0">
              <a:solidFill>
                <a:schemeClr val="bg1"/>
              </a:solidFill>
              <a:latin typeface="Impact" panose="020B0806030902050204" pitchFamily="34" charset="0"/>
              <a:sym typeface="Impact" panose="020B0806030902050204" pitchFamily="34" charset="0"/>
            </a:endParaRPr>
          </a:p>
        </p:txBody>
      </p:sp>
      <p:sp>
        <p:nvSpPr>
          <p:cNvPr id="14" name="TextBox 3"/>
          <p:cNvSpPr>
            <a:spLocks noChangeArrowheads="1"/>
          </p:cNvSpPr>
          <p:nvPr/>
        </p:nvSpPr>
        <p:spPr bwMode="auto">
          <a:xfrm>
            <a:off x="35984" y="-1911350"/>
            <a:ext cx="4998484" cy="10761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69332" dirty="0" smtClean="0">
                <a:solidFill>
                  <a:schemeClr val="bg1"/>
                </a:solidFill>
                <a:latin typeface="Impact" panose="020B0806030902050204" pitchFamily="34" charset="0"/>
                <a:sym typeface="Impact" panose="020B0806030902050204" pitchFamily="34" charset="0"/>
              </a:rPr>
              <a:t>6</a:t>
            </a:r>
            <a:endParaRPr lang="zh-CN" altLang="en-US" sz="69332" dirty="0">
              <a:solidFill>
                <a:schemeClr val="bg1"/>
              </a:solidFill>
              <a:latin typeface="Impact" panose="020B0806030902050204" pitchFamily="34" charset="0"/>
              <a:sym typeface="Impact" panose="020B0806030902050204" pitchFamily="34" charset="0"/>
            </a:endParaRPr>
          </a:p>
        </p:txBody>
      </p:sp>
    </p:spTree>
    <p:extLst>
      <p:ext uri="{BB962C8B-B14F-4D97-AF65-F5344CB8AC3E}">
        <p14:creationId xmlns:p14="http://schemas.microsoft.com/office/powerpoint/2010/main" xmlns="" val="284130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90B.tmp.png"/>
          <p:cNvPicPr>
            <a:picLocks noChangeAspect="1"/>
          </p:cNvPicPr>
          <p:nvPr/>
        </p:nvPicPr>
        <p:blipFill>
          <a:blip r:embed="rId2">
            <a:lum bright="10000" contrast="13000"/>
          </a:blip>
          <a:stretch>
            <a:fillRect/>
          </a:stretch>
        </p:blipFill>
        <p:spPr>
          <a:xfrm>
            <a:off x="0" y="574766"/>
            <a:ext cx="12192000" cy="6283234"/>
          </a:xfrm>
          <a:prstGeom prst="rect">
            <a:avLst/>
          </a:prstGeom>
        </p:spPr>
      </p:pic>
      <p:sp>
        <p:nvSpPr>
          <p:cNvPr id="2" name="标题 1"/>
          <p:cNvSpPr>
            <a:spLocks noGrp="1"/>
          </p:cNvSpPr>
          <p:nvPr>
            <p:ph type="title"/>
          </p:nvPr>
        </p:nvSpPr>
        <p:spPr>
          <a:xfrm>
            <a:off x="1911532" y="417377"/>
            <a:ext cx="10515600" cy="1325563"/>
          </a:xfrm>
        </p:spPr>
        <p:txBody>
          <a:bodyPr>
            <a:normAutofit fontScale="90000"/>
          </a:bodyPr>
          <a:lstStyle/>
          <a:p>
            <a:r>
              <a:rPr lang="zh-CN" altLang="en-US" sz="5400" b="1" dirty="0" smtClean="0">
                <a:latin typeface="微软雅黑" pitchFamily="34" charset="-122"/>
                <a:ea typeface="微软雅黑" pitchFamily="34" charset="-122"/>
                <a:cs typeface="Arial Unicode MS" pitchFamily="34" charset="-122"/>
              </a:rPr>
              <a:t>北京大学法学院对外合作现状</a:t>
            </a:r>
            <a:r>
              <a:rPr lang="zh-CN" altLang="en-US" dirty="0" smtClean="0">
                <a:latin typeface="方正姚体" panose="02010601030101010101" pitchFamily="2" charset="-122"/>
                <a:ea typeface="方正姚体" panose="02010601030101010101" pitchFamily="2" charset="-122"/>
              </a:rPr>
              <a:t/>
            </a:r>
            <a:br>
              <a:rPr lang="zh-CN" altLang="en-US" dirty="0" smtClean="0">
                <a:latin typeface="方正姚体" panose="02010601030101010101" pitchFamily="2" charset="-122"/>
                <a:ea typeface="方正姚体" panose="02010601030101010101" pitchFamily="2" charset="-122"/>
              </a:rPr>
            </a:br>
            <a:endParaRPr lang="zh-CN" altLang="en-US" dirty="0"/>
          </a:p>
        </p:txBody>
      </p:sp>
      <p:sp>
        <p:nvSpPr>
          <p:cNvPr id="3" name="内容占位符 2"/>
          <p:cNvSpPr>
            <a:spLocks noGrp="1"/>
          </p:cNvSpPr>
          <p:nvPr>
            <p:ph idx="1"/>
          </p:nvPr>
        </p:nvSpPr>
        <p:spPr>
          <a:xfrm>
            <a:off x="705395" y="1825625"/>
            <a:ext cx="10776856" cy="4351338"/>
          </a:xfrm>
        </p:spPr>
        <p:txBody>
          <a:bodyPr/>
          <a:lstStyle/>
          <a:p>
            <a:pPr algn="ctr" fontAlgn="auto">
              <a:spcBef>
                <a:spcPts val="0"/>
              </a:spcBef>
              <a:spcAft>
                <a:spcPts val="0"/>
              </a:spcAft>
              <a:defRPr/>
            </a:pPr>
            <a:r>
              <a:rPr lang="zh-CN" altLang="en-US" sz="4800" b="1" dirty="0" smtClean="0">
                <a:ln w="10541" cmpd="sng">
                  <a:solidFill>
                    <a:schemeClr val="accent1">
                      <a:shade val="88000"/>
                      <a:satMod val="110000"/>
                    </a:schemeClr>
                  </a:solidFill>
                  <a:prstDash val="solid"/>
                </a:ln>
                <a:latin typeface="微软雅黑" pitchFamily="34" charset="-122"/>
                <a:ea typeface="微软雅黑" pitchFamily="34" charset="-122"/>
                <a:cs typeface="Arial Unicode MS" pitchFamily="34" charset="-122"/>
              </a:rPr>
              <a:t>北京大学法学院</a:t>
            </a:r>
            <a:endParaRPr lang="en-US" altLang="zh-CN" sz="4800" b="1" dirty="0" smtClean="0">
              <a:ln w="10541" cmpd="sng">
                <a:solidFill>
                  <a:schemeClr val="accent1">
                    <a:shade val="88000"/>
                    <a:satMod val="110000"/>
                  </a:schemeClr>
                </a:solidFill>
                <a:prstDash val="solid"/>
              </a:ln>
              <a:latin typeface="微软雅黑" pitchFamily="34" charset="-122"/>
              <a:ea typeface="微软雅黑" pitchFamily="34" charset="-122"/>
              <a:cs typeface="Arial Unicode MS" pitchFamily="34" charset="-122"/>
            </a:endParaRPr>
          </a:p>
          <a:p>
            <a:pPr algn="ctr" fontAlgn="auto">
              <a:spcBef>
                <a:spcPts val="0"/>
              </a:spcBef>
              <a:spcAft>
                <a:spcPts val="0"/>
              </a:spcAft>
              <a:defRPr/>
            </a:pPr>
            <a:r>
              <a:rPr lang="zh-CN" altLang="en-US" sz="4800" b="1" dirty="0" smtClean="0">
                <a:ln w="10541" cmpd="sng">
                  <a:solidFill>
                    <a:schemeClr val="accent1">
                      <a:shade val="88000"/>
                      <a:satMod val="110000"/>
                    </a:schemeClr>
                  </a:solidFill>
                  <a:prstDash val="solid"/>
                </a:ln>
                <a:latin typeface="微软雅黑" pitchFamily="34" charset="-122"/>
                <a:ea typeface="微软雅黑" pitchFamily="34" charset="-122"/>
                <a:cs typeface="Arial Unicode MS" pitchFamily="34" charset="-122"/>
              </a:rPr>
              <a:t>已同全球</a:t>
            </a:r>
            <a:r>
              <a:rPr lang="en-US" altLang="zh-CN" sz="7200" b="1" dirty="0" smtClean="0">
                <a:ln w="10541" cmpd="sng">
                  <a:solidFill>
                    <a:schemeClr val="accent1">
                      <a:shade val="88000"/>
                      <a:satMod val="110000"/>
                    </a:schemeClr>
                  </a:solidFill>
                  <a:prstDash val="solid"/>
                </a:ln>
                <a:solidFill>
                  <a:srgbClr val="FF0000"/>
                </a:solidFill>
                <a:latin typeface="微软雅黑" pitchFamily="34" charset="-122"/>
                <a:ea typeface="微软雅黑" pitchFamily="34" charset="-122"/>
                <a:cs typeface="Arial Unicode MS" pitchFamily="34" charset="-122"/>
              </a:rPr>
              <a:t>79</a:t>
            </a:r>
            <a:r>
              <a:rPr lang="zh-CN" altLang="en-US" sz="4800" b="1" dirty="0" smtClean="0">
                <a:ln w="10541" cmpd="sng">
                  <a:solidFill>
                    <a:schemeClr val="accent1">
                      <a:shade val="88000"/>
                      <a:satMod val="110000"/>
                    </a:schemeClr>
                  </a:solidFill>
                  <a:prstDash val="solid"/>
                </a:ln>
                <a:latin typeface="微软雅黑" pitchFamily="34" charset="-122"/>
                <a:ea typeface="微软雅黑" pitchFamily="34" charset="-122"/>
                <a:cs typeface="Arial Unicode MS" pitchFamily="34" charset="-122"/>
              </a:rPr>
              <a:t>所优秀大学和机构建立了合作关系</a:t>
            </a:r>
            <a:endParaRPr lang="en-US" altLang="zh-CN" sz="4800" b="1" dirty="0" smtClean="0">
              <a:ln w="10541" cmpd="sng">
                <a:solidFill>
                  <a:schemeClr val="accent1">
                    <a:shade val="88000"/>
                    <a:satMod val="110000"/>
                  </a:schemeClr>
                </a:solidFill>
                <a:prstDash val="solid"/>
              </a:ln>
              <a:latin typeface="微软雅黑" pitchFamily="34" charset="-122"/>
              <a:ea typeface="微软雅黑" pitchFamily="34" charset="-122"/>
              <a:cs typeface="Arial Unicode MS" pitchFamily="34" charset="-122"/>
            </a:endParaRPr>
          </a:p>
          <a:p>
            <a:pPr algn="ctr" fontAlgn="auto">
              <a:spcBef>
                <a:spcPts val="0"/>
              </a:spcBef>
              <a:spcAft>
                <a:spcPts val="0"/>
              </a:spcAft>
              <a:defRPr/>
            </a:pPr>
            <a:r>
              <a:rPr lang="zh-CN" altLang="en-US" sz="4800" b="1" dirty="0" smtClean="0">
                <a:ln w="10541" cmpd="sng">
                  <a:solidFill>
                    <a:schemeClr val="accent1">
                      <a:shade val="88000"/>
                      <a:satMod val="110000"/>
                    </a:schemeClr>
                  </a:solidFill>
                  <a:prstDash val="solid"/>
                </a:ln>
                <a:latin typeface="微软雅黑" pitchFamily="34" charset="-122"/>
                <a:ea typeface="微软雅黑" pitchFamily="34" charset="-122"/>
                <a:cs typeface="Arial Unicode MS" pitchFamily="34" charset="-122"/>
              </a:rPr>
              <a:t>每年</a:t>
            </a:r>
            <a:r>
              <a:rPr lang="en-US" altLang="zh-CN" sz="7200" b="1" dirty="0" smtClean="0">
                <a:ln w="10541" cmpd="sng">
                  <a:solidFill>
                    <a:schemeClr val="accent1">
                      <a:shade val="88000"/>
                      <a:satMod val="110000"/>
                    </a:schemeClr>
                  </a:solidFill>
                  <a:prstDash val="solid"/>
                </a:ln>
                <a:solidFill>
                  <a:srgbClr val="FF0000"/>
                </a:solidFill>
                <a:latin typeface="微软雅黑" pitchFamily="34" charset="-122"/>
                <a:ea typeface="微软雅黑" pitchFamily="34" charset="-122"/>
                <a:cs typeface="Arial Unicode MS" pitchFamily="34" charset="-122"/>
              </a:rPr>
              <a:t>150</a:t>
            </a:r>
            <a:r>
              <a:rPr lang="zh-CN" altLang="en-US" sz="4800" b="1" dirty="0" smtClean="0">
                <a:ln w="10541" cmpd="sng">
                  <a:solidFill>
                    <a:schemeClr val="accent1">
                      <a:shade val="88000"/>
                      <a:satMod val="110000"/>
                    </a:schemeClr>
                  </a:solidFill>
                  <a:prstDash val="solid"/>
                </a:ln>
                <a:latin typeface="微软雅黑" pitchFamily="34" charset="-122"/>
                <a:ea typeface="微软雅黑" pitchFamily="34" charset="-122"/>
                <a:cs typeface="Arial Unicode MS" pitchFamily="34" charset="-122"/>
              </a:rPr>
              <a:t>余名学生赴海外学习与交流</a:t>
            </a:r>
            <a:endParaRPr lang="en-US" altLang="zh-CN" sz="4800" b="1" dirty="0" smtClean="0">
              <a:ln w="10541" cmpd="sng">
                <a:solidFill>
                  <a:schemeClr val="accent1">
                    <a:shade val="88000"/>
                    <a:satMod val="110000"/>
                  </a:schemeClr>
                </a:solidFill>
                <a:prstDash val="solid"/>
              </a:ln>
              <a:latin typeface="微软雅黑" pitchFamily="34" charset="-122"/>
              <a:ea typeface="微软雅黑" pitchFamily="34" charset="-122"/>
              <a:cs typeface="Arial Unicode MS" pitchFamily="34" charset="-122"/>
            </a:endParaRPr>
          </a:p>
          <a:p>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rot="5400000">
            <a:off x="3713678" y="3905257"/>
            <a:ext cx="4763591" cy="1057"/>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Group 100"/>
          <p:cNvGrpSpPr/>
          <p:nvPr/>
        </p:nvGrpSpPr>
        <p:grpSpPr>
          <a:xfrm>
            <a:off x="5325000" y="3699948"/>
            <a:ext cx="828150" cy="114301"/>
            <a:chOff x="3993752" y="2774961"/>
            <a:chExt cx="621113" cy="85726"/>
          </a:xfrm>
        </p:grpSpPr>
        <p:cxnSp>
          <p:nvCxnSpPr>
            <p:cNvPr id="11" name="Straight Connector 48"/>
            <p:cNvCxnSpPr>
              <a:stCxn id="22" idx="3"/>
              <a:endCxn id="12" idx="6"/>
            </p:cNvCxnSpPr>
            <p:nvPr/>
          </p:nvCxnSpPr>
          <p:spPr>
            <a:xfrm flipV="1">
              <a:off x="3993752" y="2817824"/>
              <a:ext cx="621113" cy="57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Oval 51"/>
            <p:cNvSpPr/>
            <p:nvPr/>
          </p:nvSpPr>
          <p:spPr>
            <a:xfrm>
              <a:off x="4529137" y="2774961"/>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3" name="Group 99"/>
          <p:cNvGrpSpPr/>
          <p:nvPr/>
        </p:nvGrpSpPr>
        <p:grpSpPr>
          <a:xfrm>
            <a:off x="5325000" y="2277547"/>
            <a:ext cx="1533005" cy="114301"/>
            <a:chOff x="3993750" y="1708160"/>
            <a:chExt cx="1149754" cy="85726"/>
          </a:xfrm>
        </p:grpSpPr>
        <p:cxnSp>
          <p:nvCxnSpPr>
            <p:cNvPr id="14" name="Straight Connector 45"/>
            <p:cNvCxnSpPr>
              <a:stCxn id="29" idx="3"/>
              <a:endCxn id="53" idx="1"/>
            </p:cNvCxnSpPr>
            <p:nvPr/>
          </p:nvCxnSpPr>
          <p:spPr>
            <a:xfrm>
              <a:off x="3993750" y="1746824"/>
              <a:ext cx="1149754" cy="1588"/>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Oval 52"/>
            <p:cNvSpPr/>
            <p:nvPr/>
          </p:nvSpPr>
          <p:spPr>
            <a:xfrm>
              <a:off x="4529137" y="17081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6" name="Group 101"/>
          <p:cNvGrpSpPr/>
          <p:nvPr/>
        </p:nvGrpSpPr>
        <p:grpSpPr>
          <a:xfrm>
            <a:off x="5324997" y="5223947"/>
            <a:ext cx="828150" cy="114301"/>
            <a:chOff x="3993750" y="3917960"/>
            <a:chExt cx="621113" cy="85726"/>
          </a:xfrm>
        </p:grpSpPr>
        <p:cxnSp>
          <p:nvCxnSpPr>
            <p:cNvPr id="17" name="Straight Connector 50"/>
            <p:cNvCxnSpPr>
              <a:stCxn id="43" idx="3"/>
              <a:endCxn id="18" idx="2"/>
            </p:cNvCxnSpPr>
            <p:nvPr/>
          </p:nvCxnSpPr>
          <p:spPr>
            <a:xfrm flipV="1">
              <a:off x="3993750" y="3960823"/>
              <a:ext cx="535387" cy="58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Oval 53"/>
            <p:cNvSpPr/>
            <p:nvPr/>
          </p:nvSpPr>
          <p:spPr>
            <a:xfrm>
              <a:off x="4529137" y="39179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9" name="Group 95"/>
          <p:cNvGrpSpPr/>
          <p:nvPr/>
        </p:nvGrpSpPr>
        <p:grpSpPr>
          <a:xfrm>
            <a:off x="959535" y="3238499"/>
            <a:ext cx="4365465" cy="943471"/>
            <a:chOff x="719651" y="2428873"/>
            <a:chExt cx="3274099" cy="707603"/>
          </a:xfrm>
        </p:grpSpPr>
        <p:grpSp>
          <p:nvGrpSpPr>
            <p:cNvPr id="20" name="Group 88"/>
            <p:cNvGrpSpPr/>
            <p:nvPr/>
          </p:nvGrpSpPr>
          <p:grpSpPr>
            <a:xfrm>
              <a:off x="719651" y="2428873"/>
              <a:ext cx="2643206" cy="707561"/>
              <a:chOff x="719651" y="2428873"/>
              <a:chExt cx="2643206" cy="707561"/>
            </a:xfrm>
          </p:grpSpPr>
          <p:sp>
            <p:nvSpPr>
              <p:cNvPr id="24" name="Rectangle 31"/>
              <p:cNvSpPr/>
              <p:nvPr/>
            </p:nvSpPr>
            <p:spPr>
              <a:xfrm>
                <a:off x="719651" y="2744019"/>
                <a:ext cx="2643206" cy="392415"/>
              </a:xfrm>
              <a:prstGeom prst="rect">
                <a:avLst/>
              </a:prstGeom>
            </p:spPr>
            <p:txBody>
              <a:bodyPr wrap="square">
                <a:spAutoFit/>
              </a:bodyPr>
              <a:lstStyle/>
              <a:p>
                <a:pPr>
                  <a:defRPr/>
                </a:pPr>
                <a:r>
                  <a:rPr lang="zh-CN" altLang="en-US" sz="2800" dirty="0" smtClean="0"/>
                  <a:t>国际刑事法庭</a:t>
                </a:r>
                <a:endParaRPr lang="en-US" altLang="zh-CN" sz="2800" dirty="0" smtClean="0"/>
              </a:p>
            </p:txBody>
          </p:sp>
          <p:sp>
            <p:nvSpPr>
              <p:cNvPr id="25" name="Rectangle 32"/>
              <p:cNvSpPr/>
              <p:nvPr/>
            </p:nvSpPr>
            <p:spPr>
              <a:xfrm>
                <a:off x="2824948" y="2428873"/>
                <a:ext cx="138548" cy="253916"/>
              </a:xfrm>
              <a:prstGeom prst="rect">
                <a:avLst/>
              </a:prstGeom>
            </p:spPr>
            <p:txBody>
              <a:bodyPr wrap="none">
                <a:spAutoFit/>
              </a:bodyPr>
              <a:lstStyle/>
              <a:p>
                <a:pPr algn="r"/>
                <a:endParaRPr lang="en-US" sz="1600" dirty="0">
                  <a:solidFill>
                    <a:schemeClr val="bg1">
                      <a:lumMod val="50000"/>
                    </a:schemeClr>
                  </a:solidFill>
                  <a:latin typeface="Open Sans" pitchFamily="34" charset="0"/>
                  <a:ea typeface="Open Sans" pitchFamily="34" charset="0"/>
                  <a:cs typeface="Open Sans" pitchFamily="34" charset="0"/>
                </a:endParaRPr>
              </a:p>
            </p:txBody>
          </p:sp>
        </p:grpSp>
        <p:grpSp>
          <p:nvGrpSpPr>
            <p:cNvPr id="21" name="Group 84"/>
            <p:cNvGrpSpPr/>
            <p:nvPr/>
          </p:nvGrpSpPr>
          <p:grpSpPr>
            <a:xfrm>
              <a:off x="3357554" y="2500312"/>
              <a:ext cx="636196" cy="636164"/>
              <a:chOff x="3357554" y="2500312"/>
              <a:chExt cx="636196" cy="636164"/>
            </a:xfrm>
          </p:grpSpPr>
          <p:sp>
            <p:nvSpPr>
              <p:cNvPr id="22" name="Rectangle 22"/>
              <p:cNvSpPr/>
              <p:nvPr/>
            </p:nvSpPr>
            <p:spPr>
              <a:xfrm>
                <a:off x="3357554" y="2500312"/>
                <a:ext cx="636196" cy="636164"/>
              </a:xfrm>
              <a:prstGeom prst="rect">
                <a:avLst/>
              </a:prstGeom>
              <a:solidFill>
                <a:srgbClr val="34B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23" name="Freeform 23"/>
              <p:cNvSpPr>
                <a:spLocks noEditPoints="1"/>
              </p:cNvSpPr>
              <p:nvPr/>
            </p:nvSpPr>
            <p:spPr bwMode="auto">
              <a:xfrm>
                <a:off x="3477620" y="2660940"/>
                <a:ext cx="389082" cy="32281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grpSp>
        <p:nvGrpSpPr>
          <p:cNvPr id="26" name="Group 93"/>
          <p:cNvGrpSpPr/>
          <p:nvPr/>
        </p:nvGrpSpPr>
        <p:grpSpPr>
          <a:xfrm>
            <a:off x="959538" y="1809739"/>
            <a:ext cx="4365462" cy="943471"/>
            <a:chOff x="719653" y="1357303"/>
            <a:chExt cx="3274097" cy="707603"/>
          </a:xfrm>
        </p:grpSpPr>
        <p:grpSp>
          <p:nvGrpSpPr>
            <p:cNvPr id="27" name="Group 89"/>
            <p:cNvGrpSpPr/>
            <p:nvPr/>
          </p:nvGrpSpPr>
          <p:grpSpPr>
            <a:xfrm>
              <a:off x="719653" y="1357303"/>
              <a:ext cx="2856305" cy="638980"/>
              <a:chOff x="719653" y="1357303"/>
              <a:chExt cx="2856305" cy="638980"/>
            </a:xfrm>
          </p:grpSpPr>
          <p:sp>
            <p:nvSpPr>
              <p:cNvPr id="31" name="Rectangle 29"/>
              <p:cNvSpPr/>
              <p:nvPr/>
            </p:nvSpPr>
            <p:spPr>
              <a:xfrm>
                <a:off x="719653" y="1603868"/>
                <a:ext cx="2856305" cy="392415"/>
              </a:xfrm>
              <a:prstGeom prst="rect">
                <a:avLst/>
              </a:prstGeom>
            </p:spPr>
            <p:txBody>
              <a:bodyPr wrap="square">
                <a:spAutoFit/>
              </a:bodyPr>
              <a:lstStyle/>
              <a:p>
                <a:pPr>
                  <a:defRPr/>
                </a:pPr>
                <a:r>
                  <a:rPr lang="zh-CN" altLang="en-US" sz="2800" dirty="0" smtClean="0"/>
                  <a:t>国际法律发展组织</a:t>
                </a:r>
                <a:endParaRPr lang="en-US" altLang="zh-CN" sz="2800" dirty="0" smtClean="0"/>
              </a:p>
            </p:txBody>
          </p:sp>
          <p:sp>
            <p:nvSpPr>
              <p:cNvPr id="32" name="Rectangle 30"/>
              <p:cNvSpPr/>
              <p:nvPr/>
            </p:nvSpPr>
            <p:spPr>
              <a:xfrm>
                <a:off x="2824948" y="1357303"/>
                <a:ext cx="138548" cy="253916"/>
              </a:xfrm>
              <a:prstGeom prst="rect">
                <a:avLst/>
              </a:prstGeom>
            </p:spPr>
            <p:txBody>
              <a:bodyPr wrap="none">
                <a:spAutoFit/>
              </a:bodyPr>
              <a:lstStyle/>
              <a:p>
                <a:pPr algn="r"/>
                <a:endParaRPr lang="en-US" sz="1600" dirty="0">
                  <a:solidFill>
                    <a:schemeClr val="bg1">
                      <a:lumMod val="50000"/>
                    </a:schemeClr>
                  </a:solidFill>
                  <a:latin typeface="Open Sans" pitchFamily="34" charset="0"/>
                  <a:ea typeface="Open Sans" pitchFamily="34" charset="0"/>
                  <a:cs typeface="Open Sans" pitchFamily="34" charset="0"/>
                </a:endParaRPr>
              </a:p>
            </p:txBody>
          </p:sp>
        </p:grpSp>
        <p:grpSp>
          <p:nvGrpSpPr>
            <p:cNvPr id="28" name="Group 83"/>
            <p:cNvGrpSpPr/>
            <p:nvPr/>
          </p:nvGrpSpPr>
          <p:grpSpPr>
            <a:xfrm>
              <a:off x="3357554" y="1428742"/>
              <a:ext cx="636196" cy="636164"/>
              <a:chOff x="3357554" y="1428742"/>
              <a:chExt cx="636196" cy="636164"/>
            </a:xfrm>
          </p:grpSpPr>
          <p:sp>
            <p:nvSpPr>
              <p:cNvPr id="29" name="Rectangle 13"/>
              <p:cNvSpPr/>
              <p:nvPr/>
            </p:nvSpPr>
            <p:spPr>
              <a:xfrm>
                <a:off x="3357554" y="1428742"/>
                <a:ext cx="636196" cy="636164"/>
              </a:xfrm>
              <a:prstGeom prst="rect">
                <a:avLst/>
              </a:prstGeom>
              <a:solidFill>
                <a:srgbClr val="00C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sp>
            <p:nvSpPr>
              <p:cNvPr id="30" name="Freeform 100"/>
              <p:cNvSpPr>
                <a:spLocks/>
              </p:cNvSpPr>
              <p:nvPr/>
            </p:nvSpPr>
            <p:spPr bwMode="auto">
              <a:xfrm>
                <a:off x="3500430" y="1571618"/>
                <a:ext cx="303570" cy="342050"/>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grpSp>
        <p:nvGrpSpPr>
          <p:cNvPr id="40" name="Group 97"/>
          <p:cNvGrpSpPr/>
          <p:nvPr/>
        </p:nvGrpSpPr>
        <p:grpSpPr>
          <a:xfrm>
            <a:off x="946474" y="4762511"/>
            <a:ext cx="4378526" cy="943471"/>
            <a:chOff x="709855" y="3571881"/>
            <a:chExt cx="3283895" cy="707603"/>
          </a:xfrm>
        </p:grpSpPr>
        <p:grpSp>
          <p:nvGrpSpPr>
            <p:cNvPr id="41" name="Group 87"/>
            <p:cNvGrpSpPr/>
            <p:nvPr/>
          </p:nvGrpSpPr>
          <p:grpSpPr>
            <a:xfrm>
              <a:off x="709855" y="3571881"/>
              <a:ext cx="2643206" cy="619384"/>
              <a:chOff x="709855" y="3571881"/>
              <a:chExt cx="2643206" cy="619384"/>
            </a:xfrm>
          </p:grpSpPr>
          <p:sp>
            <p:nvSpPr>
              <p:cNvPr id="48" name="Rectangle 33"/>
              <p:cNvSpPr/>
              <p:nvPr/>
            </p:nvSpPr>
            <p:spPr>
              <a:xfrm>
                <a:off x="709855" y="3798850"/>
                <a:ext cx="2643206" cy="392415"/>
              </a:xfrm>
              <a:prstGeom prst="rect">
                <a:avLst/>
              </a:prstGeom>
            </p:spPr>
            <p:txBody>
              <a:bodyPr wrap="square">
                <a:spAutoFit/>
              </a:bodyPr>
              <a:lstStyle/>
              <a:p>
                <a:pPr>
                  <a:defRPr/>
                </a:pPr>
                <a:r>
                  <a:rPr lang="zh-CN" altLang="en-US" sz="2800" dirty="0" smtClean="0"/>
                  <a:t>海牙国际法庭</a:t>
                </a:r>
                <a:endParaRPr lang="en-US" altLang="zh-CN" sz="2800" dirty="0" smtClean="0"/>
              </a:p>
            </p:txBody>
          </p:sp>
          <p:sp>
            <p:nvSpPr>
              <p:cNvPr id="49" name="Rectangle 34"/>
              <p:cNvSpPr/>
              <p:nvPr/>
            </p:nvSpPr>
            <p:spPr>
              <a:xfrm>
                <a:off x="2824946" y="3571881"/>
                <a:ext cx="138548" cy="253916"/>
              </a:xfrm>
              <a:prstGeom prst="rect">
                <a:avLst/>
              </a:prstGeom>
            </p:spPr>
            <p:txBody>
              <a:bodyPr wrap="none">
                <a:spAutoFit/>
              </a:bodyPr>
              <a:lstStyle/>
              <a:p>
                <a:pPr algn="r"/>
                <a:endParaRPr lang="en-US" sz="1600" dirty="0">
                  <a:solidFill>
                    <a:schemeClr val="bg1">
                      <a:lumMod val="50000"/>
                    </a:schemeClr>
                  </a:solidFill>
                  <a:latin typeface="Open Sans" pitchFamily="34" charset="0"/>
                  <a:ea typeface="Open Sans" pitchFamily="34" charset="0"/>
                  <a:cs typeface="Open Sans" pitchFamily="34" charset="0"/>
                </a:endParaRPr>
              </a:p>
            </p:txBody>
          </p:sp>
        </p:grpSp>
        <p:grpSp>
          <p:nvGrpSpPr>
            <p:cNvPr id="42" name="Group 86"/>
            <p:cNvGrpSpPr/>
            <p:nvPr/>
          </p:nvGrpSpPr>
          <p:grpSpPr>
            <a:xfrm>
              <a:off x="3357554" y="3643320"/>
              <a:ext cx="636196" cy="636164"/>
              <a:chOff x="3357554" y="3643320"/>
              <a:chExt cx="636196" cy="636164"/>
            </a:xfrm>
          </p:grpSpPr>
          <p:sp>
            <p:nvSpPr>
              <p:cNvPr id="43" name="Rectangle 26"/>
              <p:cNvSpPr/>
              <p:nvPr/>
            </p:nvSpPr>
            <p:spPr>
              <a:xfrm>
                <a:off x="3357554" y="3643320"/>
                <a:ext cx="636196" cy="636164"/>
              </a:xfrm>
              <a:prstGeom prst="rect">
                <a:avLst/>
              </a:prstGeom>
              <a:solidFill>
                <a:srgbClr val="F8F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grpSp>
            <p:nvGrpSpPr>
              <p:cNvPr id="44" name="Group 67"/>
              <p:cNvGrpSpPr/>
              <p:nvPr/>
            </p:nvGrpSpPr>
            <p:grpSpPr>
              <a:xfrm>
                <a:off x="3428992" y="3857634"/>
                <a:ext cx="503238" cy="177800"/>
                <a:chOff x="1441430" y="4357700"/>
                <a:chExt cx="503238" cy="177800"/>
              </a:xfrm>
              <a:solidFill>
                <a:schemeClr val="bg1"/>
              </a:solidFill>
            </p:grpSpPr>
            <p:sp>
              <p:nvSpPr>
                <p:cNvPr id="45" name="Freeform 19"/>
                <p:cNvSpPr>
                  <a:spLocks/>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46" name="Freeform 20"/>
                <p:cNvSpPr>
                  <a:spLocks/>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47" name="Freeform 21"/>
                <p:cNvSpPr>
                  <a:spLocks/>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grpSp>
      <p:grpSp>
        <p:nvGrpSpPr>
          <p:cNvPr id="50" name="Group 94"/>
          <p:cNvGrpSpPr/>
          <p:nvPr/>
        </p:nvGrpSpPr>
        <p:grpSpPr>
          <a:xfrm>
            <a:off x="6858005" y="1904991"/>
            <a:ext cx="4857784" cy="848219"/>
            <a:chOff x="5143504" y="1428742"/>
            <a:chExt cx="3643338" cy="636164"/>
          </a:xfrm>
        </p:grpSpPr>
        <p:grpSp>
          <p:nvGrpSpPr>
            <p:cNvPr id="51" name="Group 90"/>
            <p:cNvGrpSpPr/>
            <p:nvPr/>
          </p:nvGrpSpPr>
          <p:grpSpPr>
            <a:xfrm>
              <a:off x="6143636" y="1533653"/>
              <a:ext cx="2643206" cy="392415"/>
              <a:chOff x="6143636" y="1533653"/>
              <a:chExt cx="2643206" cy="392415"/>
            </a:xfrm>
          </p:grpSpPr>
          <p:sp>
            <p:nvSpPr>
              <p:cNvPr id="64" name="Rectangle 35"/>
              <p:cNvSpPr/>
              <p:nvPr/>
            </p:nvSpPr>
            <p:spPr>
              <a:xfrm>
                <a:off x="6143636" y="1643056"/>
                <a:ext cx="2643206" cy="192409"/>
              </a:xfrm>
              <a:prstGeom prst="rect">
                <a:avLst/>
              </a:prstGeom>
            </p:spPr>
            <p:txBody>
              <a:bodyPr wrap="square">
                <a:spAutoFit/>
              </a:bodyPr>
              <a:lstStyle/>
              <a:p>
                <a:endParaRPr lang="en-US" sz="1067"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65" name="Rectangle 36"/>
              <p:cNvSpPr/>
              <p:nvPr/>
            </p:nvSpPr>
            <p:spPr>
              <a:xfrm>
                <a:off x="6153432" y="1533653"/>
                <a:ext cx="2023631" cy="392415"/>
              </a:xfrm>
              <a:prstGeom prst="rect">
                <a:avLst/>
              </a:prstGeom>
            </p:spPr>
            <p:txBody>
              <a:bodyPr wrap="none">
                <a:spAutoFit/>
              </a:bodyPr>
              <a:lstStyle/>
              <a:p>
                <a:r>
                  <a:rPr lang="zh-CN" altLang="en-US" sz="2800" dirty="0" smtClean="0">
                    <a:latin typeface="+mn-ea"/>
                    <a:cs typeface="Open Sans" pitchFamily="34" charset="0"/>
                  </a:rPr>
                  <a:t>国内外知名律所</a:t>
                </a:r>
                <a:endParaRPr lang="en-US" sz="2800" dirty="0">
                  <a:latin typeface="+mn-ea"/>
                  <a:cs typeface="Open Sans" pitchFamily="34" charset="0"/>
                </a:endParaRPr>
              </a:p>
            </p:txBody>
          </p:sp>
        </p:grpSp>
        <p:grpSp>
          <p:nvGrpSpPr>
            <p:cNvPr id="52" name="Group 82"/>
            <p:cNvGrpSpPr/>
            <p:nvPr/>
          </p:nvGrpSpPr>
          <p:grpSpPr>
            <a:xfrm>
              <a:off x="5143504" y="1428742"/>
              <a:ext cx="636196" cy="636164"/>
              <a:chOff x="5143504" y="1428742"/>
              <a:chExt cx="636196" cy="636164"/>
            </a:xfrm>
          </p:grpSpPr>
          <p:sp>
            <p:nvSpPr>
              <p:cNvPr id="53" name="Rectangle 16"/>
              <p:cNvSpPr/>
              <p:nvPr/>
            </p:nvSpPr>
            <p:spPr>
              <a:xfrm>
                <a:off x="5143504" y="1428742"/>
                <a:ext cx="636196" cy="636164"/>
              </a:xfrm>
              <a:prstGeom prst="rect">
                <a:avLst/>
              </a:prstGeom>
              <a:solidFill>
                <a:srgbClr val="E7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grpSp>
            <p:nvGrpSpPr>
              <p:cNvPr id="54" name="Group 68"/>
              <p:cNvGrpSpPr/>
              <p:nvPr/>
            </p:nvGrpSpPr>
            <p:grpSpPr>
              <a:xfrm>
                <a:off x="5301319" y="1581456"/>
                <a:ext cx="337042" cy="337616"/>
                <a:chOff x="6998061" y="3496249"/>
                <a:chExt cx="366051" cy="366676"/>
              </a:xfrm>
              <a:solidFill>
                <a:schemeClr val="bg1"/>
              </a:solidFill>
            </p:grpSpPr>
            <p:sp>
              <p:nvSpPr>
                <p:cNvPr id="55" name="AutoShape 7"/>
                <p:cNvSpPr>
                  <a:spLocks/>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56" name="AutoShape 8"/>
                <p:cNvSpPr>
                  <a:spLocks/>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57" name="AutoShape 9"/>
                <p:cNvSpPr>
                  <a:spLocks/>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58" name="AutoShape 10"/>
                <p:cNvSpPr>
                  <a:spLocks/>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59" name="AutoShape 11"/>
                <p:cNvSpPr>
                  <a:spLocks/>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60" name="AutoShape 12"/>
                <p:cNvSpPr>
                  <a:spLocks/>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61" name="AutoShape 13"/>
                <p:cNvSpPr>
                  <a:spLocks/>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62" name="AutoShape 14"/>
                <p:cNvSpPr>
                  <a:spLocks/>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63" name="AutoShape 15"/>
                <p:cNvSpPr>
                  <a:spLocks/>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grpSp>
        </p:grpSp>
      </p:grpSp>
      <p:grpSp>
        <p:nvGrpSpPr>
          <p:cNvPr id="76" name="组合 1"/>
          <p:cNvGrpSpPr>
            <a:grpSpLocks/>
          </p:cNvGrpSpPr>
          <p:nvPr/>
        </p:nvGrpSpPr>
        <p:grpSpPr bwMode="auto">
          <a:xfrm>
            <a:off x="280988" y="0"/>
            <a:ext cx="106362" cy="720725"/>
            <a:chOff x="0" y="0"/>
            <a:chExt cx="105725" cy="721610"/>
          </a:xfrm>
        </p:grpSpPr>
        <p:sp>
          <p:nvSpPr>
            <p:cNvPr id="77"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78"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79" name="TextBox 6"/>
          <p:cNvSpPr>
            <a:spLocks noChangeArrowheads="1"/>
          </p:cNvSpPr>
          <p:nvPr/>
        </p:nvSpPr>
        <p:spPr bwMode="auto">
          <a:xfrm>
            <a:off x="476250" y="96838"/>
            <a:ext cx="387032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32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海内外实习项目</a:t>
            </a:r>
            <a:endParaRPr lang="zh-CN" altLang="en-US" sz="32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Tree>
    <p:extLst>
      <p:ext uri="{BB962C8B-B14F-4D97-AF65-F5344CB8AC3E}">
        <p14:creationId xmlns:p14="http://schemas.microsoft.com/office/powerpoint/2010/main" xmlns="" val="231561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Left)">
                                      <p:cBhvr>
                                        <p:cTn id="11" dur="500"/>
                                        <p:tgtEl>
                                          <p:spTgt spid="13"/>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slide(fromRight)">
                                      <p:cBhvr>
                                        <p:cTn id="15" dur="500"/>
                                        <p:tgtEl>
                                          <p:spTgt spid="26"/>
                                        </p:tgtEl>
                                      </p:cBhvr>
                                    </p:animEffect>
                                  </p:childTnLst>
                                </p:cTn>
                              </p:par>
                            </p:childTnLst>
                          </p:cTn>
                        </p:par>
                        <p:par>
                          <p:cTn id="16" fill="hold">
                            <p:stCondLst>
                              <p:cond delay="2000"/>
                            </p:stCondLst>
                            <p:childTnLst>
                              <p:par>
                                <p:cTn id="17" presetID="1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Left)">
                                      <p:cBhvr>
                                        <p:cTn id="19" dur="500"/>
                                        <p:tgtEl>
                                          <p:spTgt spid="10"/>
                                        </p:tgtEl>
                                      </p:cBhvr>
                                    </p:animEffect>
                                  </p:childTnLst>
                                </p:cTn>
                              </p:par>
                            </p:childTnLst>
                          </p:cTn>
                        </p:par>
                        <p:par>
                          <p:cTn id="20" fill="hold">
                            <p:stCondLst>
                              <p:cond delay="2500"/>
                            </p:stCondLst>
                            <p:childTnLst>
                              <p:par>
                                <p:cTn id="21" presetID="12" presetClass="entr" presetSubtype="2"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slide(fromRight)">
                                      <p:cBhvr>
                                        <p:cTn id="23" dur="500"/>
                                        <p:tgtEl>
                                          <p:spTgt spid="19"/>
                                        </p:tgtEl>
                                      </p:cBhvr>
                                    </p:animEffect>
                                  </p:childTnLst>
                                </p:cTn>
                              </p:par>
                            </p:childTnLst>
                          </p:cTn>
                        </p:par>
                        <p:par>
                          <p:cTn id="24" fill="hold">
                            <p:stCondLst>
                              <p:cond delay="3000"/>
                            </p:stCondLst>
                            <p:childTnLst>
                              <p:par>
                                <p:cTn id="25" presetID="1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lide(fromLeft)">
                                      <p:cBhvr>
                                        <p:cTn id="27" dur="500"/>
                                        <p:tgtEl>
                                          <p:spTgt spid="16"/>
                                        </p:tgtEl>
                                      </p:cBhvr>
                                    </p:animEffect>
                                  </p:childTnLst>
                                </p:cTn>
                              </p:par>
                            </p:childTnLst>
                          </p:cTn>
                        </p:par>
                        <p:par>
                          <p:cTn id="28" fill="hold">
                            <p:stCondLst>
                              <p:cond delay="3500"/>
                            </p:stCondLst>
                            <p:childTnLst>
                              <p:par>
                                <p:cTn id="29" presetID="12" presetClass="entr" presetSubtype="2"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slide(fromRight)">
                                      <p:cBhvr>
                                        <p:cTn id="31" dur="500"/>
                                        <p:tgtEl>
                                          <p:spTgt spid="40"/>
                                        </p:tgtEl>
                                      </p:cBhvr>
                                    </p:animEffect>
                                  </p:childTnLst>
                                </p:cTn>
                              </p:par>
                            </p:childTnLst>
                          </p:cTn>
                        </p:par>
                        <p:par>
                          <p:cTn id="32" fill="hold">
                            <p:stCondLst>
                              <p:cond delay="4000"/>
                            </p:stCondLst>
                            <p:childTnLst>
                              <p:par>
                                <p:cTn id="33" presetID="12" presetClass="entr" presetSubtype="8"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slide(fromLeft)">
                                      <p:cBhvr>
                                        <p:cTn id="3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4000" b="1" dirty="0" smtClean="0">
                <a:solidFill>
                  <a:srgbClr val="FF8577"/>
                </a:solidFill>
              </a:rPr>
              <a:t>奖学金</a:t>
            </a:r>
            <a:endParaRPr lang="zh-CN" altLang="en-US" sz="4000" b="1" dirty="0">
              <a:solidFill>
                <a:srgbClr val="FF8577"/>
              </a:solidFill>
            </a:endParaRPr>
          </a:p>
        </p:txBody>
      </p:sp>
      <p:sp>
        <p:nvSpPr>
          <p:cNvPr id="3" name="内容占位符 2"/>
          <p:cNvSpPr>
            <a:spLocks noGrp="1"/>
          </p:cNvSpPr>
          <p:nvPr>
            <p:ph idx="1"/>
          </p:nvPr>
        </p:nvSpPr>
        <p:spPr>
          <a:xfrm>
            <a:off x="903514" y="1420677"/>
            <a:ext cx="10515600" cy="4351338"/>
          </a:xfrm>
        </p:spPr>
        <p:txBody>
          <a:bodyPr/>
          <a:lstStyle/>
          <a:p>
            <a:pPr marL="0" indent="0">
              <a:buNone/>
            </a:pPr>
            <a:r>
              <a:rPr lang="zh-CN" altLang="en-US" dirty="0" smtClean="0">
                <a:latin typeface="+mn-ea"/>
              </a:rPr>
              <a:t>北京大学法学院每年为近</a:t>
            </a:r>
            <a:r>
              <a:rPr lang="en-US" altLang="zh-CN" sz="3200" b="1" dirty="0" smtClean="0">
                <a:solidFill>
                  <a:srgbClr val="FF8577"/>
                </a:solidFill>
                <a:latin typeface="+mn-ea"/>
              </a:rPr>
              <a:t>70</a:t>
            </a:r>
            <a:r>
              <a:rPr lang="zh-CN" altLang="en-US" dirty="0" smtClean="0">
                <a:latin typeface="+mn-ea"/>
              </a:rPr>
              <a:t>名法学院学生提供近</a:t>
            </a:r>
            <a:r>
              <a:rPr lang="en-US" altLang="zh-CN" sz="3200" b="1" dirty="0" smtClean="0">
                <a:solidFill>
                  <a:srgbClr val="FF8577"/>
                </a:solidFill>
                <a:latin typeface="+mn-ea"/>
              </a:rPr>
              <a:t>250</a:t>
            </a:r>
            <a:r>
              <a:rPr lang="zh-CN" altLang="en-US" sz="3200" b="1" dirty="0" smtClean="0">
                <a:solidFill>
                  <a:srgbClr val="FF8577"/>
                </a:solidFill>
                <a:latin typeface="+mn-ea"/>
              </a:rPr>
              <a:t>万</a:t>
            </a:r>
            <a:r>
              <a:rPr lang="zh-CN" altLang="en-US" dirty="0" smtClean="0">
                <a:latin typeface="+mn-ea"/>
              </a:rPr>
              <a:t>的奖学金专门用于在世界各地学习和交流！</a:t>
            </a:r>
          </a:p>
          <a:p>
            <a:endParaRPr lang="zh-CN" altLang="en-US" dirty="0"/>
          </a:p>
        </p:txBody>
      </p:sp>
      <p:graphicFrame>
        <p:nvGraphicFramePr>
          <p:cNvPr id="4" name="表格 3"/>
          <p:cNvGraphicFramePr>
            <a:graphicFrameLocks noGrp="1"/>
          </p:cNvGraphicFramePr>
          <p:nvPr/>
        </p:nvGraphicFramePr>
        <p:xfrm>
          <a:off x="1757679" y="2809724"/>
          <a:ext cx="8128000" cy="2377440"/>
        </p:xfrm>
        <a:graphic>
          <a:graphicData uri="http://schemas.openxmlformats.org/drawingml/2006/table">
            <a:tbl>
              <a:tblPr firstRow="1" bandRow="1">
                <a:tableStyleId>{5C22544A-7EE6-4342-B048-85BDC9FD1C3A}</a:tableStyleId>
              </a:tblPr>
              <a:tblGrid>
                <a:gridCol w="8128000"/>
              </a:tblGrid>
              <a:tr h="370840">
                <a:tc>
                  <a:txBody>
                    <a:bodyPr/>
                    <a:lstStyle/>
                    <a:p>
                      <a:pPr algn="ctr"/>
                      <a:r>
                        <a:rPr lang="zh-CN" altLang="en-US" sz="2000" dirty="0" smtClean="0">
                          <a:latin typeface="+mn-ea"/>
                          <a:ea typeface="+mn-ea"/>
                        </a:rPr>
                        <a:t>奖学金名称</a:t>
                      </a:r>
                      <a:endParaRPr lang="zh-CN" altLang="en-US" sz="2000" dirty="0">
                        <a:latin typeface="+mn-ea"/>
                        <a:ea typeface="+mn-ea"/>
                      </a:endParaRPr>
                    </a:p>
                  </a:txBody>
                  <a:tcPr/>
                </a:tc>
              </a:tr>
              <a:tr h="370840">
                <a:tc>
                  <a:txBody>
                    <a:bodyPr/>
                    <a:lstStyle/>
                    <a:p>
                      <a:pPr eaLnBrk="1" fontAlgn="auto" hangingPunct="1">
                        <a:spcAft>
                          <a:spcPts val="0"/>
                        </a:spcAft>
                        <a:defRPr/>
                      </a:pPr>
                      <a:r>
                        <a:rPr lang="zh-CN" altLang="en-US" sz="2000" dirty="0" smtClean="0">
                          <a:latin typeface="+mn-ea"/>
                          <a:ea typeface="+mn-ea"/>
                        </a:rPr>
                        <a:t>国家留学基金委</a:t>
                      </a:r>
                      <a:endParaRPr lang="en-US" altLang="zh-CN" sz="2000" dirty="0" smtClean="0">
                        <a:latin typeface="+mn-ea"/>
                        <a:ea typeface="+mn-ea"/>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latin typeface="+mn-ea"/>
                          <a:ea typeface="+mn-ea"/>
                        </a:rPr>
                        <a:t>北京大学靖江青年法律领袖国际交流奖</a:t>
                      </a:r>
                      <a:endParaRPr lang="en-US" altLang="zh-CN" sz="2000" dirty="0" smtClean="0">
                        <a:latin typeface="+mn-ea"/>
                        <a:ea typeface="+mn-ea"/>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latin typeface="+mn-ea"/>
                          <a:ea typeface="+mn-ea"/>
                        </a:rPr>
                        <a:t>阳光国际学生交流奖学金 </a:t>
                      </a:r>
                      <a:endParaRPr lang="en-US" altLang="zh-CN" sz="2000" dirty="0" smtClean="0">
                        <a:latin typeface="+mn-ea"/>
                        <a:ea typeface="+mn-ea"/>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latin typeface="+mn-ea"/>
                          <a:ea typeface="+mn-ea"/>
                        </a:rPr>
                        <a:t>北大方达游学奖学金</a:t>
                      </a:r>
                      <a:endParaRPr lang="en-US" altLang="zh-CN" sz="2000" dirty="0" smtClean="0">
                        <a:latin typeface="+mn-ea"/>
                        <a:ea typeface="+mn-ea"/>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dirty="0" smtClean="0">
                          <a:latin typeface="+mn-ea"/>
                          <a:ea typeface="+mn-ea"/>
                        </a:rPr>
                        <a:t>橡果国际学生交流奖学金</a:t>
                      </a:r>
                      <a:endParaRPr lang="en-US" altLang="zh-CN" sz="2000" dirty="0" smtClean="0">
                        <a:latin typeface="+mn-ea"/>
                        <a:ea typeface="+mn-ea"/>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img.jpg"/>
          <p:cNvPicPr>
            <a:picLocks noChangeAspect="1"/>
          </p:cNvPicPr>
          <p:nvPr/>
        </p:nvPicPr>
        <p:blipFill>
          <a:blip r:embed="rId2">
            <a:lum bright="44000"/>
          </a:blip>
          <a:stretch>
            <a:fillRect/>
          </a:stretch>
        </p:blipFill>
        <p:spPr>
          <a:xfrm>
            <a:off x="0" y="0"/>
            <a:ext cx="12192000" cy="6858000"/>
          </a:xfrm>
          <a:prstGeom prst="rect">
            <a:avLst/>
          </a:prstGeom>
        </p:spPr>
      </p:pic>
      <p:sp>
        <p:nvSpPr>
          <p:cNvPr id="2" name="标题 1"/>
          <p:cNvSpPr>
            <a:spLocks noGrp="1"/>
          </p:cNvSpPr>
          <p:nvPr>
            <p:ph type="title"/>
          </p:nvPr>
        </p:nvSpPr>
        <p:spPr/>
        <p:txBody>
          <a:bodyPr/>
          <a:lstStyle/>
          <a:p>
            <a:pPr algn="ctr"/>
            <a:r>
              <a:rPr lang="zh-CN" altLang="zh-CN" b="1" dirty="0" smtClean="0">
                <a:solidFill>
                  <a:srgbClr val="FF8577"/>
                </a:solidFill>
              </a:rPr>
              <a:t>靖江青年法律领袖国际交流奖</a:t>
            </a:r>
            <a:endParaRPr lang="zh-CN" altLang="en-US" b="1" dirty="0">
              <a:solidFill>
                <a:srgbClr val="FF8577"/>
              </a:solidFill>
            </a:endParaRPr>
          </a:p>
        </p:txBody>
      </p:sp>
      <p:sp>
        <p:nvSpPr>
          <p:cNvPr id="3" name="内容占位符 2"/>
          <p:cNvSpPr>
            <a:spLocks noGrp="1"/>
          </p:cNvSpPr>
          <p:nvPr>
            <p:ph idx="1"/>
          </p:nvPr>
        </p:nvSpPr>
        <p:spPr/>
        <p:txBody>
          <a:bodyPr/>
          <a:lstStyle/>
          <a:p>
            <a:pPr>
              <a:defRPr/>
            </a:pPr>
            <a:r>
              <a:rPr lang="zh-CN" altLang="zh-CN" dirty="0" smtClean="0"/>
              <a:t>为了积极支持和全面推进北京大学法学院的国际化发展，在靖江市人民政府的大力支持下，江苏新世纪造船有限公司和江苏江山制药有限公司共同出资在北京大学法学院设立“北京大学靖江法律教育国际化发展基金”，基金下设“北京大学靖江青年法律领袖国际交流奖”，支持北京大学法学院师生参与出国交换、访问研究等国际交流活动。</a:t>
            </a:r>
            <a:endParaRPr lang="en-US" altLang="zh-CN" dirty="0" smtClean="0"/>
          </a:p>
          <a:p>
            <a:pPr>
              <a:defRPr/>
            </a:pPr>
            <a:endParaRPr lang="en-US" altLang="zh-CN" dirty="0" smtClean="0"/>
          </a:p>
          <a:p>
            <a:pPr>
              <a:defRPr/>
            </a:pPr>
            <a:r>
              <a:rPr lang="zh-CN" altLang="en-US" dirty="0" smtClean="0"/>
              <a:t>基金于</a:t>
            </a:r>
            <a:r>
              <a:rPr lang="en-US" altLang="zh-CN" dirty="0" smtClean="0"/>
              <a:t>2012</a:t>
            </a:r>
            <a:r>
              <a:rPr lang="zh-CN" altLang="en-US" dirty="0" smtClean="0"/>
              <a:t>年</a:t>
            </a:r>
            <a:r>
              <a:rPr lang="en-US" altLang="zh-CN" dirty="0" smtClean="0"/>
              <a:t>9</a:t>
            </a:r>
            <a:r>
              <a:rPr lang="zh-CN" altLang="en-US" dirty="0" smtClean="0"/>
              <a:t>月设立，已评选四届，共有</a:t>
            </a:r>
            <a:r>
              <a:rPr lang="en-US" altLang="zh-CN" sz="3200" b="1" dirty="0" smtClean="0">
                <a:solidFill>
                  <a:srgbClr val="FF8577"/>
                </a:solidFill>
              </a:rPr>
              <a:t>103</a:t>
            </a:r>
            <a:r>
              <a:rPr lang="zh-CN" altLang="en-US" sz="3200" b="1" dirty="0" smtClean="0">
                <a:solidFill>
                  <a:srgbClr val="FF8577"/>
                </a:solidFill>
              </a:rPr>
              <a:t>位</a:t>
            </a:r>
            <a:r>
              <a:rPr lang="zh-CN" altLang="en-US" dirty="0" smtClean="0"/>
              <a:t>法学院教师和学生获奖。</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4BA89"/>
        </a:solidFill>
        <a:effectLst/>
      </p:bgPr>
    </p:bg>
    <p:spTree>
      <p:nvGrpSpPr>
        <p:cNvPr id="1" name=""/>
        <p:cNvGrpSpPr/>
        <p:nvPr/>
      </p:nvGrpSpPr>
      <p:grpSpPr>
        <a:xfrm>
          <a:off x="0" y="0"/>
          <a:ext cx="0" cy="0"/>
          <a:chOff x="0" y="0"/>
          <a:chExt cx="0" cy="0"/>
        </a:xfrm>
      </p:grpSpPr>
      <p:sp>
        <p:nvSpPr>
          <p:cNvPr id="4" name="矩形 5"/>
          <p:cNvSpPr>
            <a:spLocks noChangeArrowheads="1"/>
          </p:cNvSpPr>
          <p:nvPr/>
        </p:nvSpPr>
        <p:spPr bwMode="auto">
          <a:xfrm>
            <a:off x="0" y="2889251"/>
            <a:ext cx="12192000" cy="599016"/>
          </a:xfrm>
          <a:prstGeom prst="rect">
            <a:avLst/>
          </a:prstGeom>
          <a:solidFill>
            <a:srgbClr val="2C9C74"/>
          </a:solidFill>
          <a:ln>
            <a:noFill/>
          </a:ln>
        </p:spPr>
        <p:txBody>
          <a:bodyPr anchor="ctr"/>
          <a:lstStyle/>
          <a:p>
            <a:pPr algn="ctr"/>
            <a:endParaRPr lang="zh-CN" altLang="zh-CN">
              <a:solidFill>
                <a:srgbClr val="FFFFFF"/>
              </a:solidFill>
            </a:endParaRPr>
          </a:p>
        </p:txBody>
      </p:sp>
      <p:sp>
        <p:nvSpPr>
          <p:cNvPr id="6" name="矩形 4"/>
          <p:cNvSpPr>
            <a:spLocks noChangeArrowheads="1"/>
          </p:cNvSpPr>
          <p:nvPr/>
        </p:nvSpPr>
        <p:spPr bwMode="auto">
          <a:xfrm>
            <a:off x="4273425" y="2887880"/>
            <a:ext cx="77437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altLang="zh-CN" sz="3200" b="1" dirty="0" smtClean="0">
                <a:solidFill>
                  <a:schemeClr val="bg1"/>
                </a:solidFill>
                <a:latin typeface="+mn-ea"/>
              </a:rPr>
              <a:t>Global and Comparative Law </a:t>
            </a:r>
            <a:r>
              <a:rPr lang="zh-CN" altLang="en-US" sz="3200" b="1" dirty="0" smtClean="0">
                <a:solidFill>
                  <a:schemeClr val="bg1"/>
                </a:solidFill>
                <a:latin typeface="+mn-ea"/>
              </a:rPr>
              <a:t>课 程</a:t>
            </a:r>
            <a:endParaRPr lang="zh-CN" altLang="en-US" sz="3200" b="1" dirty="0">
              <a:solidFill>
                <a:schemeClr val="bg1"/>
              </a:solidFill>
              <a:latin typeface="+mn-ea"/>
              <a:sym typeface="Arial" panose="020B0604020202020204" pitchFamily="34" charset="0"/>
            </a:endParaRPr>
          </a:p>
        </p:txBody>
      </p:sp>
      <p:sp>
        <p:nvSpPr>
          <p:cNvPr id="7" name="矩形 2"/>
          <p:cNvSpPr>
            <a:spLocks noChangeArrowheads="1"/>
          </p:cNvSpPr>
          <p:nvPr/>
        </p:nvSpPr>
        <p:spPr bwMode="auto">
          <a:xfrm>
            <a:off x="8048712" y="1862668"/>
            <a:ext cx="3626827" cy="995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en-US" altLang="zh-CN" sz="5867" dirty="0">
                <a:solidFill>
                  <a:schemeClr val="bg1"/>
                </a:solidFill>
                <a:latin typeface="Impact" panose="020B0806030902050204" pitchFamily="34" charset="0"/>
                <a:sym typeface="Impact" panose="020B0806030902050204" pitchFamily="34" charset="0"/>
              </a:rPr>
              <a:t>PART </a:t>
            </a:r>
            <a:r>
              <a:rPr lang="en-US" altLang="zh-CN" sz="5867" dirty="0" smtClean="0">
                <a:solidFill>
                  <a:schemeClr val="bg1"/>
                </a:solidFill>
                <a:latin typeface="Impact" panose="020B0806030902050204" pitchFamily="34" charset="0"/>
                <a:sym typeface="Impact" panose="020B0806030902050204" pitchFamily="34" charset="0"/>
              </a:rPr>
              <a:t>SEVEN</a:t>
            </a:r>
            <a:endParaRPr lang="zh-CN" altLang="en-US" sz="5867" dirty="0">
              <a:solidFill>
                <a:schemeClr val="bg1"/>
              </a:solidFill>
              <a:latin typeface="Impact" panose="020B0806030902050204" pitchFamily="34" charset="0"/>
              <a:sym typeface="Impact" panose="020B0806030902050204" pitchFamily="34" charset="0"/>
            </a:endParaRPr>
          </a:p>
        </p:txBody>
      </p:sp>
      <p:sp>
        <p:nvSpPr>
          <p:cNvPr id="9" name="TextBox 3"/>
          <p:cNvSpPr>
            <a:spLocks noChangeArrowheads="1"/>
          </p:cNvSpPr>
          <p:nvPr/>
        </p:nvSpPr>
        <p:spPr bwMode="auto">
          <a:xfrm>
            <a:off x="35984" y="-1911350"/>
            <a:ext cx="3666388" cy="10761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69332" dirty="0" smtClean="0">
                <a:solidFill>
                  <a:schemeClr val="bg1"/>
                </a:solidFill>
                <a:latin typeface="Impact" panose="020B0806030902050204" pitchFamily="34" charset="0"/>
                <a:sym typeface="Impact" panose="020B0806030902050204" pitchFamily="34" charset="0"/>
              </a:rPr>
              <a:t>7</a:t>
            </a:r>
            <a:endParaRPr lang="zh-CN" altLang="en-US" sz="69332" dirty="0">
              <a:solidFill>
                <a:schemeClr val="bg1"/>
              </a:solidFill>
              <a:latin typeface="Impact" panose="020B0806030902050204" pitchFamily="34" charset="0"/>
              <a:sym typeface="Impact" panose="020B0806030902050204" pitchFamily="34" charset="0"/>
            </a:endParaRPr>
          </a:p>
        </p:txBody>
      </p:sp>
    </p:spTree>
    <p:extLst>
      <p:ext uri="{BB962C8B-B14F-4D97-AF65-F5344CB8AC3E}">
        <p14:creationId xmlns:p14="http://schemas.microsoft.com/office/powerpoint/2010/main" xmlns="" val="2867298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7"/>
          <p:cNvGrpSpPr/>
          <p:nvPr/>
        </p:nvGrpSpPr>
        <p:grpSpPr>
          <a:xfrm>
            <a:off x="2471922" y="2680058"/>
            <a:ext cx="2860104" cy="2471063"/>
            <a:chOff x="2285015" y="2000246"/>
            <a:chExt cx="2145078" cy="1853297"/>
          </a:xfrm>
        </p:grpSpPr>
        <p:cxnSp>
          <p:nvCxnSpPr>
            <p:cNvPr id="10" name="Straight Connector 34"/>
            <p:cNvCxnSpPr>
              <a:stCxn id="12" idx="0"/>
            </p:cNvCxnSpPr>
            <p:nvPr/>
          </p:nvCxnSpPr>
          <p:spPr>
            <a:xfrm rot="16200000" flipV="1">
              <a:off x="2819724" y="1466507"/>
              <a:ext cx="4091" cy="107157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1" name="Group 33"/>
            <p:cNvGrpSpPr/>
            <p:nvPr/>
          </p:nvGrpSpPr>
          <p:grpSpPr>
            <a:xfrm>
              <a:off x="2285015" y="2004337"/>
              <a:ext cx="2145078" cy="1849206"/>
              <a:chOff x="2285015" y="2004337"/>
              <a:chExt cx="2145078" cy="1849206"/>
            </a:xfrm>
          </p:grpSpPr>
          <p:sp>
            <p:nvSpPr>
              <p:cNvPr id="12" name="Isosceles Triangle 7"/>
              <p:cNvSpPr/>
              <p:nvPr/>
            </p:nvSpPr>
            <p:spPr>
              <a:xfrm>
                <a:off x="2285015" y="2004337"/>
                <a:ext cx="2145078" cy="1849206"/>
              </a:xfrm>
              <a:prstGeom prst="triangle">
                <a:avLst/>
              </a:prstGeom>
              <a:solidFill>
                <a:srgbClr val="34B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13" name="AutoShape 112"/>
              <p:cNvSpPr>
                <a:spLocks/>
              </p:cNvSpPr>
              <p:nvPr/>
            </p:nvSpPr>
            <p:spPr bwMode="auto">
              <a:xfrm>
                <a:off x="3143240" y="2857502"/>
                <a:ext cx="366050" cy="36667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14" name="Rectangle 39"/>
              <p:cNvSpPr/>
              <p:nvPr/>
            </p:nvSpPr>
            <p:spPr>
              <a:xfrm>
                <a:off x="2827568" y="3429006"/>
                <a:ext cx="138548" cy="253916"/>
              </a:xfrm>
              <a:prstGeom prst="rect">
                <a:avLst/>
              </a:prstGeom>
            </p:spPr>
            <p:txBody>
              <a:bodyPr wrap="none">
                <a:spAutoFit/>
              </a:bodyPr>
              <a:lstStyle/>
              <a:p>
                <a:pPr algn="ctr"/>
                <a:endParaRPr lang="en-US" sz="1600" dirty="0">
                  <a:solidFill>
                    <a:schemeClr val="bg1"/>
                  </a:solidFill>
                  <a:latin typeface="Open Sans" pitchFamily="34" charset="0"/>
                  <a:ea typeface="Open Sans" pitchFamily="34" charset="0"/>
                  <a:cs typeface="Open Sans" pitchFamily="34" charset="0"/>
                </a:endParaRPr>
              </a:p>
            </p:txBody>
          </p:sp>
        </p:grpSp>
      </p:grpSp>
      <p:grpSp>
        <p:nvGrpSpPr>
          <p:cNvPr id="15" name="Group 46"/>
          <p:cNvGrpSpPr/>
          <p:nvPr/>
        </p:nvGrpSpPr>
        <p:grpSpPr>
          <a:xfrm>
            <a:off x="5495108" y="2685513"/>
            <a:ext cx="2860104" cy="2465608"/>
            <a:chOff x="4572000" y="2004337"/>
            <a:chExt cx="2145078" cy="1849206"/>
          </a:xfrm>
        </p:grpSpPr>
        <p:cxnSp>
          <p:nvCxnSpPr>
            <p:cNvPr id="16" name="Straight Connector 38"/>
            <p:cNvCxnSpPr>
              <a:stCxn id="18" idx="0"/>
            </p:cNvCxnSpPr>
            <p:nvPr/>
          </p:nvCxnSpPr>
          <p:spPr>
            <a:xfrm rot="16200000" flipH="1">
              <a:off x="6147369" y="1501506"/>
              <a:ext cx="2924" cy="1008586"/>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7" name="Group 31"/>
            <p:cNvGrpSpPr/>
            <p:nvPr/>
          </p:nvGrpSpPr>
          <p:grpSpPr>
            <a:xfrm>
              <a:off x="4572000" y="2004337"/>
              <a:ext cx="2145078" cy="1849206"/>
              <a:chOff x="4572000" y="2004337"/>
              <a:chExt cx="2145078" cy="1849206"/>
            </a:xfrm>
          </p:grpSpPr>
          <p:sp>
            <p:nvSpPr>
              <p:cNvPr id="18" name="Isosceles Triangle 9"/>
              <p:cNvSpPr/>
              <p:nvPr/>
            </p:nvSpPr>
            <p:spPr>
              <a:xfrm>
                <a:off x="4572000" y="2004337"/>
                <a:ext cx="2145078" cy="1849206"/>
              </a:xfrm>
              <a:prstGeom prst="triangle">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19" name="AutoShape 59"/>
              <p:cNvSpPr>
                <a:spLocks/>
              </p:cNvSpPr>
              <p:nvPr/>
            </p:nvSpPr>
            <p:spPr bwMode="auto">
              <a:xfrm>
                <a:off x="5429256" y="2786064"/>
                <a:ext cx="366676" cy="36605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20" name="Rectangle 40"/>
              <p:cNvSpPr/>
              <p:nvPr/>
            </p:nvSpPr>
            <p:spPr>
              <a:xfrm>
                <a:off x="5332907" y="3429006"/>
                <a:ext cx="138548" cy="253916"/>
              </a:xfrm>
              <a:prstGeom prst="rect">
                <a:avLst/>
              </a:prstGeom>
            </p:spPr>
            <p:txBody>
              <a:bodyPr wrap="none">
                <a:spAutoFit/>
              </a:bodyPr>
              <a:lstStyle/>
              <a:p>
                <a:pPr algn="ctr"/>
                <a:endParaRPr lang="en-US" sz="1600" dirty="0">
                  <a:solidFill>
                    <a:schemeClr val="bg1"/>
                  </a:solidFill>
                  <a:latin typeface="Open Sans" pitchFamily="34" charset="0"/>
                  <a:ea typeface="Open Sans" pitchFamily="34" charset="0"/>
                  <a:cs typeface="Open Sans" pitchFamily="34" charset="0"/>
                </a:endParaRPr>
              </a:p>
            </p:txBody>
          </p:sp>
        </p:grpSp>
      </p:grpSp>
      <p:grpSp>
        <p:nvGrpSpPr>
          <p:cNvPr id="21" name="Group 36"/>
          <p:cNvGrpSpPr/>
          <p:nvPr/>
        </p:nvGrpSpPr>
        <p:grpSpPr>
          <a:xfrm>
            <a:off x="4167843" y="882982"/>
            <a:ext cx="1973391" cy="4270424"/>
            <a:chOff x="3575114" y="652440"/>
            <a:chExt cx="1480044" cy="3202818"/>
          </a:xfrm>
        </p:grpSpPr>
        <p:grpSp>
          <p:nvGrpSpPr>
            <p:cNvPr id="22" name="Group 32"/>
            <p:cNvGrpSpPr/>
            <p:nvPr/>
          </p:nvGrpSpPr>
          <p:grpSpPr>
            <a:xfrm>
              <a:off x="3929058" y="2884482"/>
              <a:ext cx="1126100" cy="970776"/>
              <a:chOff x="3929058" y="2884482"/>
              <a:chExt cx="1126100" cy="970776"/>
            </a:xfrm>
          </p:grpSpPr>
          <p:sp>
            <p:nvSpPr>
              <p:cNvPr id="25" name="Isosceles Triangle 8"/>
              <p:cNvSpPr/>
              <p:nvPr/>
            </p:nvSpPr>
            <p:spPr>
              <a:xfrm>
                <a:off x="3929058" y="2884482"/>
                <a:ext cx="1126100" cy="970776"/>
              </a:xfrm>
              <a:prstGeom prst="triangle">
                <a:avLst/>
              </a:prstGeom>
              <a:solidFill>
                <a:srgbClr val="E7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grpSp>
            <p:nvGrpSpPr>
              <p:cNvPr id="26" name="Group 26"/>
              <p:cNvGrpSpPr/>
              <p:nvPr/>
            </p:nvGrpSpPr>
            <p:grpSpPr>
              <a:xfrm>
                <a:off x="4286248" y="3429006"/>
                <a:ext cx="366051" cy="297846"/>
                <a:chOff x="7730164" y="3530664"/>
                <a:chExt cx="366051" cy="297846"/>
              </a:xfrm>
              <a:solidFill>
                <a:schemeClr val="bg1"/>
              </a:solidFill>
            </p:grpSpPr>
            <p:sp>
              <p:nvSpPr>
                <p:cNvPr id="27" name="AutoShape 5"/>
                <p:cNvSpPr>
                  <a:spLocks/>
                </p:cNvSpPr>
                <p:nvPr/>
              </p:nvSpPr>
              <p:spPr bwMode="auto">
                <a:xfrm>
                  <a:off x="7981704" y="3622021"/>
                  <a:ext cx="68830"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28" name="AutoShape 6"/>
                <p:cNvSpPr>
                  <a:spLocks/>
                </p:cNvSpPr>
                <p:nvPr/>
              </p:nvSpPr>
              <p:spPr bwMode="auto">
                <a:xfrm>
                  <a:off x="7730164" y="3530664"/>
                  <a:ext cx="366051" cy="29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grpSp>
        </p:grpSp>
        <p:cxnSp>
          <p:nvCxnSpPr>
            <p:cNvPr id="23" name="Straight Connector 28"/>
            <p:cNvCxnSpPr/>
            <p:nvPr/>
          </p:nvCxnSpPr>
          <p:spPr>
            <a:xfrm rot="16200000" flipV="1">
              <a:off x="4493492" y="2007316"/>
              <a:ext cx="17102" cy="2961"/>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4" name="Rectangle 41"/>
            <p:cNvSpPr/>
            <p:nvPr/>
          </p:nvSpPr>
          <p:spPr>
            <a:xfrm>
              <a:off x="3575114" y="652440"/>
              <a:ext cx="138548" cy="438581"/>
            </a:xfrm>
            <a:prstGeom prst="rect">
              <a:avLst/>
            </a:prstGeom>
          </p:spPr>
          <p:txBody>
            <a:bodyPr wrap="none">
              <a:spAutoFit/>
            </a:bodyPr>
            <a:lstStyle/>
            <a:p>
              <a:endParaRPr lang="en-US" sz="1600" b="1" dirty="0" smtClean="0">
                <a:latin typeface="Open Sans" pitchFamily="34" charset="0"/>
                <a:ea typeface="Open Sans" pitchFamily="34" charset="0"/>
                <a:cs typeface="Open Sans" pitchFamily="34" charset="0"/>
              </a:endParaRPr>
            </a:p>
            <a:p>
              <a:endParaRPr lang="en-US" sz="1600" b="1" dirty="0">
                <a:latin typeface="Open Sans" pitchFamily="34" charset="0"/>
                <a:ea typeface="Open Sans" pitchFamily="34" charset="0"/>
                <a:cs typeface="Open Sans" pitchFamily="34" charset="0"/>
              </a:endParaRPr>
            </a:p>
          </p:txBody>
        </p:sp>
      </p:grpSp>
      <p:grpSp>
        <p:nvGrpSpPr>
          <p:cNvPr id="29" name="Group 29"/>
          <p:cNvGrpSpPr/>
          <p:nvPr/>
        </p:nvGrpSpPr>
        <p:grpSpPr>
          <a:xfrm>
            <a:off x="274320" y="2285994"/>
            <a:ext cx="3108960" cy="1212000"/>
            <a:chOff x="205739" y="1714494"/>
            <a:chExt cx="2331720" cy="909000"/>
          </a:xfrm>
        </p:grpSpPr>
        <p:sp>
          <p:nvSpPr>
            <p:cNvPr id="30" name="Rectangle 42"/>
            <p:cNvSpPr/>
            <p:nvPr/>
          </p:nvSpPr>
          <p:spPr>
            <a:xfrm>
              <a:off x="612990" y="1714494"/>
              <a:ext cx="138548" cy="253915"/>
            </a:xfrm>
            <a:prstGeom prst="rect">
              <a:avLst/>
            </a:prstGeom>
          </p:spPr>
          <p:txBody>
            <a:bodyPr wrap="none">
              <a:spAutoFit/>
            </a:bodyPr>
            <a:lstStyle/>
            <a:p>
              <a:pPr algn="ctr"/>
              <a:endParaRPr lang="en-US" sz="1600" dirty="0">
                <a:solidFill>
                  <a:schemeClr val="bg1">
                    <a:lumMod val="50000"/>
                  </a:schemeClr>
                </a:solidFill>
                <a:latin typeface="Open Sans" pitchFamily="34" charset="0"/>
                <a:ea typeface="Open Sans" pitchFamily="34" charset="0"/>
                <a:cs typeface="Open Sans" pitchFamily="34" charset="0"/>
              </a:endParaRPr>
            </a:p>
          </p:txBody>
        </p:sp>
        <p:sp>
          <p:nvSpPr>
            <p:cNvPr id="31" name="Rectangle 43"/>
            <p:cNvSpPr/>
            <p:nvPr/>
          </p:nvSpPr>
          <p:spPr>
            <a:xfrm>
              <a:off x="205739" y="2000246"/>
              <a:ext cx="2331720" cy="623248"/>
            </a:xfrm>
            <a:prstGeom prst="rect">
              <a:avLst/>
            </a:prstGeom>
          </p:spPr>
          <p:txBody>
            <a:bodyPr wrap="square">
              <a:spAutoFit/>
            </a:bodyPr>
            <a:lstStyle/>
            <a:p>
              <a:r>
                <a:rPr lang="en-US" altLang="zh-CN" sz="2400" b="1" dirty="0" smtClean="0">
                  <a:latin typeface="Times New Roman" pitchFamily="18" charset="0"/>
                  <a:cs typeface="Times New Roman" pitchFamily="18" charset="0"/>
                </a:rPr>
                <a:t>Oxford Introduction to Common Law</a:t>
              </a:r>
            </a:p>
          </p:txBody>
        </p:sp>
      </p:grpSp>
      <p:grpSp>
        <p:nvGrpSpPr>
          <p:cNvPr id="32" name="Group 30"/>
          <p:cNvGrpSpPr/>
          <p:nvPr/>
        </p:nvGrpSpPr>
        <p:grpSpPr>
          <a:xfrm>
            <a:off x="7981406" y="287376"/>
            <a:ext cx="4210594" cy="6940020"/>
            <a:chOff x="5986055" y="215531"/>
            <a:chExt cx="3157946" cy="5205013"/>
          </a:xfrm>
        </p:grpSpPr>
        <p:sp>
          <p:nvSpPr>
            <p:cNvPr id="33" name="Rectangle 44"/>
            <p:cNvSpPr/>
            <p:nvPr/>
          </p:nvSpPr>
          <p:spPr>
            <a:xfrm>
              <a:off x="6669425" y="215531"/>
              <a:ext cx="975267" cy="276999"/>
            </a:xfrm>
            <a:prstGeom prst="rect">
              <a:avLst/>
            </a:prstGeom>
          </p:spPr>
          <p:txBody>
            <a:bodyPr wrap="none">
              <a:spAutoFit/>
            </a:bodyPr>
            <a:lstStyle/>
            <a:p>
              <a:r>
                <a:rPr lang="en-US" b="1" dirty="0" smtClean="0">
                  <a:latin typeface="Open Sans" pitchFamily="34" charset="0"/>
                  <a:ea typeface="Open Sans" pitchFamily="34" charset="0"/>
                  <a:cs typeface="Open Sans" pitchFamily="34" charset="0"/>
                </a:rPr>
                <a:t>Seminars:</a:t>
              </a:r>
              <a:endParaRPr lang="en-US" b="1" dirty="0">
                <a:latin typeface="Open Sans" pitchFamily="34" charset="0"/>
                <a:ea typeface="Open Sans" pitchFamily="34" charset="0"/>
                <a:cs typeface="Open Sans" pitchFamily="34" charset="0"/>
              </a:endParaRPr>
            </a:p>
          </p:txBody>
        </p:sp>
        <p:sp>
          <p:nvSpPr>
            <p:cNvPr id="34" name="Rectangle 45"/>
            <p:cNvSpPr/>
            <p:nvPr/>
          </p:nvSpPr>
          <p:spPr>
            <a:xfrm>
              <a:off x="5986055" y="549982"/>
              <a:ext cx="3157946" cy="4870562"/>
            </a:xfrm>
            <a:prstGeom prst="rect">
              <a:avLst/>
            </a:prstGeom>
          </p:spPr>
          <p:txBody>
            <a:bodyPr wrap="square">
              <a:spAutoFit/>
            </a:bodyPr>
            <a:lstStyle/>
            <a:p>
              <a:pPr lvl="1">
                <a:buFont typeface="Arial" pitchFamily="34" charset="0"/>
                <a:buChar char="•"/>
              </a:pPr>
              <a:r>
                <a:rPr lang="en-US" altLang="zh-CN" sz="1600" dirty="0" smtClean="0">
                  <a:latin typeface="+mn-ea"/>
                  <a:cs typeface="Times New Roman" pitchFamily="18" charset="0"/>
                </a:rPr>
                <a:t>Law and Economy – Prof. Stewart Jon Schwab</a:t>
              </a:r>
            </a:p>
            <a:p>
              <a:pPr lvl="1">
                <a:buFont typeface="Arial" pitchFamily="34" charset="0"/>
                <a:buChar char="•"/>
              </a:pPr>
              <a:r>
                <a:rPr lang="en-US" altLang="zh-CN" sz="1600" dirty="0" smtClean="0">
                  <a:latin typeface="+mn-ea"/>
                  <a:cs typeface="Times New Roman" pitchFamily="18" charset="0"/>
                </a:rPr>
                <a:t>Merger &amp; Acquisition – Prof. Robert J. Jackson, Jr. </a:t>
              </a:r>
            </a:p>
            <a:p>
              <a:pPr lvl="1">
                <a:buFont typeface="Arial" pitchFamily="34" charset="0"/>
                <a:buChar char="•"/>
              </a:pPr>
              <a:r>
                <a:rPr lang="en-US" altLang="zh-CN" sz="1600" dirty="0" smtClean="0">
                  <a:latin typeface="+mn-ea"/>
                  <a:cs typeface="Times New Roman" pitchFamily="18" charset="0"/>
                </a:rPr>
                <a:t>Bilingual Contract – Prof. Preston M. </a:t>
              </a:r>
              <a:r>
                <a:rPr lang="en-US" altLang="zh-CN" sz="1600" dirty="0" err="1" smtClean="0">
                  <a:latin typeface="+mn-ea"/>
                  <a:cs typeface="Times New Roman" pitchFamily="18" charset="0"/>
                </a:rPr>
                <a:t>Torbert</a:t>
              </a:r>
              <a:endParaRPr lang="en-US" altLang="zh-CN" sz="1600" dirty="0" smtClean="0">
                <a:latin typeface="+mn-ea"/>
                <a:cs typeface="Times New Roman" pitchFamily="18" charset="0"/>
              </a:endParaRPr>
            </a:p>
            <a:p>
              <a:pPr lvl="1">
                <a:buFont typeface="Arial" pitchFamily="34" charset="0"/>
                <a:buChar char="•"/>
              </a:pPr>
              <a:r>
                <a:rPr lang="en-US" altLang="zh-CN" sz="1600" dirty="0" smtClean="0">
                  <a:latin typeface="+mn-ea"/>
                  <a:cs typeface="Times New Roman" pitchFamily="18" charset="0"/>
                </a:rPr>
                <a:t>American Civil Procedure – Prof. Liu Xiao</a:t>
              </a:r>
            </a:p>
            <a:p>
              <a:pPr lvl="1">
                <a:buFont typeface="Arial" pitchFamily="34" charset="0"/>
                <a:buChar char="•"/>
              </a:pPr>
              <a:r>
                <a:rPr lang="en-US" altLang="zh-CN" sz="1600" dirty="0" smtClean="0">
                  <a:latin typeface="+mn-ea"/>
                  <a:cs typeface="Times New Roman" pitchFamily="18" charset="0"/>
                </a:rPr>
                <a:t>International Entertainment Law – Prof. Seagull </a:t>
              </a:r>
              <a:r>
                <a:rPr lang="en-US" altLang="zh-CN" sz="1600" dirty="0" err="1" smtClean="0">
                  <a:latin typeface="+mn-ea"/>
                  <a:cs typeface="Times New Roman" pitchFamily="18" charset="0"/>
                </a:rPr>
                <a:t>Haiyan</a:t>
              </a:r>
              <a:r>
                <a:rPr lang="en-US" altLang="zh-CN" sz="1600" dirty="0" smtClean="0">
                  <a:latin typeface="+mn-ea"/>
                  <a:cs typeface="Times New Roman" pitchFamily="18" charset="0"/>
                </a:rPr>
                <a:t> Song</a:t>
              </a:r>
            </a:p>
            <a:p>
              <a:pPr lvl="1">
                <a:buFont typeface="Arial" pitchFamily="34" charset="0"/>
                <a:buChar char="•"/>
              </a:pPr>
              <a:r>
                <a:rPr lang="en-US" sz="1600" dirty="0" smtClean="0"/>
                <a:t>New Challenges for the </a:t>
              </a:r>
              <a:r>
                <a:rPr lang="en-US" sz="1600" dirty="0" err="1" smtClean="0"/>
                <a:t>Ius</a:t>
              </a:r>
              <a:r>
                <a:rPr lang="en-US" sz="1600" dirty="0" smtClean="0"/>
                <a:t> Contra Bellum and the </a:t>
              </a:r>
              <a:r>
                <a:rPr lang="en-US" sz="1600" dirty="0" err="1" smtClean="0"/>
                <a:t>Ius</a:t>
              </a:r>
              <a:r>
                <a:rPr lang="en-US" sz="1600" dirty="0" smtClean="0"/>
                <a:t> in Bello-Prof. Anne Peters</a:t>
              </a:r>
            </a:p>
            <a:p>
              <a:pPr lvl="1">
                <a:buFont typeface="Arial" pitchFamily="34" charset="0"/>
                <a:buChar char="•"/>
              </a:pPr>
              <a:r>
                <a:rPr lang="en-US" sz="1600" dirty="0" smtClean="0"/>
                <a:t>The Essence of Common Law-Prof. Berry Fong-Chung HS</a:t>
              </a:r>
            </a:p>
            <a:p>
              <a:pPr lvl="1">
                <a:buFont typeface="Arial" pitchFamily="34" charset="0"/>
                <a:buChar char="•"/>
              </a:pPr>
              <a:r>
                <a:rPr lang="en-US" sz="1600" dirty="0" smtClean="0"/>
                <a:t>Global Governance and International Law- Prof. Jan </a:t>
              </a:r>
              <a:r>
                <a:rPr lang="en-US" sz="1600" dirty="0" err="1" smtClean="0"/>
                <a:t>Klabbers</a:t>
              </a:r>
              <a:endParaRPr lang="en-US" sz="1600" dirty="0" smtClean="0"/>
            </a:p>
            <a:p>
              <a:pPr lvl="1">
                <a:buFont typeface="Arial" pitchFamily="34" charset="0"/>
                <a:buChar char="•"/>
              </a:pPr>
              <a:r>
                <a:rPr lang="en-US" sz="1600" dirty="0" smtClean="0">
                  <a:latin typeface="Open Sans" pitchFamily="34" charset="0"/>
                  <a:ea typeface="Open Sans" pitchFamily="34" charset="0"/>
                  <a:cs typeface="Open Sans" pitchFamily="34" charset="0"/>
                </a:rPr>
                <a:t>A</a:t>
              </a:r>
              <a:r>
                <a:rPr lang="en-US" altLang="zh-CN" sz="1600" dirty="0" smtClean="0">
                  <a:latin typeface="Open Sans" pitchFamily="34" charset="0"/>
                  <a:ea typeface="Open Sans" pitchFamily="34" charset="0"/>
                  <a:cs typeface="Open Sans" pitchFamily="34" charset="0"/>
                </a:rPr>
                <a:t>merican Contract Law-Prof.</a:t>
              </a:r>
              <a:r>
                <a:rPr lang="en-US" sz="1600" dirty="0" smtClean="0"/>
                <a:t> Richard Brooks</a:t>
              </a:r>
            </a:p>
            <a:p>
              <a:pPr lvl="1">
                <a:buFont typeface="Arial" pitchFamily="34" charset="0"/>
                <a:buChar char="•"/>
              </a:pPr>
              <a:r>
                <a:rPr lang="en-US" sz="1600" dirty="0" smtClean="0">
                  <a:latin typeface="Open Sans" pitchFamily="34" charset="0"/>
                  <a:ea typeface="Open Sans" pitchFamily="34" charset="0"/>
                  <a:cs typeface="Open Sans" pitchFamily="34" charset="0"/>
                </a:rPr>
                <a:t>The Common Law of Contract with Emphasis on Hong Kong Contract Law-Prof. </a:t>
              </a:r>
              <a:r>
                <a:rPr lang="en-US" sz="1600" dirty="0" err="1" smtClean="0"/>
                <a:t>Anselmo</a:t>
              </a:r>
              <a:r>
                <a:rPr lang="en-US" sz="1600" dirty="0" smtClean="0"/>
                <a:t> Reyes</a:t>
              </a:r>
              <a:endParaRPr lang="en-US" sz="1600" dirty="0" smtClean="0">
                <a:latin typeface="Open Sans" pitchFamily="34" charset="0"/>
                <a:ea typeface="Open Sans" pitchFamily="34" charset="0"/>
                <a:cs typeface="Open Sans" pitchFamily="34" charset="0"/>
              </a:endParaRPr>
            </a:p>
            <a:p>
              <a:pPr lvl="1">
                <a:buFont typeface="Arial" pitchFamily="34" charset="0"/>
                <a:buChar char="•"/>
              </a:pPr>
              <a:endParaRPr lang="en-US" sz="1600" dirty="0" smtClean="0">
                <a:latin typeface="Open Sans" pitchFamily="34" charset="0"/>
                <a:ea typeface="Open Sans" pitchFamily="34" charset="0"/>
                <a:cs typeface="Open Sans" pitchFamily="34" charset="0"/>
              </a:endParaRPr>
            </a:p>
            <a:p>
              <a:pPr lvl="1">
                <a:buFont typeface="Arial" pitchFamily="34" charset="0"/>
                <a:buChar char="•"/>
              </a:pPr>
              <a:endParaRPr lang="zh-CN" altLang="en-US" sz="1600" dirty="0" smtClean="0"/>
            </a:p>
            <a:p>
              <a:pPr lvl="1"/>
              <a:endParaRPr lang="en-US" sz="1600" dirty="0" smtClean="0"/>
            </a:p>
            <a:p>
              <a:pPr lvl="1">
                <a:buFont typeface="Arial" pitchFamily="34" charset="0"/>
                <a:buChar char="•"/>
              </a:pPr>
              <a:endParaRPr lang="zh-CN" altLang="en-US" sz="1600" dirty="0">
                <a:latin typeface="+mn-ea"/>
                <a:cs typeface="Times New Roman" pitchFamily="18" charset="0"/>
              </a:endParaRPr>
            </a:p>
          </p:txBody>
        </p:sp>
      </p:grpSp>
      <p:grpSp>
        <p:nvGrpSpPr>
          <p:cNvPr id="37" name="组合 1"/>
          <p:cNvGrpSpPr>
            <a:grpSpLocks/>
          </p:cNvGrpSpPr>
          <p:nvPr/>
        </p:nvGrpSpPr>
        <p:grpSpPr bwMode="auto">
          <a:xfrm>
            <a:off x="280988" y="0"/>
            <a:ext cx="106362" cy="720725"/>
            <a:chOff x="0" y="0"/>
            <a:chExt cx="105725" cy="721610"/>
          </a:xfrm>
          <a:solidFill>
            <a:srgbClr val="34BA89"/>
          </a:solidFill>
        </p:grpSpPr>
        <p:sp>
          <p:nvSpPr>
            <p:cNvPr id="38"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sp>
          <p:nvSpPr>
            <p:cNvPr id="39"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chemeClr val="bg1">
                    <a:lumMod val="50000"/>
                  </a:schemeClr>
                </a:solidFill>
              </a:endParaRPr>
            </a:p>
          </p:txBody>
        </p:sp>
      </p:grpSp>
      <p:sp>
        <p:nvSpPr>
          <p:cNvPr id="40" name="TextBox 6"/>
          <p:cNvSpPr>
            <a:spLocks noChangeArrowheads="1"/>
          </p:cNvSpPr>
          <p:nvPr/>
        </p:nvSpPr>
        <p:spPr bwMode="auto">
          <a:xfrm>
            <a:off x="489312" y="240529"/>
            <a:ext cx="646012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2800" b="1" dirty="0" smtClean="0">
                <a:latin typeface="+mn-ea"/>
              </a:rPr>
              <a:t>Global and Comparative Law </a:t>
            </a:r>
            <a:r>
              <a:rPr lang="zh-CN" altLang="en-US" sz="2800" b="1" dirty="0" smtClean="0">
                <a:latin typeface="+mn-ea"/>
              </a:rPr>
              <a:t>课程</a:t>
            </a:r>
            <a:endParaRPr lang="en-US" altLang="zh-CN" sz="2800" b="1" dirty="0">
              <a:solidFill>
                <a:srgbClr val="262626"/>
              </a:solidFill>
              <a:latin typeface="+mn-ea"/>
              <a:sym typeface="Impact" panose="020B0806030902050204" pitchFamily="34" charset="0"/>
            </a:endParaRPr>
          </a:p>
        </p:txBody>
      </p:sp>
    </p:spTree>
    <p:extLst>
      <p:ext uri="{BB962C8B-B14F-4D97-AF65-F5344CB8AC3E}">
        <p14:creationId xmlns:p14="http://schemas.microsoft.com/office/powerpoint/2010/main" xmlns="" val="52269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Right)">
                                      <p:cBhvr>
                                        <p:cTn id="11" dur="500"/>
                                        <p:tgtEl>
                                          <p:spTgt spid="29"/>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lide(fromBottom)">
                                      <p:cBhvr>
                                        <p:cTn id="15" dur="500"/>
                                        <p:tgtEl>
                                          <p:spTgt spid="21"/>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lide(fromBottom)">
                                      <p:cBhvr>
                                        <p:cTn id="19" dur="500"/>
                                        <p:tgtEl>
                                          <p:spTgt spid="15"/>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slide(fromLeft)">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7CE39"/>
        </a:solidFill>
        <a:effectLst/>
      </p:bgPr>
    </p:bg>
    <p:spTree>
      <p:nvGrpSpPr>
        <p:cNvPr id="1" name=""/>
        <p:cNvGrpSpPr/>
        <p:nvPr/>
      </p:nvGrpSpPr>
      <p:grpSpPr>
        <a:xfrm>
          <a:off x="0" y="0"/>
          <a:ext cx="0" cy="0"/>
          <a:chOff x="0" y="0"/>
          <a:chExt cx="0" cy="0"/>
        </a:xfrm>
      </p:grpSpPr>
      <p:sp>
        <p:nvSpPr>
          <p:cNvPr id="4" name="矩形 5"/>
          <p:cNvSpPr>
            <a:spLocks noChangeArrowheads="1"/>
          </p:cNvSpPr>
          <p:nvPr/>
        </p:nvSpPr>
        <p:spPr bwMode="auto">
          <a:xfrm>
            <a:off x="0" y="2875184"/>
            <a:ext cx="12192000" cy="599016"/>
          </a:xfrm>
          <a:prstGeom prst="rect">
            <a:avLst/>
          </a:prstGeom>
          <a:solidFill>
            <a:srgbClr val="D1B719"/>
          </a:solidFill>
          <a:ln>
            <a:noFill/>
          </a:ln>
        </p:spPr>
        <p:txBody>
          <a:bodyPr anchor="ctr"/>
          <a:lstStyle/>
          <a:p>
            <a:pPr algn="ctr"/>
            <a:endParaRPr lang="zh-CN" altLang="zh-CN">
              <a:solidFill>
                <a:srgbClr val="FFFFFF"/>
              </a:solidFill>
            </a:endParaRPr>
          </a:p>
        </p:txBody>
      </p:sp>
      <p:sp>
        <p:nvSpPr>
          <p:cNvPr id="5" name="TextBox 3"/>
          <p:cNvSpPr>
            <a:spLocks noChangeArrowheads="1"/>
          </p:cNvSpPr>
          <p:nvPr/>
        </p:nvSpPr>
        <p:spPr bwMode="auto">
          <a:xfrm>
            <a:off x="35984" y="-1911350"/>
            <a:ext cx="4939173" cy="10761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69332" dirty="0" smtClean="0">
                <a:solidFill>
                  <a:schemeClr val="bg1"/>
                </a:solidFill>
                <a:latin typeface="Impact" panose="020B0806030902050204" pitchFamily="34" charset="0"/>
                <a:sym typeface="Impact" panose="020B0806030902050204" pitchFamily="34" charset="0"/>
              </a:rPr>
              <a:t>8</a:t>
            </a:r>
            <a:endParaRPr lang="zh-CN" altLang="en-US" sz="69332" dirty="0">
              <a:solidFill>
                <a:schemeClr val="bg1"/>
              </a:solidFill>
              <a:latin typeface="Impact" panose="020B0806030902050204" pitchFamily="34" charset="0"/>
              <a:sym typeface="Impact" panose="020B0806030902050204" pitchFamily="34" charset="0"/>
            </a:endParaRPr>
          </a:p>
        </p:txBody>
      </p:sp>
      <p:sp>
        <p:nvSpPr>
          <p:cNvPr id="6" name="矩形 4"/>
          <p:cNvSpPr>
            <a:spLocks noChangeArrowheads="1"/>
          </p:cNvSpPr>
          <p:nvPr/>
        </p:nvSpPr>
        <p:spPr bwMode="auto">
          <a:xfrm>
            <a:off x="2583767" y="2846298"/>
            <a:ext cx="960823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a:r>
              <a:rPr lang="en-US" altLang="zh-CN" sz="3200" b="1" dirty="0" smtClean="0">
                <a:solidFill>
                  <a:schemeClr val="bg1"/>
                </a:solidFill>
                <a:latin typeface="微软雅黑" pitchFamily="34" charset="-122"/>
                <a:ea typeface="微软雅黑" pitchFamily="34" charset="-122"/>
              </a:rPr>
              <a:t>Chair Professor and Visiting Professors</a:t>
            </a:r>
            <a:endParaRPr lang="zh-CN" altLang="en-US" sz="3200" b="1" dirty="0">
              <a:solidFill>
                <a:schemeClr val="bg1"/>
              </a:solidFill>
              <a:ea typeface="微软雅黑" panose="020B0503020204020204" pitchFamily="34" charset="-122"/>
              <a:sym typeface="Arial" panose="020B0604020202020204" pitchFamily="34" charset="0"/>
            </a:endParaRPr>
          </a:p>
        </p:txBody>
      </p:sp>
      <p:sp>
        <p:nvSpPr>
          <p:cNvPr id="7" name="矩形 2"/>
          <p:cNvSpPr>
            <a:spLocks noChangeArrowheads="1"/>
          </p:cNvSpPr>
          <p:nvPr/>
        </p:nvSpPr>
        <p:spPr bwMode="auto">
          <a:xfrm>
            <a:off x="8156115" y="1862668"/>
            <a:ext cx="3519425" cy="995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en-US" altLang="zh-CN" sz="5867" dirty="0" smtClean="0">
                <a:solidFill>
                  <a:schemeClr val="bg1"/>
                </a:solidFill>
                <a:latin typeface="Impact" panose="020B0806030902050204" pitchFamily="34" charset="0"/>
                <a:sym typeface="Impact" panose="020B0806030902050204" pitchFamily="34" charset="0"/>
              </a:rPr>
              <a:t>PART EIGHT</a:t>
            </a:r>
            <a:endParaRPr lang="zh-CN" altLang="en-US" sz="5867" dirty="0">
              <a:solidFill>
                <a:schemeClr val="bg1"/>
              </a:solidFill>
              <a:latin typeface="Impact" panose="020B0806030902050204" pitchFamily="34" charset="0"/>
              <a:sym typeface="Impact" panose="020B0806030902050204" pitchFamily="34" charset="0"/>
            </a:endParaRPr>
          </a:p>
        </p:txBody>
      </p:sp>
    </p:spTree>
    <p:extLst>
      <p:ext uri="{BB962C8B-B14F-4D97-AF65-F5344CB8AC3E}">
        <p14:creationId xmlns:p14="http://schemas.microsoft.com/office/powerpoint/2010/main" xmlns="" val="3659575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2171" y="404664"/>
            <a:ext cx="11582400" cy="864096"/>
          </a:xfrm>
        </p:spPr>
        <p:txBody>
          <a:bodyPr/>
          <a:lstStyle/>
          <a:p>
            <a:pPr algn="ctr"/>
            <a:r>
              <a:rPr lang="en-US" altLang="zh-CN" b="1" dirty="0" smtClean="0">
                <a:solidFill>
                  <a:srgbClr val="E7CE39"/>
                </a:solidFill>
                <a:latin typeface="+mn-ea"/>
                <a:ea typeface="+mn-ea"/>
                <a:cs typeface="Arial Unicode MS" pitchFamily="34" charset="-122"/>
              </a:rPr>
              <a:t>Chair professors</a:t>
            </a:r>
            <a:endParaRPr lang="zh-CN" altLang="en-US" b="1" dirty="0">
              <a:solidFill>
                <a:srgbClr val="E7CE39"/>
              </a:solidFill>
              <a:latin typeface="+mn-ea"/>
              <a:ea typeface="+mn-ea"/>
              <a:cs typeface="Arial Unicode MS" pitchFamily="34" charset="-122"/>
            </a:endParaRPr>
          </a:p>
        </p:txBody>
      </p:sp>
      <p:sp>
        <p:nvSpPr>
          <p:cNvPr id="3" name="内容占位符 2"/>
          <p:cNvSpPr>
            <a:spLocks noGrp="1"/>
          </p:cNvSpPr>
          <p:nvPr>
            <p:ph idx="1"/>
          </p:nvPr>
        </p:nvSpPr>
        <p:spPr/>
        <p:txBody>
          <a:bodyPr/>
          <a:lstStyle/>
          <a:p>
            <a:pPr marL="0" indent="0">
              <a:buNone/>
            </a:pPr>
            <a:endParaRPr lang="en-US" altLang="zh-CN" dirty="0">
              <a:latin typeface="+mn-ea"/>
            </a:endParaRPr>
          </a:p>
          <a:p>
            <a:r>
              <a:rPr lang="en-US" altLang="zh-CN" dirty="0" smtClean="0">
                <a:latin typeface="+mn-ea"/>
                <a:cs typeface="Times New Roman" pitchFamily="18" charset="0"/>
              </a:rPr>
              <a:t>Professor Paul </a:t>
            </a:r>
            <a:r>
              <a:rPr lang="en-US" altLang="zh-CN" dirty="0" err="1" smtClean="0">
                <a:latin typeface="+mn-ea"/>
                <a:cs typeface="Times New Roman" pitchFamily="18" charset="0"/>
              </a:rPr>
              <a:t>Gewirtz</a:t>
            </a:r>
            <a:endParaRPr lang="en-US" altLang="zh-CN" dirty="0" smtClean="0">
              <a:latin typeface="+mn-ea"/>
              <a:cs typeface="Times New Roman" pitchFamily="18" charset="0"/>
            </a:endParaRPr>
          </a:p>
          <a:p>
            <a:pPr>
              <a:buNone/>
            </a:pPr>
            <a:r>
              <a:rPr lang="zh-CN" altLang="en-US" dirty="0" smtClean="0">
                <a:latin typeface="+mn-ea"/>
                <a:cs typeface="Times New Roman" pitchFamily="18" charset="0"/>
              </a:rPr>
              <a:t>  （葛维宝）</a:t>
            </a:r>
            <a:endParaRPr lang="en-US" altLang="zh-CN" dirty="0" smtClean="0">
              <a:latin typeface="+mn-ea"/>
              <a:cs typeface="Times New Roman" pitchFamily="18" charset="0"/>
            </a:endParaRPr>
          </a:p>
          <a:p>
            <a:endParaRPr lang="en-US" altLang="zh-CN" dirty="0">
              <a:latin typeface="+mn-ea"/>
            </a:endParaRPr>
          </a:p>
          <a:p>
            <a:endParaRPr lang="en-US" altLang="zh-CN" dirty="0" smtClean="0">
              <a:latin typeface="+mn-ea"/>
            </a:endParaRPr>
          </a:p>
          <a:p>
            <a:endParaRPr lang="en-US" altLang="zh-CN" dirty="0">
              <a:latin typeface="+mn-ea"/>
            </a:endParaRPr>
          </a:p>
          <a:p>
            <a:r>
              <a:rPr lang="en-US" altLang="zh-CN" dirty="0">
                <a:latin typeface="+mn-ea"/>
              </a:rPr>
              <a:t> Professor William P. </a:t>
            </a:r>
            <a:r>
              <a:rPr lang="en-US" altLang="zh-CN" dirty="0" smtClean="0">
                <a:latin typeface="+mn-ea"/>
              </a:rPr>
              <a:t>Alford </a:t>
            </a:r>
          </a:p>
          <a:p>
            <a:pPr marL="0" indent="0">
              <a:buNone/>
            </a:pPr>
            <a:r>
              <a:rPr lang="zh-CN" altLang="en-US" dirty="0" smtClean="0">
                <a:latin typeface="+mn-ea"/>
              </a:rPr>
              <a:t>  （安守廉）</a:t>
            </a:r>
            <a:endParaRPr lang="zh-CN" altLang="en-US" dirty="0">
              <a:latin typeface="+mn-ea"/>
            </a:endParaRPr>
          </a:p>
        </p:txBody>
      </p:sp>
      <p:pic>
        <p:nvPicPr>
          <p:cNvPr id="1026" name="Picture 2" descr="C:\Users\eao\Desktop\gewirtz_paul.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32171" y="1242989"/>
            <a:ext cx="2478187" cy="247818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eao\Desktop\alford.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23126" y="3861048"/>
            <a:ext cx="2496277" cy="2297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30778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solidFill>
                  <a:srgbClr val="E7CE39"/>
                </a:solidFill>
                <a:latin typeface="+mn-ea"/>
                <a:ea typeface="+mn-ea"/>
                <a:cs typeface="Times New Roman" pitchFamily="18" charset="0"/>
              </a:rPr>
              <a:t>V</a:t>
            </a:r>
            <a:r>
              <a:rPr lang="en-US" altLang="zh-CN" b="1" dirty="0" smtClean="0">
                <a:solidFill>
                  <a:srgbClr val="E7CE39"/>
                </a:solidFill>
                <a:latin typeface="+mn-ea"/>
                <a:ea typeface="+mn-ea"/>
                <a:cs typeface="Times New Roman" pitchFamily="18" charset="0"/>
              </a:rPr>
              <a:t>isiting Professors</a:t>
            </a:r>
            <a:endParaRPr lang="zh-CN" altLang="en-US" b="1" dirty="0">
              <a:solidFill>
                <a:srgbClr val="E7CE39"/>
              </a:solidFill>
              <a:latin typeface="+mn-ea"/>
              <a:ea typeface="+mn-ea"/>
              <a:cs typeface="Times New Roman" pitchFamily="18" charset="0"/>
            </a:endParaRPr>
          </a:p>
        </p:txBody>
      </p:sp>
      <p:sp>
        <p:nvSpPr>
          <p:cNvPr id="3" name="内容占位符 2"/>
          <p:cNvSpPr>
            <a:spLocks noGrp="1"/>
          </p:cNvSpPr>
          <p:nvPr>
            <p:ph idx="1"/>
          </p:nvPr>
        </p:nvSpPr>
        <p:spPr>
          <a:xfrm>
            <a:off x="609600" y="1412777"/>
            <a:ext cx="10972800" cy="4713387"/>
          </a:xfrm>
        </p:spPr>
        <p:txBody>
          <a:bodyPr>
            <a:normAutofit fontScale="92500" lnSpcReduction="20000"/>
          </a:bodyPr>
          <a:lstStyle/>
          <a:p>
            <a:endParaRPr lang="en-US" altLang="zh-CN" dirty="0" smtClean="0">
              <a:latin typeface="+mn-ea"/>
              <a:cs typeface="Times New Roman" pitchFamily="18" charset="0"/>
            </a:endParaRPr>
          </a:p>
          <a:p>
            <a:endParaRPr lang="en-US" altLang="zh-CN" dirty="0" smtClean="0">
              <a:latin typeface="+mn-ea"/>
              <a:cs typeface="Times New Roman" pitchFamily="18" charset="0"/>
            </a:endParaRPr>
          </a:p>
          <a:p>
            <a:r>
              <a:rPr lang="en-US" altLang="zh-CN" dirty="0" smtClean="0">
                <a:latin typeface="+mn-ea"/>
                <a:cs typeface="Times New Roman" pitchFamily="18" charset="0"/>
              </a:rPr>
              <a:t>Professor </a:t>
            </a:r>
            <a:r>
              <a:rPr lang="en-US" dirty="0" err="1" smtClean="0"/>
              <a:t>Kimmo</a:t>
            </a:r>
            <a:r>
              <a:rPr lang="en-US" dirty="0" smtClean="0"/>
              <a:t> </a:t>
            </a:r>
            <a:r>
              <a:rPr lang="en-US" dirty="0" err="1" smtClean="0"/>
              <a:t>Nuotio</a:t>
            </a:r>
            <a:endParaRPr lang="en-US" altLang="zh-CN" dirty="0" smtClean="0">
              <a:latin typeface="+mn-ea"/>
            </a:endParaRPr>
          </a:p>
          <a:p>
            <a:pPr marL="0" indent="0">
              <a:buNone/>
            </a:pPr>
            <a:endParaRPr lang="en-US" altLang="zh-CN" dirty="0" smtClean="0">
              <a:latin typeface="+mn-ea"/>
            </a:endParaRPr>
          </a:p>
          <a:p>
            <a:endParaRPr lang="en-US" altLang="zh-CN" dirty="0" smtClean="0">
              <a:latin typeface="+mn-ea"/>
              <a:cs typeface="Times New Roman" pitchFamily="18" charset="0"/>
            </a:endParaRPr>
          </a:p>
          <a:p>
            <a:endParaRPr lang="en-US" altLang="zh-CN" dirty="0" smtClean="0">
              <a:latin typeface="+mn-ea"/>
              <a:cs typeface="Times New Roman" pitchFamily="18" charset="0"/>
            </a:endParaRPr>
          </a:p>
          <a:p>
            <a:endParaRPr lang="en-US" altLang="zh-CN" dirty="0" smtClean="0">
              <a:latin typeface="+mn-ea"/>
              <a:cs typeface="Times New Roman" pitchFamily="18" charset="0"/>
            </a:endParaRPr>
          </a:p>
          <a:p>
            <a:endParaRPr lang="en-US" altLang="zh-CN" dirty="0" smtClean="0">
              <a:latin typeface="+mn-ea"/>
              <a:cs typeface="Times New Roman" pitchFamily="18" charset="0"/>
            </a:endParaRPr>
          </a:p>
          <a:p>
            <a:r>
              <a:rPr lang="en-US" altLang="zh-CN" dirty="0" smtClean="0">
                <a:latin typeface="+mn-ea"/>
                <a:cs typeface="Times New Roman" pitchFamily="18" charset="0"/>
              </a:rPr>
              <a:t>Professor </a:t>
            </a:r>
            <a:r>
              <a:rPr lang="en-US" dirty="0" smtClean="0"/>
              <a:t>Robert J. Jackson, Jr.</a:t>
            </a:r>
            <a:endParaRPr lang="en-US" altLang="zh-CN" dirty="0" smtClean="0">
              <a:latin typeface="+mn-ea"/>
              <a:cs typeface="Times New Roman" pitchFamily="18" charset="0"/>
            </a:endParaRPr>
          </a:p>
          <a:p>
            <a:endParaRPr lang="en-US" altLang="zh-CN" dirty="0">
              <a:latin typeface="+mn-ea"/>
              <a:cs typeface="Times New Roman" pitchFamily="18" charset="0"/>
            </a:endParaRPr>
          </a:p>
          <a:p>
            <a:pPr marL="0" indent="0">
              <a:buNone/>
            </a:pPr>
            <a:r>
              <a:rPr lang="en-US" altLang="zh-CN" dirty="0" smtClean="0">
                <a:latin typeface="Times New Roman" pitchFamily="18" charset="0"/>
                <a:cs typeface="Times New Roman" pitchFamily="18" charset="0"/>
              </a:rPr>
              <a:t>      </a:t>
            </a:r>
          </a:p>
        </p:txBody>
      </p:sp>
      <p:sp>
        <p:nvSpPr>
          <p:cNvPr id="7" name="矩形 6"/>
          <p:cNvSpPr/>
          <p:nvPr/>
        </p:nvSpPr>
        <p:spPr>
          <a:xfrm>
            <a:off x="2378906" y="1428981"/>
            <a:ext cx="322524" cy="369332"/>
          </a:xfrm>
          <a:prstGeom prst="rect">
            <a:avLst/>
          </a:prstGeom>
        </p:spPr>
        <p:txBody>
          <a:bodyPr wrap="none">
            <a:spAutoFit/>
          </a:bodyPr>
          <a:lstStyle/>
          <a:p>
            <a:r>
              <a:rPr lang="en-US" dirty="0" smtClean="0"/>
              <a:t>  </a:t>
            </a:r>
            <a:endParaRPr lang="zh-CN" altLang="en-US" dirty="0"/>
          </a:p>
        </p:txBody>
      </p:sp>
      <p:pic>
        <p:nvPicPr>
          <p:cNvPr id="8" name="图片 7" descr="A624.tmp.png"/>
          <p:cNvPicPr>
            <a:picLocks noChangeAspect="1"/>
          </p:cNvPicPr>
          <p:nvPr/>
        </p:nvPicPr>
        <p:blipFill>
          <a:blip r:embed="rId2"/>
          <a:stretch>
            <a:fillRect/>
          </a:stretch>
        </p:blipFill>
        <p:spPr>
          <a:xfrm>
            <a:off x="8219957" y="1331104"/>
            <a:ext cx="1972914" cy="2660108"/>
          </a:xfrm>
          <a:prstGeom prst="rect">
            <a:avLst/>
          </a:prstGeom>
        </p:spPr>
      </p:pic>
      <p:pic>
        <p:nvPicPr>
          <p:cNvPr id="9" name="图片 8" descr="7FC2.tmp.png"/>
          <p:cNvPicPr>
            <a:picLocks noChangeAspect="1"/>
          </p:cNvPicPr>
          <p:nvPr/>
        </p:nvPicPr>
        <p:blipFill>
          <a:blip r:embed="rId3"/>
          <a:stretch>
            <a:fillRect/>
          </a:stretch>
        </p:blipFill>
        <p:spPr>
          <a:xfrm>
            <a:off x="7140388" y="4163988"/>
            <a:ext cx="3652747" cy="2247845"/>
          </a:xfrm>
          <a:prstGeom prst="rect">
            <a:avLst/>
          </a:prstGeom>
        </p:spPr>
      </p:pic>
    </p:spTree>
    <p:extLst>
      <p:ext uri="{BB962C8B-B14F-4D97-AF65-F5344CB8AC3E}">
        <p14:creationId xmlns="" xmlns:p14="http://schemas.microsoft.com/office/powerpoint/2010/main" val="1463813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solidFill>
                  <a:srgbClr val="E7CE39"/>
                </a:solidFill>
                <a:latin typeface="+mn-ea"/>
                <a:ea typeface="+mn-ea"/>
                <a:cs typeface="Times New Roman" pitchFamily="18" charset="0"/>
              </a:rPr>
              <a:t>V</a:t>
            </a:r>
            <a:r>
              <a:rPr lang="en-US" altLang="zh-CN" b="1" dirty="0" smtClean="0">
                <a:solidFill>
                  <a:srgbClr val="E7CE39"/>
                </a:solidFill>
                <a:latin typeface="+mn-ea"/>
                <a:ea typeface="+mn-ea"/>
                <a:cs typeface="Times New Roman" pitchFamily="18" charset="0"/>
              </a:rPr>
              <a:t>isiting Professors</a:t>
            </a:r>
            <a:endParaRPr lang="zh-CN" altLang="en-US" b="1" dirty="0">
              <a:solidFill>
                <a:srgbClr val="E7CE39"/>
              </a:solidFill>
              <a:latin typeface="+mn-ea"/>
              <a:ea typeface="+mn-ea"/>
              <a:cs typeface="Times New Roman" pitchFamily="18" charset="0"/>
            </a:endParaRPr>
          </a:p>
        </p:txBody>
      </p:sp>
      <p:sp>
        <p:nvSpPr>
          <p:cNvPr id="3" name="内容占位符 2"/>
          <p:cNvSpPr>
            <a:spLocks noGrp="1"/>
          </p:cNvSpPr>
          <p:nvPr>
            <p:ph idx="1"/>
          </p:nvPr>
        </p:nvSpPr>
        <p:spPr>
          <a:xfrm>
            <a:off x="609600" y="1412777"/>
            <a:ext cx="10972800" cy="4713387"/>
          </a:xfrm>
        </p:spPr>
        <p:txBody>
          <a:bodyPr/>
          <a:lstStyle/>
          <a:p>
            <a:r>
              <a:rPr lang="en-US" altLang="zh-CN" dirty="0">
                <a:latin typeface="+mn-ea"/>
                <a:cs typeface="Times New Roman" pitchFamily="18" charset="0"/>
              </a:rPr>
              <a:t>Professor </a:t>
            </a:r>
            <a:r>
              <a:rPr lang="en-US" altLang="zh-CN" dirty="0" smtClean="0">
                <a:latin typeface="+mn-ea"/>
                <a:cs typeface="Times New Roman" pitchFamily="18" charset="0"/>
              </a:rPr>
              <a:t>Anne Peters     </a:t>
            </a:r>
            <a:endParaRPr lang="en-US" altLang="zh-CN" dirty="0" smtClean="0">
              <a:latin typeface="+mn-ea"/>
            </a:endParaRPr>
          </a:p>
          <a:p>
            <a:pPr marL="0" indent="0">
              <a:buNone/>
            </a:pPr>
            <a:endParaRPr lang="en-US" altLang="zh-CN" dirty="0" smtClean="0">
              <a:latin typeface="+mn-ea"/>
            </a:endParaRPr>
          </a:p>
          <a:p>
            <a:endParaRPr lang="en-US" altLang="zh-CN" dirty="0" smtClean="0">
              <a:latin typeface="+mn-ea"/>
              <a:cs typeface="Times New Roman" pitchFamily="18" charset="0"/>
            </a:endParaRPr>
          </a:p>
          <a:p>
            <a:r>
              <a:rPr lang="en-US" altLang="zh-CN" dirty="0" smtClean="0">
                <a:latin typeface="+mn-ea"/>
                <a:cs typeface="Times New Roman" pitchFamily="18" charset="0"/>
              </a:rPr>
              <a:t>Professor Jeffrey Fagan</a:t>
            </a:r>
          </a:p>
          <a:p>
            <a:endParaRPr lang="en-US" altLang="zh-CN" dirty="0">
              <a:latin typeface="+mn-ea"/>
              <a:cs typeface="Times New Roman" pitchFamily="18" charset="0"/>
            </a:endParaRPr>
          </a:p>
          <a:p>
            <a:endParaRPr lang="en-US" altLang="zh-CN" dirty="0" smtClean="0">
              <a:latin typeface="+mn-ea"/>
              <a:cs typeface="Times New Roman" pitchFamily="18" charset="0"/>
            </a:endParaRPr>
          </a:p>
          <a:p>
            <a:r>
              <a:rPr lang="en-US" altLang="zh-CN" dirty="0" smtClean="0">
                <a:latin typeface="+mn-ea"/>
                <a:cs typeface="Times New Roman" pitchFamily="18" charset="0"/>
              </a:rPr>
              <a:t>Professor Stewart </a:t>
            </a:r>
            <a:r>
              <a:rPr lang="en-US" altLang="zh-CN" dirty="0">
                <a:latin typeface="+mn-ea"/>
                <a:cs typeface="Times New Roman" pitchFamily="18" charset="0"/>
              </a:rPr>
              <a:t>Jon Schwab   </a:t>
            </a:r>
            <a:endParaRPr lang="en-US" altLang="zh-CN" dirty="0" smtClean="0">
              <a:latin typeface="+mn-ea"/>
              <a:cs typeface="Times New Roman" pitchFamily="18" charset="0"/>
            </a:endParaRPr>
          </a:p>
          <a:p>
            <a:pPr marL="0" indent="0">
              <a:buNone/>
            </a:pPr>
            <a:r>
              <a:rPr lang="en-US" altLang="zh-CN" dirty="0" smtClean="0">
                <a:latin typeface="Times New Roman" pitchFamily="18" charset="0"/>
                <a:cs typeface="Times New Roman" pitchFamily="18" charset="0"/>
              </a:rPr>
              <a:t>      </a:t>
            </a:r>
          </a:p>
        </p:txBody>
      </p:sp>
      <p:pic>
        <p:nvPicPr>
          <p:cNvPr id="2050" name="Picture 2" descr="C:\Users\eao\Desktop\20150115094748800517.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083885" y="1052736"/>
            <a:ext cx="1689788" cy="1584176"/>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eao\Desktop\fagan-2014.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083883" y="2694461"/>
            <a:ext cx="1689788" cy="1696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eao\Desktop\20150115101848813437.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083885" y="4475765"/>
            <a:ext cx="1917700" cy="15716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638136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1706" y="0"/>
            <a:ext cx="10515600" cy="1325563"/>
          </a:xfrm>
        </p:spPr>
        <p:txBody>
          <a:bodyPr>
            <a:normAutofit/>
          </a:bodyPr>
          <a:lstStyle/>
          <a:p>
            <a:r>
              <a:rPr lang="zh-CN" altLang="en-US" sz="3200" b="1" dirty="0" smtClean="0"/>
              <a:t>近期重要活动预告</a:t>
            </a:r>
            <a:endParaRPr lang="zh-CN" altLang="en-US" sz="3200" b="1" dirty="0"/>
          </a:p>
        </p:txBody>
      </p:sp>
      <p:grpSp>
        <p:nvGrpSpPr>
          <p:cNvPr id="4" name="Group 47"/>
          <p:cNvGrpSpPr/>
          <p:nvPr/>
        </p:nvGrpSpPr>
        <p:grpSpPr>
          <a:xfrm>
            <a:off x="4535754" y="4935071"/>
            <a:ext cx="3478693" cy="1376162"/>
            <a:chOff x="507909" y="1000114"/>
            <a:chExt cx="2694978" cy="1546577"/>
          </a:xfrm>
        </p:grpSpPr>
        <p:sp>
          <p:nvSpPr>
            <p:cNvPr id="19" name="Rectangle 32"/>
            <p:cNvSpPr/>
            <p:nvPr/>
          </p:nvSpPr>
          <p:spPr>
            <a:xfrm>
              <a:off x="507909" y="1161520"/>
              <a:ext cx="2694978" cy="6924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dirty="0" smtClean="0"/>
                <a:t>Study Abroad Orientation&amp; Harvard University Law School Campus Talk</a:t>
              </a:r>
            </a:p>
          </p:txBody>
        </p:sp>
        <p:sp>
          <p:nvSpPr>
            <p:cNvPr id="20" name="Rectangle 33"/>
            <p:cNvSpPr/>
            <p:nvPr/>
          </p:nvSpPr>
          <p:spPr>
            <a:xfrm>
              <a:off x="520610" y="1318940"/>
              <a:ext cx="2193197" cy="57708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b="1" dirty="0">
                <a:solidFill>
                  <a:srgbClr val="FF8577"/>
                </a:solidFill>
                <a:latin typeface="Open Sans Light" pitchFamily="34" charset="0"/>
                <a:ea typeface="Open Sans Light" pitchFamily="34" charset="0"/>
                <a:cs typeface="Open Sans Light" pitchFamily="34" charset="0"/>
              </a:endParaRPr>
            </a:p>
          </p:txBody>
        </p:sp>
        <p:sp>
          <p:nvSpPr>
            <p:cNvPr id="21" name="Rectangle 34"/>
            <p:cNvSpPr/>
            <p:nvPr/>
          </p:nvSpPr>
          <p:spPr>
            <a:xfrm>
              <a:off x="611642" y="1000114"/>
              <a:ext cx="570044" cy="15465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800" dirty="0">
                <a:solidFill>
                  <a:srgbClr val="34BA89"/>
                </a:solidFill>
                <a:latin typeface="Open Sans Light" pitchFamily="34" charset="0"/>
                <a:ea typeface="Open Sans Light" pitchFamily="34" charset="0"/>
                <a:cs typeface="Open Sans Light" pitchFamily="34" charset="0"/>
              </a:endParaRPr>
            </a:p>
          </p:txBody>
        </p:sp>
      </p:grpSp>
      <p:grpSp>
        <p:nvGrpSpPr>
          <p:cNvPr id="5" name="Group 48"/>
          <p:cNvGrpSpPr/>
          <p:nvPr/>
        </p:nvGrpSpPr>
        <p:grpSpPr>
          <a:xfrm>
            <a:off x="523950" y="1802920"/>
            <a:ext cx="6169357" cy="3940726"/>
            <a:chOff x="-266426" y="471068"/>
            <a:chExt cx="4627018" cy="2955542"/>
          </a:xfrm>
        </p:grpSpPr>
        <p:sp>
          <p:nvSpPr>
            <p:cNvPr id="16" name="Rectangle 38"/>
            <p:cNvSpPr/>
            <p:nvPr/>
          </p:nvSpPr>
          <p:spPr>
            <a:xfrm>
              <a:off x="-266426" y="3011112"/>
              <a:ext cx="2415168" cy="4154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itchFamily="34" charset="0"/>
                <a:buChar char="•"/>
                <a:defRPr/>
              </a:pPr>
              <a:r>
                <a:rPr lang="en-US" altLang="zh-CN" dirty="0" smtClean="0"/>
                <a:t>2016</a:t>
              </a:r>
              <a:r>
                <a:rPr lang="zh-CN" altLang="en-US" dirty="0" smtClean="0"/>
                <a:t>年</a:t>
              </a:r>
              <a:r>
                <a:rPr lang="en-US" altLang="zh-CN" dirty="0" smtClean="0"/>
                <a:t>10</a:t>
              </a:r>
              <a:r>
                <a:rPr lang="zh-CN" altLang="en-US" dirty="0" smtClean="0"/>
                <a:t>月</a:t>
              </a:r>
              <a:r>
                <a:rPr lang="en-US" altLang="zh-CN" dirty="0" smtClean="0"/>
                <a:t>21</a:t>
              </a:r>
              <a:r>
                <a:rPr lang="zh-CN" altLang="en-US" dirty="0" smtClean="0"/>
                <a:t>日下午</a:t>
              </a:r>
              <a:endParaRPr lang="en-US" altLang="zh-CN" dirty="0" smtClean="0"/>
            </a:p>
            <a:p>
              <a:endParaRPr lang="ms-MY" sz="1200"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17" name="Rectangle 39"/>
            <p:cNvSpPr/>
            <p:nvPr/>
          </p:nvSpPr>
          <p:spPr>
            <a:xfrm>
              <a:off x="2695882" y="1979311"/>
              <a:ext cx="1664710" cy="3462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CN" sz="2400" b="1" dirty="0" smtClean="0"/>
            </a:p>
          </p:txBody>
        </p:sp>
        <p:sp>
          <p:nvSpPr>
            <p:cNvPr id="18" name="Rectangle 40"/>
            <p:cNvSpPr/>
            <p:nvPr/>
          </p:nvSpPr>
          <p:spPr>
            <a:xfrm>
              <a:off x="2815439" y="471068"/>
              <a:ext cx="570374" cy="15465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800" dirty="0">
                <a:solidFill>
                  <a:srgbClr val="00C0CB"/>
                </a:solidFill>
                <a:latin typeface="Open Sans Light" pitchFamily="34" charset="0"/>
                <a:ea typeface="Open Sans Light" pitchFamily="34" charset="0"/>
                <a:cs typeface="Open Sans Light" pitchFamily="34" charset="0"/>
              </a:endParaRPr>
            </a:p>
          </p:txBody>
        </p:sp>
      </p:grpSp>
      <p:grpSp>
        <p:nvGrpSpPr>
          <p:cNvPr id="7" name="Group 50"/>
          <p:cNvGrpSpPr/>
          <p:nvPr/>
        </p:nvGrpSpPr>
        <p:grpSpPr>
          <a:xfrm>
            <a:off x="9463682" y="2299308"/>
            <a:ext cx="2095515" cy="2697457"/>
            <a:chOff x="7143768" y="1000114"/>
            <a:chExt cx="1571636" cy="2023090"/>
          </a:xfrm>
        </p:grpSpPr>
        <p:sp>
          <p:nvSpPr>
            <p:cNvPr id="10" name="Rectangle 44"/>
            <p:cNvSpPr/>
            <p:nvPr/>
          </p:nvSpPr>
          <p:spPr>
            <a:xfrm>
              <a:off x="7175068" y="2815455"/>
              <a:ext cx="1540336" cy="2077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ms-MY" sz="1200"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11" name="Rectangle 45"/>
            <p:cNvSpPr/>
            <p:nvPr/>
          </p:nvSpPr>
          <p:spPr>
            <a:xfrm>
              <a:off x="7143768" y="2357436"/>
              <a:ext cx="1357322" cy="3770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667" dirty="0">
                <a:solidFill>
                  <a:srgbClr val="F47264"/>
                </a:solidFill>
                <a:latin typeface="Open Sans Light" pitchFamily="34" charset="0"/>
                <a:ea typeface="Open Sans Light" pitchFamily="34" charset="0"/>
                <a:cs typeface="Open Sans Light" pitchFamily="34" charset="0"/>
              </a:endParaRPr>
            </a:p>
          </p:txBody>
        </p:sp>
        <p:sp>
          <p:nvSpPr>
            <p:cNvPr id="12" name="Rectangle 46"/>
            <p:cNvSpPr/>
            <p:nvPr/>
          </p:nvSpPr>
          <p:spPr>
            <a:xfrm>
              <a:off x="7215206" y="1000114"/>
              <a:ext cx="570374" cy="15465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800" dirty="0">
                <a:solidFill>
                  <a:srgbClr val="F47264"/>
                </a:solidFill>
                <a:latin typeface="Open Sans Light" pitchFamily="34" charset="0"/>
                <a:ea typeface="Open Sans Light" pitchFamily="34" charset="0"/>
                <a:cs typeface="Open Sans Light" pitchFamily="34" charset="0"/>
              </a:endParaRPr>
            </a:p>
          </p:txBody>
        </p:sp>
      </p:grpSp>
      <p:sp>
        <p:nvSpPr>
          <p:cNvPr id="8" name="TextBox 31"/>
          <p:cNvSpPr txBox="1"/>
          <p:nvPr/>
        </p:nvSpPr>
        <p:spPr>
          <a:xfrm>
            <a:off x="4739259" y="1077239"/>
            <a:ext cx="2604502"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400" b="1" dirty="0" smtClean="0">
                <a:solidFill>
                  <a:srgbClr val="FFC000"/>
                </a:solidFill>
              </a:rPr>
              <a:t>活动主题</a:t>
            </a:r>
            <a:endParaRPr lang="zh-CN" altLang="en-US" sz="4400" b="1" dirty="0">
              <a:solidFill>
                <a:srgbClr val="FFC000"/>
              </a:solidFill>
            </a:endParaRPr>
          </a:p>
        </p:txBody>
      </p:sp>
      <p:sp>
        <p:nvSpPr>
          <p:cNvPr id="9" name="TextBox 32"/>
          <p:cNvSpPr txBox="1"/>
          <p:nvPr/>
        </p:nvSpPr>
        <p:spPr>
          <a:xfrm>
            <a:off x="8464092" y="1117965"/>
            <a:ext cx="3357155"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400" b="1" dirty="0" smtClean="0">
                <a:solidFill>
                  <a:srgbClr val="2C9C74"/>
                </a:solidFill>
              </a:rPr>
              <a:t>活动地点</a:t>
            </a:r>
            <a:endParaRPr lang="zh-CN" altLang="en-US" sz="4400" b="1" dirty="0">
              <a:solidFill>
                <a:srgbClr val="2C9C74"/>
              </a:solidFill>
            </a:endParaRPr>
          </a:p>
        </p:txBody>
      </p:sp>
      <p:sp>
        <p:nvSpPr>
          <p:cNvPr id="22" name="TextBox 21"/>
          <p:cNvSpPr txBox="1"/>
          <p:nvPr/>
        </p:nvSpPr>
        <p:spPr>
          <a:xfrm>
            <a:off x="712693" y="1089212"/>
            <a:ext cx="3079377" cy="769441"/>
          </a:xfrm>
          <a:prstGeom prst="rect">
            <a:avLst/>
          </a:prstGeom>
          <a:noFill/>
        </p:spPr>
        <p:txBody>
          <a:bodyPr wrap="square" rtlCol="0">
            <a:spAutoFit/>
          </a:bodyPr>
          <a:lstStyle/>
          <a:p>
            <a:r>
              <a:rPr lang="zh-CN" altLang="en-US" sz="4400" b="1" dirty="0" smtClean="0">
                <a:solidFill>
                  <a:srgbClr val="FF8577"/>
                </a:solidFill>
              </a:rPr>
              <a:t>活动时间</a:t>
            </a:r>
            <a:endParaRPr lang="en-US" sz="4400" b="1" dirty="0">
              <a:solidFill>
                <a:srgbClr val="FF8577"/>
              </a:solidFill>
              <a:latin typeface="Open Sans Light" pitchFamily="34" charset="0"/>
              <a:ea typeface="Open Sans Light" pitchFamily="34" charset="0"/>
              <a:cs typeface="Open Sans Light" pitchFamily="34" charset="0"/>
            </a:endParaRPr>
          </a:p>
        </p:txBody>
      </p:sp>
      <p:sp>
        <p:nvSpPr>
          <p:cNvPr id="23" name="TextBox 22"/>
          <p:cNvSpPr txBox="1"/>
          <p:nvPr/>
        </p:nvSpPr>
        <p:spPr>
          <a:xfrm>
            <a:off x="8545480" y="5275053"/>
            <a:ext cx="2729753" cy="369332"/>
          </a:xfrm>
          <a:prstGeom prst="rect">
            <a:avLst/>
          </a:prstGeom>
          <a:noFill/>
        </p:spPr>
        <p:txBody>
          <a:bodyPr wrap="square" rtlCol="0">
            <a:spAutoFit/>
          </a:bodyPr>
          <a:lstStyle/>
          <a:p>
            <a:r>
              <a:rPr lang="zh-CN" altLang="en-US" dirty="0" smtClean="0"/>
              <a:t>法学院凯原楼</a:t>
            </a:r>
            <a:r>
              <a:rPr lang="en-US" altLang="zh-CN" dirty="0" smtClean="0"/>
              <a:t>B103</a:t>
            </a:r>
            <a:r>
              <a:rPr lang="zh-CN" altLang="en-US" dirty="0" smtClean="0"/>
              <a:t>教室</a:t>
            </a:r>
            <a:endParaRPr lang="zh-CN" altLang="en-US" dirty="0"/>
          </a:p>
        </p:txBody>
      </p:sp>
      <p:sp>
        <p:nvSpPr>
          <p:cNvPr id="24" name="TextBox 23"/>
          <p:cNvSpPr txBox="1"/>
          <p:nvPr/>
        </p:nvSpPr>
        <p:spPr>
          <a:xfrm>
            <a:off x="484094" y="2097741"/>
            <a:ext cx="3321424" cy="369332"/>
          </a:xfrm>
          <a:prstGeom prst="rect">
            <a:avLst/>
          </a:prstGeom>
          <a:noFill/>
        </p:spPr>
        <p:txBody>
          <a:bodyPr wrap="square" rtlCol="0">
            <a:spAutoFit/>
          </a:bodyPr>
          <a:lstStyle/>
          <a:p>
            <a:pPr>
              <a:buFont typeface="Arial" pitchFamily="34" charset="0"/>
              <a:buChar char="•"/>
            </a:pPr>
            <a:r>
              <a:rPr lang="en-US" altLang="zh-CN" dirty="0" smtClean="0"/>
              <a:t>2016</a:t>
            </a:r>
            <a:r>
              <a:rPr lang="zh-CN" altLang="en-US" dirty="0" smtClean="0"/>
              <a:t>年</a:t>
            </a:r>
            <a:r>
              <a:rPr lang="en-US" altLang="zh-CN" dirty="0" smtClean="0"/>
              <a:t>9</a:t>
            </a:r>
            <a:r>
              <a:rPr lang="zh-CN" altLang="en-US" dirty="0" smtClean="0"/>
              <a:t>月</a:t>
            </a:r>
            <a:r>
              <a:rPr lang="en-US" altLang="zh-CN" dirty="0" smtClean="0"/>
              <a:t>13</a:t>
            </a:r>
            <a:r>
              <a:rPr lang="zh-CN" altLang="en-US" dirty="0" smtClean="0"/>
              <a:t>日上午</a:t>
            </a:r>
            <a:r>
              <a:rPr lang="en-US" altLang="zh-CN" dirty="0" smtClean="0"/>
              <a:t>10:00</a:t>
            </a:r>
            <a:endParaRPr lang="zh-CN" altLang="en-US" dirty="0"/>
          </a:p>
        </p:txBody>
      </p:sp>
      <p:sp>
        <p:nvSpPr>
          <p:cNvPr id="25" name="TextBox 24"/>
          <p:cNvSpPr txBox="1"/>
          <p:nvPr/>
        </p:nvSpPr>
        <p:spPr>
          <a:xfrm>
            <a:off x="4531659" y="2017059"/>
            <a:ext cx="3375212" cy="646331"/>
          </a:xfrm>
          <a:prstGeom prst="rect">
            <a:avLst/>
          </a:prstGeom>
          <a:noFill/>
        </p:spPr>
        <p:txBody>
          <a:bodyPr wrap="square" rtlCol="0">
            <a:spAutoFit/>
          </a:bodyPr>
          <a:lstStyle/>
          <a:p>
            <a:r>
              <a:rPr lang="en-US" altLang="zh-CN" dirty="0" smtClean="0"/>
              <a:t>Pepperdine </a:t>
            </a:r>
            <a:r>
              <a:rPr lang="en-US" altLang="zh-CN" smtClean="0"/>
              <a:t>University School of Law </a:t>
            </a:r>
            <a:r>
              <a:rPr lang="en-US" altLang="zh-CN" dirty="0" smtClean="0"/>
              <a:t>Campus Talk</a:t>
            </a:r>
            <a:endParaRPr lang="zh-CN" altLang="en-US" dirty="0"/>
          </a:p>
        </p:txBody>
      </p:sp>
      <p:sp>
        <p:nvSpPr>
          <p:cNvPr id="26" name="TextBox 25"/>
          <p:cNvSpPr txBox="1"/>
          <p:nvPr/>
        </p:nvSpPr>
        <p:spPr>
          <a:xfrm>
            <a:off x="8471647" y="2124635"/>
            <a:ext cx="2662518" cy="369332"/>
          </a:xfrm>
          <a:prstGeom prst="rect">
            <a:avLst/>
          </a:prstGeom>
          <a:noFill/>
        </p:spPr>
        <p:txBody>
          <a:bodyPr wrap="square" rtlCol="0">
            <a:spAutoFit/>
          </a:bodyPr>
          <a:lstStyle/>
          <a:p>
            <a:r>
              <a:rPr lang="zh-CN" altLang="en-US" dirty="0" smtClean="0"/>
              <a:t>法学院四合院</a:t>
            </a:r>
            <a:r>
              <a:rPr lang="en-US" altLang="zh-CN" dirty="0" smtClean="0"/>
              <a:t>303</a:t>
            </a:r>
            <a:r>
              <a:rPr lang="zh-CN" altLang="en-US" dirty="0" smtClean="0"/>
              <a:t>会议室</a:t>
            </a:r>
            <a:endParaRPr lang="zh-CN" altLang="en-US" dirty="0"/>
          </a:p>
        </p:txBody>
      </p:sp>
      <p:sp>
        <p:nvSpPr>
          <p:cNvPr id="27" name="TextBox 26"/>
          <p:cNvSpPr txBox="1"/>
          <p:nvPr/>
        </p:nvSpPr>
        <p:spPr>
          <a:xfrm>
            <a:off x="524435" y="2998694"/>
            <a:ext cx="3012141" cy="369332"/>
          </a:xfrm>
          <a:prstGeom prst="rect">
            <a:avLst/>
          </a:prstGeom>
          <a:noFill/>
        </p:spPr>
        <p:txBody>
          <a:bodyPr wrap="square" rtlCol="0">
            <a:spAutoFit/>
          </a:bodyPr>
          <a:lstStyle/>
          <a:p>
            <a:pPr>
              <a:buFont typeface="Arial" pitchFamily="34" charset="0"/>
              <a:buChar char="•"/>
            </a:pPr>
            <a:r>
              <a:rPr lang="en-US" altLang="zh-CN" dirty="0" smtClean="0"/>
              <a:t>2016</a:t>
            </a:r>
            <a:r>
              <a:rPr lang="zh-CN" altLang="en-US" dirty="0" smtClean="0"/>
              <a:t>年</a:t>
            </a:r>
            <a:r>
              <a:rPr lang="en-US" altLang="zh-CN" dirty="0" smtClean="0"/>
              <a:t>9</a:t>
            </a:r>
            <a:r>
              <a:rPr lang="zh-CN" altLang="en-US" dirty="0" smtClean="0"/>
              <a:t>月</a:t>
            </a:r>
            <a:r>
              <a:rPr lang="en-US" altLang="zh-CN" dirty="0" smtClean="0"/>
              <a:t>14</a:t>
            </a:r>
            <a:r>
              <a:rPr lang="zh-CN" altLang="en-US" dirty="0" smtClean="0"/>
              <a:t>日下午</a:t>
            </a:r>
            <a:r>
              <a:rPr lang="en-US" altLang="zh-CN" dirty="0" smtClean="0"/>
              <a:t>4:00</a:t>
            </a:r>
            <a:endParaRPr lang="zh-CN" altLang="en-US" dirty="0"/>
          </a:p>
        </p:txBody>
      </p:sp>
      <p:sp>
        <p:nvSpPr>
          <p:cNvPr id="28" name="TextBox 27"/>
          <p:cNvSpPr txBox="1"/>
          <p:nvPr/>
        </p:nvSpPr>
        <p:spPr>
          <a:xfrm>
            <a:off x="4518211" y="2931459"/>
            <a:ext cx="3227294" cy="646331"/>
          </a:xfrm>
          <a:prstGeom prst="rect">
            <a:avLst/>
          </a:prstGeom>
          <a:noFill/>
        </p:spPr>
        <p:txBody>
          <a:bodyPr wrap="square" rtlCol="0">
            <a:spAutoFit/>
          </a:bodyPr>
          <a:lstStyle/>
          <a:p>
            <a:r>
              <a:rPr lang="en-US" altLang="zh-CN" dirty="0" smtClean="0"/>
              <a:t>Speech by U.S. Supreme Court Justice Alito</a:t>
            </a:r>
            <a:endParaRPr lang="zh-CN" altLang="en-US" dirty="0"/>
          </a:p>
        </p:txBody>
      </p:sp>
      <p:sp>
        <p:nvSpPr>
          <p:cNvPr id="29" name="TextBox 28"/>
          <p:cNvSpPr txBox="1"/>
          <p:nvPr/>
        </p:nvSpPr>
        <p:spPr>
          <a:xfrm>
            <a:off x="8485092" y="2985247"/>
            <a:ext cx="2931459" cy="369332"/>
          </a:xfrm>
          <a:prstGeom prst="rect">
            <a:avLst/>
          </a:prstGeom>
          <a:noFill/>
        </p:spPr>
        <p:txBody>
          <a:bodyPr wrap="square" rtlCol="0">
            <a:spAutoFit/>
          </a:bodyPr>
          <a:lstStyle/>
          <a:p>
            <a:r>
              <a:rPr lang="zh-CN" altLang="en-US" dirty="0" smtClean="0"/>
              <a:t>法学院凯原楼学术报告厅</a:t>
            </a:r>
            <a:endParaRPr lang="zh-CN" altLang="en-US" dirty="0"/>
          </a:p>
        </p:txBody>
      </p:sp>
      <p:sp>
        <p:nvSpPr>
          <p:cNvPr id="30" name="TextBox 29"/>
          <p:cNvSpPr txBox="1"/>
          <p:nvPr/>
        </p:nvSpPr>
        <p:spPr>
          <a:xfrm>
            <a:off x="524435" y="4034118"/>
            <a:ext cx="3092823" cy="369332"/>
          </a:xfrm>
          <a:prstGeom prst="rect">
            <a:avLst/>
          </a:prstGeom>
          <a:noFill/>
        </p:spPr>
        <p:txBody>
          <a:bodyPr wrap="square" rtlCol="0">
            <a:spAutoFit/>
          </a:bodyPr>
          <a:lstStyle/>
          <a:p>
            <a:pPr>
              <a:buFont typeface="Arial" pitchFamily="34" charset="0"/>
              <a:buChar char="•"/>
            </a:pPr>
            <a:r>
              <a:rPr lang="en-US" altLang="zh-CN" dirty="0" smtClean="0"/>
              <a:t>2016</a:t>
            </a:r>
            <a:r>
              <a:rPr lang="zh-CN" altLang="en-US" dirty="0" smtClean="0"/>
              <a:t>年</a:t>
            </a:r>
            <a:r>
              <a:rPr lang="en-US" altLang="zh-CN" dirty="0" smtClean="0"/>
              <a:t>9</a:t>
            </a:r>
            <a:r>
              <a:rPr lang="zh-CN" altLang="en-US" dirty="0" smtClean="0"/>
              <a:t>月</a:t>
            </a:r>
            <a:r>
              <a:rPr lang="en-US" altLang="zh-CN" dirty="0" smtClean="0"/>
              <a:t>27</a:t>
            </a:r>
            <a:r>
              <a:rPr lang="zh-CN" altLang="en-US" dirty="0" smtClean="0"/>
              <a:t>日上午</a:t>
            </a:r>
            <a:r>
              <a:rPr lang="en-US" altLang="zh-CN" dirty="0" smtClean="0"/>
              <a:t>10:00</a:t>
            </a:r>
            <a:endParaRPr lang="zh-CN" altLang="en-US" dirty="0"/>
          </a:p>
        </p:txBody>
      </p:sp>
      <p:sp>
        <p:nvSpPr>
          <p:cNvPr id="31" name="TextBox 30"/>
          <p:cNvSpPr txBox="1"/>
          <p:nvPr/>
        </p:nvSpPr>
        <p:spPr>
          <a:xfrm>
            <a:off x="4545106" y="3939988"/>
            <a:ext cx="3304932" cy="646331"/>
          </a:xfrm>
          <a:prstGeom prst="rect">
            <a:avLst/>
          </a:prstGeom>
          <a:noFill/>
        </p:spPr>
        <p:txBody>
          <a:bodyPr wrap="square" rtlCol="0">
            <a:spAutoFit/>
          </a:bodyPr>
          <a:lstStyle/>
          <a:p>
            <a:r>
              <a:rPr lang="en-US" altLang="zh-CN" dirty="0" smtClean="0"/>
              <a:t>New York University School of Law Campus Talk</a:t>
            </a:r>
            <a:endParaRPr lang="zh-CN" altLang="en-US" dirty="0"/>
          </a:p>
        </p:txBody>
      </p:sp>
      <p:sp>
        <p:nvSpPr>
          <p:cNvPr id="32" name="TextBox 31"/>
          <p:cNvSpPr txBox="1"/>
          <p:nvPr/>
        </p:nvSpPr>
        <p:spPr>
          <a:xfrm>
            <a:off x="8525435" y="4007224"/>
            <a:ext cx="2756647" cy="369332"/>
          </a:xfrm>
          <a:prstGeom prst="rect">
            <a:avLst/>
          </a:prstGeom>
          <a:noFill/>
        </p:spPr>
        <p:txBody>
          <a:bodyPr wrap="square" rtlCol="0">
            <a:spAutoFit/>
          </a:bodyPr>
          <a:lstStyle/>
          <a:p>
            <a:r>
              <a:rPr lang="zh-CN" altLang="en-US" dirty="0" smtClean="0"/>
              <a:t>法学院四合院</a:t>
            </a:r>
            <a:r>
              <a:rPr lang="en-US" altLang="zh-CN" smtClean="0"/>
              <a:t>303</a:t>
            </a:r>
            <a:r>
              <a:rPr lang="zh-CN" altLang="en-US" smtClean="0"/>
              <a:t>会议室</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C822.tmp.png"/>
          <p:cNvPicPr>
            <a:picLocks noGrp="1" noChangeAspect="1"/>
          </p:cNvPicPr>
          <p:nvPr>
            <p:ph idx="1"/>
          </p:nvPr>
        </p:nvPicPr>
        <p:blipFill>
          <a:blip r:embed="rId2">
            <a:lum bright="12000"/>
          </a:blip>
          <a:stretch>
            <a:fillRect/>
          </a:stretch>
        </p:blipFill>
        <p:spPr>
          <a:xfrm>
            <a:off x="23972" y="0"/>
            <a:ext cx="12168028" cy="6857999"/>
          </a:xfrm>
        </p:spPr>
      </p:pic>
      <p:sp>
        <p:nvSpPr>
          <p:cNvPr id="2" name="标题 1"/>
          <p:cNvSpPr>
            <a:spLocks noGrp="1"/>
          </p:cNvSpPr>
          <p:nvPr>
            <p:ph type="title"/>
          </p:nvPr>
        </p:nvSpPr>
        <p:spPr>
          <a:xfrm>
            <a:off x="326571" y="2534195"/>
            <a:ext cx="3396343" cy="2325190"/>
          </a:xfrm>
          <a:ln>
            <a:solidFill>
              <a:srgbClr val="FF0000"/>
            </a:solidFill>
          </a:ln>
        </p:spPr>
        <p:txBody>
          <a:bodyPr>
            <a:normAutofit fontScale="90000"/>
          </a:bodyPr>
          <a:lstStyle/>
          <a:p>
            <a:r>
              <a:rPr lang="en-US" altLang="zh-CN" sz="2000" dirty="0" smtClean="0"/>
              <a:t/>
            </a:r>
            <a:br>
              <a:rPr lang="en-US" altLang="zh-CN" sz="2000" dirty="0" smtClean="0"/>
            </a:br>
            <a:r>
              <a:rPr lang="en-US" altLang="zh-CN" sz="2000" dirty="0" smtClean="0"/>
              <a:t/>
            </a:r>
            <a:br>
              <a:rPr lang="en-US" altLang="zh-CN" sz="2000" dirty="0" smtClean="0"/>
            </a:br>
            <a:r>
              <a:rPr lang="en-US" altLang="zh-CN" sz="2000" dirty="0" smtClean="0"/>
              <a:t/>
            </a:r>
            <a:br>
              <a:rPr lang="en-US" altLang="zh-CN" sz="2000" dirty="0" smtClean="0"/>
            </a:br>
            <a:r>
              <a:rPr lang="en-US" altLang="zh-CN" sz="2000" b="1" dirty="0" smtClean="0"/>
              <a:t>North America(26)</a:t>
            </a:r>
            <a:br>
              <a:rPr lang="en-US" altLang="zh-CN" sz="2000" b="1" dirty="0" smtClean="0"/>
            </a:br>
            <a:r>
              <a:rPr lang="en-US" altLang="zh-CN" sz="2000" b="1" dirty="0" smtClean="0"/>
              <a:t/>
            </a:r>
            <a:br>
              <a:rPr lang="en-US" altLang="zh-CN" sz="2000" b="1" dirty="0" smtClean="0"/>
            </a:br>
            <a:r>
              <a:rPr lang="en-US" altLang="zh-CN" sz="1600" b="1" dirty="0" smtClean="0">
                <a:latin typeface="Arial Unicode MS" pitchFamily="34" charset="-122"/>
                <a:ea typeface="Arial Unicode MS" pitchFamily="34" charset="-122"/>
                <a:cs typeface="Arial Unicode MS" pitchFamily="34" charset="-122"/>
              </a:rPr>
              <a:t>Columbia University , US</a:t>
            </a:r>
            <a:br>
              <a:rPr lang="en-US" altLang="zh-CN" sz="1600" b="1" dirty="0" smtClean="0">
                <a:latin typeface="Arial Unicode MS" pitchFamily="34" charset="-122"/>
                <a:ea typeface="Arial Unicode MS" pitchFamily="34" charset="-122"/>
                <a:cs typeface="Arial Unicode MS" pitchFamily="34" charset="-122"/>
              </a:rPr>
            </a:br>
            <a:r>
              <a:rPr lang="en-US" altLang="zh-CN" sz="1600" b="1" dirty="0" smtClean="0">
                <a:latin typeface="Arial Unicode MS" pitchFamily="34" charset="-122"/>
                <a:ea typeface="Arial Unicode MS" pitchFamily="34" charset="-122"/>
                <a:cs typeface="Arial Unicode MS" pitchFamily="34" charset="-122"/>
              </a:rPr>
              <a:t>Cornell University, US</a:t>
            </a:r>
            <a:br>
              <a:rPr lang="en-US" altLang="zh-CN" sz="1600" b="1" dirty="0" smtClean="0">
                <a:latin typeface="Arial Unicode MS" pitchFamily="34" charset="-122"/>
                <a:ea typeface="Arial Unicode MS" pitchFamily="34" charset="-122"/>
                <a:cs typeface="Arial Unicode MS" pitchFamily="34" charset="-122"/>
              </a:rPr>
            </a:br>
            <a:r>
              <a:rPr lang="en-US" altLang="zh-CN" sz="1600" b="1" dirty="0" smtClean="0">
                <a:latin typeface="Arial Unicode MS" pitchFamily="34" charset="-122"/>
                <a:ea typeface="Arial Unicode MS" pitchFamily="34" charset="-122"/>
                <a:cs typeface="Arial Unicode MS" pitchFamily="34" charset="-122"/>
              </a:rPr>
              <a:t>University of Pennsylvania, US</a:t>
            </a:r>
            <a:br>
              <a:rPr lang="en-US" altLang="zh-CN" sz="1600" b="1" dirty="0" smtClean="0">
                <a:latin typeface="Arial Unicode MS" pitchFamily="34" charset="-122"/>
                <a:ea typeface="Arial Unicode MS" pitchFamily="34" charset="-122"/>
                <a:cs typeface="Arial Unicode MS" pitchFamily="34" charset="-122"/>
              </a:rPr>
            </a:br>
            <a:r>
              <a:rPr lang="en-US" altLang="zh-CN" sz="1600" b="1" dirty="0" smtClean="0">
                <a:latin typeface="Arial Unicode MS" pitchFamily="34" charset="-122"/>
                <a:ea typeface="Arial Unicode MS" pitchFamily="34" charset="-122"/>
                <a:cs typeface="Arial Unicode MS" pitchFamily="34" charset="-122"/>
              </a:rPr>
              <a:t>New York University, US</a:t>
            </a:r>
            <a:br>
              <a:rPr lang="en-US" altLang="zh-CN" sz="1600" b="1" dirty="0" smtClean="0">
                <a:latin typeface="Arial Unicode MS" pitchFamily="34" charset="-122"/>
                <a:ea typeface="Arial Unicode MS" pitchFamily="34" charset="-122"/>
                <a:cs typeface="Arial Unicode MS" pitchFamily="34" charset="-122"/>
              </a:rPr>
            </a:br>
            <a:r>
              <a:rPr lang="en-US" altLang="zh-CN" sz="1600" b="1" dirty="0" smtClean="0">
                <a:latin typeface="Arial Unicode MS" pitchFamily="34" charset="-122"/>
                <a:ea typeface="Arial Unicode MS" pitchFamily="34" charset="-122"/>
                <a:cs typeface="Arial Unicode MS" pitchFamily="34" charset="-122"/>
              </a:rPr>
              <a:t>UCLA ,US</a:t>
            </a:r>
            <a:br>
              <a:rPr lang="en-US" altLang="zh-CN" sz="1600" b="1" dirty="0" smtClean="0">
                <a:latin typeface="Arial Unicode MS" pitchFamily="34" charset="-122"/>
                <a:ea typeface="Arial Unicode MS" pitchFamily="34" charset="-122"/>
                <a:cs typeface="Arial Unicode MS" pitchFamily="34" charset="-122"/>
              </a:rPr>
            </a:br>
            <a:r>
              <a:rPr lang="en-US" altLang="zh-CN" sz="1600" b="1" dirty="0" smtClean="0">
                <a:latin typeface="Arial Unicode MS" pitchFamily="34" charset="-122"/>
                <a:ea typeface="Arial Unicode MS" pitchFamily="34" charset="-122"/>
                <a:cs typeface="Arial Unicode MS" pitchFamily="34" charset="-122"/>
              </a:rPr>
              <a:t>Stanford Law School, US</a:t>
            </a:r>
            <a:br>
              <a:rPr lang="en-US" altLang="zh-CN" sz="1600" b="1" dirty="0" smtClean="0">
                <a:latin typeface="Arial Unicode MS" pitchFamily="34" charset="-122"/>
                <a:ea typeface="Arial Unicode MS" pitchFamily="34" charset="-122"/>
                <a:cs typeface="Arial Unicode MS" pitchFamily="34" charset="-122"/>
              </a:rPr>
            </a:br>
            <a:r>
              <a:rPr lang="en-US" altLang="zh-CN" sz="1600" b="1" dirty="0" smtClean="0">
                <a:latin typeface="Arial Unicode MS" pitchFamily="34" charset="-122"/>
                <a:ea typeface="Arial Unicode MS" pitchFamily="34" charset="-122"/>
                <a:cs typeface="Arial Unicode MS" pitchFamily="34" charset="-122"/>
              </a:rPr>
              <a:t>University of British Columbia, Canada</a:t>
            </a:r>
            <a:br>
              <a:rPr lang="en-US" altLang="zh-CN" sz="1600" b="1" dirty="0" smtClean="0">
                <a:latin typeface="Arial Unicode MS" pitchFamily="34" charset="-122"/>
                <a:ea typeface="Arial Unicode MS" pitchFamily="34" charset="-122"/>
                <a:cs typeface="Arial Unicode MS" pitchFamily="34" charset="-122"/>
              </a:rPr>
            </a:br>
            <a:r>
              <a:rPr lang="en-US" altLang="zh-CN" sz="1600" b="1" dirty="0" smtClean="0">
                <a:latin typeface="Arial Unicode MS" pitchFamily="34" charset="-122"/>
                <a:ea typeface="Arial Unicode MS" pitchFamily="34" charset="-122"/>
                <a:cs typeface="Arial Unicode MS" pitchFamily="34" charset="-122"/>
              </a:rPr>
              <a:t>……</a:t>
            </a:r>
            <a:br>
              <a:rPr lang="en-US" altLang="zh-CN" sz="1600" b="1" dirty="0" smtClean="0">
                <a:latin typeface="Arial Unicode MS" pitchFamily="34" charset="-122"/>
                <a:ea typeface="Arial Unicode MS" pitchFamily="34" charset="-122"/>
                <a:cs typeface="Arial Unicode MS" pitchFamily="34" charset="-122"/>
              </a:rPr>
            </a:br>
            <a:r>
              <a:rPr lang="en-US" altLang="zh-CN" sz="1600" b="1" dirty="0" smtClean="0">
                <a:latin typeface="Arial Unicode MS" pitchFamily="34" charset="-122"/>
                <a:ea typeface="Arial Unicode MS" pitchFamily="34" charset="-122"/>
                <a:cs typeface="Arial Unicode MS" pitchFamily="34" charset="-122"/>
              </a:rPr>
              <a:t>……</a:t>
            </a:r>
            <a:br>
              <a:rPr lang="en-US" altLang="zh-CN" sz="1600" b="1" dirty="0" smtClean="0">
                <a:latin typeface="Arial Unicode MS" pitchFamily="34" charset="-122"/>
                <a:ea typeface="Arial Unicode MS" pitchFamily="34" charset="-122"/>
                <a:cs typeface="Arial Unicode MS" pitchFamily="34" charset="-122"/>
              </a:rPr>
            </a:br>
            <a:r>
              <a:rPr lang="en-US" altLang="zh-CN" sz="2000" b="1" dirty="0" smtClean="0">
                <a:latin typeface="Arial Rounded MT Bold" pitchFamily="34" charset="0"/>
              </a:rPr>
              <a:t/>
            </a:r>
            <a:br>
              <a:rPr lang="en-US" altLang="zh-CN" sz="2000" b="1" dirty="0" smtClean="0">
                <a:latin typeface="Arial Rounded MT Bold" pitchFamily="34" charset="0"/>
              </a:rPr>
            </a:br>
            <a:r>
              <a:rPr lang="en-US" altLang="zh-CN" sz="2000" dirty="0" smtClean="0"/>
              <a:t/>
            </a:r>
            <a:br>
              <a:rPr lang="en-US" altLang="zh-CN" sz="2000" dirty="0" smtClean="0"/>
            </a:br>
            <a:endParaRPr lang="zh-CN" altLang="en-US" sz="2000" dirty="0"/>
          </a:p>
        </p:txBody>
      </p:sp>
      <p:sp>
        <p:nvSpPr>
          <p:cNvPr id="6" name="TextBox 5"/>
          <p:cNvSpPr txBox="1"/>
          <p:nvPr/>
        </p:nvSpPr>
        <p:spPr>
          <a:xfrm>
            <a:off x="8072846" y="757646"/>
            <a:ext cx="3383280" cy="1476000"/>
          </a:xfrm>
          <a:prstGeom prst="rect">
            <a:avLst/>
          </a:prstGeom>
          <a:noFill/>
          <a:ln>
            <a:solidFill>
              <a:schemeClr val="accent1"/>
            </a:solidFill>
          </a:ln>
        </p:spPr>
        <p:txBody>
          <a:bodyPr wrap="square" rtlCol="0">
            <a:spAutoFit/>
          </a:bodyPr>
          <a:lstStyle/>
          <a:p>
            <a:r>
              <a:rPr lang="en-US" altLang="zh-CN" b="1" dirty="0" smtClean="0"/>
              <a:t>Asia(11)</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National University of Singapore, SG</a:t>
            </a:r>
          </a:p>
          <a:p>
            <a:pPr fontAlgn="auto">
              <a:spcBef>
                <a:spcPts val="0"/>
              </a:spcBef>
              <a:spcAft>
                <a:spcPts val="0"/>
              </a:spcAft>
              <a:defRPr/>
            </a:pPr>
            <a:r>
              <a:rPr lang="en-US" sz="1400" b="1" dirty="0" smtClean="0">
                <a:latin typeface="Arial Unicode MS" pitchFamily="34" charset="-122"/>
                <a:ea typeface="Arial Unicode MS" pitchFamily="34" charset="-122"/>
                <a:cs typeface="Arial Unicode MS" pitchFamily="34" charset="-122"/>
              </a:rPr>
              <a:t>The University of Tokyo</a:t>
            </a:r>
            <a:r>
              <a:rPr lang="zh-CN" altLang="en-US" sz="1400" b="1" dirty="0" smtClean="0">
                <a:latin typeface="Arial Unicode MS" pitchFamily="34" charset="-122"/>
                <a:ea typeface="Arial Unicode MS" pitchFamily="34" charset="-122"/>
                <a:cs typeface="Arial Unicode MS" pitchFamily="34" charset="-122"/>
              </a:rPr>
              <a:t>，</a:t>
            </a:r>
            <a:r>
              <a:rPr lang="en-US" altLang="zh-CN" sz="1400" b="1" dirty="0" smtClean="0">
                <a:latin typeface="Arial Unicode MS" pitchFamily="34" charset="-122"/>
                <a:ea typeface="Arial Unicode MS" pitchFamily="34" charset="-122"/>
                <a:cs typeface="Arial Unicode MS" pitchFamily="34" charset="-122"/>
              </a:rPr>
              <a:t>JP</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Seoul National University,  KR</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a:t>
            </a:r>
          </a:p>
          <a:p>
            <a:endParaRPr lang="zh-CN" altLang="en-US" dirty="0"/>
          </a:p>
        </p:txBody>
      </p:sp>
      <p:sp>
        <p:nvSpPr>
          <p:cNvPr id="7" name="TextBox 6"/>
          <p:cNvSpPr txBox="1"/>
          <p:nvPr/>
        </p:nvSpPr>
        <p:spPr>
          <a:xfrm>
            <a:off x="8569234" y="2717073"/>
            <a:ext cx="3187337" cy="1476000"/>
          </a:xfrm>
          <a:prstGeom prst="rect">
            <a:avLst/>
          </a:prstGeom>
          <a:noFill/>
          <a:ln>
            <a:solidFill>
              <a:srgbClr val="00B050"/>
            </a:solidFill>
          </a:ln>
        </p:spPr>
        <p:txBody>
          <a:bodyPr wrap="square" rtlCol="0">
            <a:spAutoFit/>
          </a:bodyPr>
          <a:lstStyle/>
          <a:p>
            <a:r>
              <a:rPr lang="en-US" altLang="zh-CN" b="1" dirty="0" smtClean="0"/>
              <a:t>HK</a:t>
            </a:r>
            <a:r>
              <a:rPr lang="zh-CN" altLang="en-US" b="1" dirty="0" smtClean="0"/>
              <a:t>、</a:t>
            </a:r>
            <a:r>
              <a:rPr lang="en-US" altLang="zh-CN" b="1" dirty="0" smtClean="0"/>
              <a:t>Macau &amp; Taiwan (6)</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Hong Kong University</a:t>
            </a:r>
            <a:endParaRPr lang="zh-CN" altLang="en-US" sz="1400" b="1" dirty="0" smtClean="0">
              <a:latin typeface="Arial Unicode MS" pitchFamily="34" charset="-122"/>
              <a:ea typeface="Arial Unicode MS" pitchFamily="34" charset="-122"/>
              <a:cs typeface="Arial Unicode MS" pitchFamily="34" charset="-122"/>
            </a:endParaRPr>
          </a:p>
          <a:p>
            <a:pPr>
              <a:defRPr/>
            </a:pPr>
            <a:r>
              <a:rPr lang="en-US" altLang="zh-CN" sz="1400" b="1" dirty="0" smtClean="0">
                <a:latin typeface="Arial Unicode MS" pitchFamily="34" charset="-122"/>
                <a:ea typeface="Arial Unicode MS" pitchFamily="34" charset="-122"/>
                <a:cs typeface="Arial Unicode MS" pitchFamily="34" charset="-122"/>
              </a:rPr>
              <a:t>Taiwan University</a:t>
            </a:r>
          </a:p>
          <a:p>
            <a:pPr fontAlgn="auto">
              <a:spcBef>
                <a:spcPts val="0"/>
              </a:spcBef>
              <a:spcAft>
                <a:spcPts val="0"/>
              </a:spcAft>
              <a:defRPr/>
            </a:pPr>
            <a:r>
              <a:rPr lang="en-US" sz="1400" b="1" dirty="0" err="1" smtClean="0">
                <a:latin typeface="Arial Unicode MS" pitchFamily="34" charset="-122"/>
                <a:ea typeface="Arial Unicode MS" pitchFamily="34" charset="-122"/>
                <a:cs typeface="Arial Unicode MS" pitchFamily="34" charset="-122"/>
              </a:rPr>
              <a:t>Chengchi</a:t>
            </a:r>
            <a:r>
              <a:rPr lang="en-US" sz="1400" b="1" dirty="0" smtClean="0">
                <a:latin typeface="Arial Unicode MS" pitchFamily="34" charset="-122"/>
                <a:ea typeface="Arial Unicode MS" pitchFamily="34" charset="-122"/>
                <a:cs typeface="Arial Unicode MS" pitchFamily="34" charset="-122"/>
              </a:rPr>
              <a:t> University</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a:t>
            </a:r>
          </a:p>
          <a:p>
            <a:pPr fontAlgn="auto">
              <a:spcBef>
                <a:spcPts val="0"/>
              </a:spcBef>
              <a:spcAft>
                <a:spcPts val="0"/>
              </a:spcAft>
              <a:defRPr/>
            </a:pPr>
            <a:endParaRPr lang="en-US" dirty="0" smtClean="0"/>
          </a:p>
          <a:p>
            <a:endParaRPr lang="zh-CN" altLang="en-US" dirty="0"/>
          </a:p>
        </p:txBody>
      </p:sp>
      <p:sp>
        <p:nvSpPr>
          <p:cNvPr id="8" name="TextBox 7"/>
          <p:cNvSpPr txBox="1"/>
          <p:nvPr/>
        </p:nvSpPr>
        <p:spPr>
          <a:xfrm>
            <a:off x="4323806" y="901337"/>
            <a:ext cx="2965268" cy="2268000"/>
          </a:xfrm>
          <a:prstGeom prst="rect">
            <a:avLst/>
          </a:prstGeom>
          <a:noFill/>
          <a:ln>
            <a:solidFill>
              <a:srgbClr val="0070C0"/>
            </a:solidFill>
          </a:ln>
        </p:spPr>
        <p:txBody>
          <a:bodyPr wrap="square" rtlCol="0">
            <a:spAutoFit/>
          </a:bodyPr>
          <a:lstStyle/>
          <a:p>
            <a:r>
              <a:rPr lang="en-US" altLang="zh-CN" b="1" dirty="0" smtClean="0"/>
              <a:t>Europe(31)</a:t>
            </a:r>
          </a:p>
          <a:p>
            <a:r>
              <a:rPr lang="en-US" altLang="zh-CN" sz="1400" b="1" dirty="0" smtClean="0">
                <a:latin typeface="Arial Unicode MS" pitchFamily="34" charset="-122"/>
                <a:ea typeface="Arial Unicode MS" pitchFamily="34" charset="-122"/>
                <a:cs typeface="Arial Unicode MS" pitchFamily="34" charset="-122"/>
              </a:rPr>
              <a:t>University College London, UK</a:t>
            </a:r>
          </a:p>
          <a:p>
            <a:pPr>
              <a:defRPr/>
            </a:pPr>
            <a:r>
              <a:rPr lang="en-US" altLang="zh-CN" sz="1400" b="1" dirty="0" smtClean="0">
                <a:latin typeface="Arial Unicode MS" pitchFamily="34" charset="-122"/>
                <a:ea typeface="Arial Unicode MS" pitchFamily="34" charset="-122"/>
                <a:cs typeface="Arial Unicode MS" pitchFamily="34" charset="-122"/>
              </a:rPr>
              <a:t>King's College, UK</a:t>
            </a:r>
          </a:p>
          <a:p>
            <a:pPr>
              <a:defRPr/>
            </a:pPr>
            <a:r>
              <a:rPr lang="en-US" altLang="zh-CN" sz="1400" b="1" dirty="0" smtClean="0">
                <a:latin typeface="Arial Unicode MS" pitchFamily="34" charset="-122"/>
                <a:ea typeface="Arial Unicode MS" pitchFamily="34" charset="-122"/>
                <a:cs typeface="Arial Unicode MS" pitchFamily="34" charset="-122"/>
              </a:rPr>
              <a:t>Science Po University,  FR</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Erasmus University Rotterdam, NL </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Tilburg University, NL</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Stockholm University, SE</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University of Edinburgh, UK</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a:t>
            </a:r>
          </a:p>
          <a:p>
            <a:pPr fontAlgn="auto">
              <a:spcBef>
                <a:spcPts val="0"/>
              </a:spcBef>
              <a:spcAft>
                <a:spcPts val="0"/>
              </a:spcAft>
              <a:defRPr/>
            </a:pPr>
            <a:r>
              <a:rPr lang="en-US" altLang="zh-CN" sz="1400" dirty="0" smtClean="0">
                <a:latin typeface="Arial Unicode MS" pitchFamily="34" charset="-122"/>
                <a:ea typeface="Arial Unicode MS" pitchFamily="34" charset="-122"/>
                <a:cs typeface="Arial Unicode MS" pitchFamily="34" charset="-122"/>
              </a:rPr>
              <a:t>……</a:t>
            </a:r>
          </a:p>
          <a:p>
            <a:endParaRPr lang="zh-CN" altLang="en-US" dirty="0"/>
          </a:p>
        </p:txBody>
      </p:sp>
      <p:sp>
        <p:nvSpPr>
          <p:cNvPr id="9" name="TextBox 8"/>
          <p:cNvSpPr txBox="1"/>
          <p:nvPr/>
        </p:nvSpPr>
        <p:spPr>
          <a:xfrm>
            <a:off x="8268788" y="4611187"/>
            <a:ext cx="3492137" cy="1548000"/>
          </a:xfrm>
          <a:prstGeom prst="rect">
            <a:avLst/>
          </a:prstGeom>
          <a:noFill/>
          <a:ln>
            <a:solidFill>
              <a:srgbClr val="00939A"/>
            </a:solidFill>
          </a:ln>
        </p:spPr>
        <p:txBody>
          <a:bodyPr wrap="square" rtlCol="0">
            <a:spAutoFit/>
          </a:bodyPr>
          <a:lstStyle/>
          <a:p>
            <a:r>
              <a:rPr lang="en-US" altLang="zh-CN" b="1" dirty="0" smtClean="0"/>
              <a:t>Australia(5)</a:t>
            </a:r>
          </a:p>
          <a:p>
            <a:pPr fontAlgn="auto">
              <a:spcBef>
                <a:spcPts val="0"/>
              </a:spcBef>
              <a:spcAft>
                <a:spcPts val="0"/>
              </a:spcAft>
              <a:defRPr/>
            </a:pPr>
            <a:r>
              <a:rPr lang="en-US" sz="1400" b="1" dirty="0" smtClean="0">
                <a:latin typeface="Arial Unicode MS" pitchFamily="34" charset="-122"/>
                <a:ea typeface="Arial Unicode MS" pitchFamily="34" charset="-122"/>
                <a:cs typeface="Arial Unicode MS" pitchFamily="34" charset="-122"/>
              </a:rPr>
              <a:t>The University of Auckland, NZL </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Flinders University, AU</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Southern Cross University, AU</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The University of Adelaide, AU</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Queensland University of Technology, AU</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wipe(down)">
                                      <p:cBhvr>
                                        <p:cTn id="12" dur="500"/>
                                        <p:tgtEl>
                                          <p:spTgt spid="8">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down)">
                                      <p:cBhvr>
                                        <p:cTn id="18" dur="500"/>
                                        <p:tgtEl>
                                          <p:spTgt spid="8">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down)">
                                      <p:cBhvr>
                                        <p:cTn id="21" dur="500"/>
                                        <p:tgtEl>
                                          <p:spTgt spid="8">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wipe(down)">
                                      <p:cBhvr>
                                        <p:cTn id="24" dur="500"/>
                                        <p:tgtEl>
                                          <p:spTgt spid="8">
                                            <p:txEl>
                                              <p:pRg st="3" end="3"/>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wipe(down)">
                                      <p:cBhvr>
                                        <p:cTn id="30" dur="500"/>
                                        <p:tgtEl>
                                          <p:spTgt spid="8">
                                            <p:txEl>
                                              <p:pRg st="5" end="5"/>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wipe(down)">
                                      <p:cBhvr>
                                        <p:cTn id="33" dur="500"/>
                                        <p:tgtEl>
                                          <p:spTgt spid="8">
                                            <p:txEl>
                                              <p:pRg st="6" end="6"/>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wipe(down)">
                                      <p:cBhvr>
                                        <p:cTn id="36" dur="500"/>
                                        <p:tgtEl>
                                          <p:spTgt spid="8">
                                            <p:txEl>
                                              <p:pRg st="7" end="7"/>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wipe(down)">
                                      <p:cBhvr>
                                        <p:cTn id="39" dur="500"/>
                                        <p:tgtEl>
                                          <p:spTgt spid="8">
                                            <p:txEl>
                                              <p:pRg st="8" end="8"/>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wipe(down)">
                                      <p:cBhvr>
                                        <p:cTn id="42" dur="50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bg/>
                                          </p:spTgt>
                                        </p:tgtEl>
                                        <p:attrNameLst>
                                          <p:attrName>style.visibility</p:attrName>
                                        </p:attrNameLst>
                                      </p:cBhvr>
                                      <p:to>
                                        <p:strVal val="visible"/>
                                      </p:to>
                                    </p:set>
                                    <p:animEffect transition="in" filter="wipe(down)">
                                      <p:cBhvr>
                                        <p:cTn id="47" dur="500"/>
                                        <p:tgtEl>
                                          <p:spTgt spid="6">
                                            <p:bg/>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wipe(down)">
                                      <p:cBhvr>
                                        <p:cTn id="50" dur="500"/>
                                        <p:tgtEl>
                                          <p:spTgt spid="6">
                                            <p:txEl>
                                              <p:pRg st="0" end="0"/>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wipe(down)">
                                      <p:cBhvr>
                                        <p:cTn id="53" dur="500"/>
                                        <p:tgtEl>
                                          <p:spTgt spid="6">
                                            <p:txEl>
                                              <p:pRg st="1" end="1"/>
                                            </p:tx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wipe(down)">
                                      <p:cBhvr>
                                        <p:cTn id="56" dur="500"/>
                                        <p:tgtEl>
                                          <p:spTgt spid="6">
                                            <p:txEl>
                                              <p:pRg st="2" end="2"/>
                                            </p:txEl>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wipe(down)">
                                      <p:cBhvr>
                                        <p:cTn id="59" dur="500"/>
                                        <p:tgtEl>
                                          <p:spTgt spid="6">
                                            <p:txEl>
                                              <p:pRg st="3" end="3"/>
                                            </p:tx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wipe(down)">
                                      <p:cBhvr>
                                        <p:cTn id="62" dur="500"/>
                                        <p:tgtEl>
                                          <p:spTgt spid="6">
                                            <p:txEl>
                                              <p:pRg st="4" end="4"/>
                                            </p:txEl>
                                          </p:spTgt>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wipe(down)">
                                      <p:cBhvr>
                                        <p:cTn id="65" dur="500"/>
                                        <p:tgtEl>
                                          <p:spTgt spid="6">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7">
                                            <p:bg/>
                                          </p:spTgt>
                                        </p:tgtEl>
                                        <p:attrNameLst>
                                          <p:attrName>style.visibility</p:attrName>
                                        </p:attrNameLst>
                                      </p:cBhvr>
                                      <p:to>
                                        <p:strVal val="visible"/>
                                      </p:to>
                                    </p:set>
                                    <p:animEffect transition="in" filter="wipe(down)">
                                      <p:cBhvr>
                                        <p:cTn id="70" dur="500"/>
                                        <p:tgtEl>
                                          <p:spTgt spid="7">
                                            <p:bg/>
                                          </p:spTgt>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animEffect transition="in" filter="wipe(down)">
                                      <p:cBhvr>
                                        <p:cTn id="73" dur="500"/>
                                        <p:tgtEl>
                                          <p:spTgt spid="7">
                                            <p:txEl>
                                              <p:pRg st="0" end="0"/>
                                            </p:txEl>
                                          </p:spTgt>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
                                            <p:txEl>
                                              <p:pRg st="1" end="1"/>
                                            </p:txEl>
                                          </p:spTgt>
                                        </p:tgtEl>
                                        <p:attrNameLst>
                                          <p:attrName>style.visibility</p:attrName>
                                        </p:attrNameLst>
                                      </p:cBhvr>
                                      <p:to>
                                        <p:strVal val="visible"/>
                                      </p:to>
                                    </p:set>
                                    <p:animEffect transition="in" filter="wipe(down)">
                                      <p:cBhvr>
                                        <p:cTn id="76" dur="500"/>
                                        <p:tgtEl>
                                          <p:spTgt spid="7">
                                            <p:txEl>
                                              <p:pRg st="1" end="1"/>
                                            </p:tx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
                                            <p:txEl>
                                              <p:pRg st="2" end="2"/>
                                            </p:txEl>
                                          </p:spTgt>
                                        </p:tgtEl>
                                        <p:attrNameLst>
                                          <p:attrName>style.visibility</p:attrName>
                                        </p:attrNameLst>
                                      </p:cBhvr>
                                      <p:to>
                                        <p:strVal val="visible"/>
                                      </p:to>
                                    </p:set>
                                    <p:animEffect transition="in" filter="wipe(down)">
                                      <p:cBhvr>
                                        <p:cTn id="79" dur="500"/>
                                        <p:tgtEl>
                                          <p:spTgt spid="7">
                                            <p:txEl>
                                              <p:pRg st="2" end="2"/>
                                            </p:txEl>
                                          </p:spTgt>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7">
                                            <p:txEl>
                                              <p:pRg st="3" end="3"/>
                                            </p:txEl>
                                          </p:spTgt>
                                        </p:tgtEl>
                                        <p:attrNameLst>
                                          <p:attrName>style.visibility</p:attrName>
                                        </p:attrNameLst>
                                      </p:cBhvr>
                                      <p:to>
                                        <p:strVal val="visible"/>
                                      </p:to>
                                    </p:set>
                                    <p:animEffect transition="in" filter="wipe(down)">
                                      <p:cBhvr>
                                        <p:cTn id="82" dur="500"/>
                                        <p:tgtEl>
                                          <p:spTgt spid="7">
                                            <p:txEl>
                                              <p:pRg st="3" end="3"/>
                                            </p:txEl>
                                          </p:spTgt>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7">
                                            <p:txEl>
                                              <p:pRg st="4" end="4"/>
                                            </p:txEl>
                                          </p:spTgt>
                                        </p:tgtEl>
                                        <p:attrNameLst>
                                          <p:attrName>style.visibility</p:attrName>
                                        </p:attrNameLst>
                                      </p:cBhvr>
                                      <p:to>
                                        <p:strVal val="visible"/>
                                      </p:to>
                                    </p:set>
                                    <p:animEffect transition="in" filter="wipe(down)">
                                      <p:cBhvr>
                                        <p:cTn id="85" dur="500"/>
                                        <p:tgtEl>
                                          <p:spTgt spid="7">
                                            <p:txEl>
                                              <p:pRg st="4" end="4"/>
                                            </p:txEl>
                                          </p:spTgt>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7">
                                            <p:txEl>
                                              <p:pRg st="5" end="5"/>
                                            </p:txEl>
                                          </p:spTgt>
                                        </p:tgtEl>
                                        <p:attrNameLst>
                                          <p:attrName>style.visibility</p:attrName>
                                        </p:attrNameLst>
                                      </p:cBhvr>
                                      <p:to>
                                        <p:strVal val="visible"/>
                                      </p:to>
                                    </p:set>
                                    <p:animEffect transition="in" filter="wipe(down)">
                                      <p:cBhvr>
                                        <p:cTn id="88" dur="500"/>
                                        <p:tgtEl>
                                          <p:spTgt spid="7">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9">
                                            <p:bg/>
                                          </p:spTgt>
                                        </p:tgtEl>
                                        <p:attrNameLst>
                                          <p:attrName>style.visibility</p:attrName>
                                        </p:attrNameLst>
                                      </p:cBhvr>
                                      <p:to>
                                        <p:strVal val="visible"/>
                                      </p:to>
                                    </p:set>
                                    <p:animEffect transition="in" filter="wipe(down)">
                                      <p:cBhvr>
                                        <p:cTn id="93" dur="500"/>
                                        <p:tgtEl>
                                          <p:spTgt spid="9">
                                            <p:bg/>
                                          </p:spTgt>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9">
                                            <p:txEl>
                                              <p:pRg st="0" end="0"/>
                                            </p:txEl>
                                          </p:spTgt>
                                        </p:tgtEl>
                                        <p:attrNameLst>
                                          <p:attrName>style.visibility</p:attrName>
                                        </p:attrNameLst>
                                      </p:cBhvr>
                                      <p:to>
                                        <p:strVal val="visible"/>
                                      </p:to>
                                    </p:set>
                                    <p:animEffect transition="in" filter="wipe(down)">
                                      <p:cBhvr>
                                        <p:cTn id="96" dur="500"/>
                                        <p:tgtEl>
                                          <p:spTgt spid="9">
                                            <p:txEl>
                                              <p:pRg st="0" end="0"/>
                                            </p:txEl>
                                          </p:spTgt>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9">
                                            <p:txEl>
                                              <p:pRg st="1" end="1"/>
                                            </p:txEl>
                                          </p:spTgt>
                                        </p:tgtEl>
                                        <p:attrNameLst>
                                          <p:attrName>style.visibility</p:attrName>
                                        </p:attrNameLst>
                                      </p:cBhvr>
                                      <p:to>
                                        <p:strVal val="visible"/>
                                      </p:to>
                                    </p:set>
                                    <p:animEffect transition="in" filter="wipe(down)">
                                      <p:cBhvr>
                                        <p:cTn id="99" dur="500"/>
                                        <p:tgtEl>
                                          <p:spTgt spid="9">
                                            <p:txEl>
                                              <p:pRg st="1" end="1"/>
                                            </p:txEl>
                                          </p:spTgt>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9">
                                            <p:txEl>
                                              <p:pRg st="2" end="2"/>
                                            </p:txEl>
                                          </p:spTgt>
                                        </p:tgtEl>
                                        <p:attrNameLst>
                                          <p:attrName>style.visibility</p:attrName>
                                        </p:attrNameLst>
                                      </p:cBhvr>
                                      <p:to>
                                        <p:strVal val="visible"/>
                                      </p:to>
                                    </p:set>
                                    <p:animEffect transition="in" filter="wipe(down)">
                                      <p:cBhvr>
                                        <p:cTn id="102" dur="500"/>
                                        <p:tgtEl>
                                          <p:spTgt spid="9">
                                            <p:txEl>
                                              <p:pRg st="2" end="2"/>
                                            </p:txEl>
                                          </p:spTgt>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9">
                                            <p:txEl>
                                              <p:pRg st="3" end="3"/>
                                            </p:txEl>
                                          </p:spTgt>
                                        </p:tgtEl>
                                        <p:attrNameLst>
                                          <p:attrName>style.visibility</p:attrName>
                                        </p:attrNameLst>
                                      </p:cBhvr>
                                      <p:to>
                                        <p:strVal val="visible"/>
                                      </p:to>
                                    </p:set>
                                    <p:animEffect transition="in" filter="wipe(down)">
                                      <p:cBhvr>
                                        <p:cTn id="105" dur="500"/>
                                        <p:tgtEl>
                                          <p:spTgt spid="9">
                                            <p:txEl>
                                              <p:pRg st="3" end="3"/>
                                            </p:txEl>
                                          </p:spTgt>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9">
                                            <p:txEl>
                                              <p:pRg st="4" end="4"/>
                                            </p:txEl>
                                          </p:spTgt>
                                        </p:tgtEl>
                                        <p:attrNameLst>
                                          <p:attrName>style.visibility</p:attrName>
                                        </p:attrNameLst>
                                      </p:cBhvr>
                                      <p:to>
                                        <p:strVal val="visible"/>
                                      </p:to>
                                    </p:set>
                                    <p:animEffect transition="in" filter="wipe(down)">
                                      <p:cBhvr>
                                        <p:cTn id="108" dur="500"/>
                                        <p:tgtEl>
                                          <p:spTgt spid="9">
                                            <p:txEl>
                                              <p:pRg st="4" end="4"/>
                                            </p:txEl>
                                          </p:spTgt>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9">
                                            <p:txEl>
                                              <p:pRg st="5" end="5"/>
                                            </p:txEl>
                                          </p:spTgt>
                                        </p:tgtEl>
                                        <p:attrNameLst>
                                          <p:attrName>style.visibility</p:attrName>
                                        </p:attrNameLst>
                                      </p:cBhvr>
                                      <p:to>
                                        <p:strVal val="visible"/>
                                      </p:to>
                                    </p:set>
                                    <p:animEffect transition="in" filter="wipe(down)">
                                      <p:cBhvr>
                                        <p:cTn id="111"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allAtOnce" animBg="1"/>
      <p:bldP spid="7" grpId="0" build="allAtOnce" animBg="1"/>
      <p:bldP spid="8" grpId="0" build="allAtOnce" animBg="1"/>
      <p:bldP spid="9" grpId="0"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51"/>
          <p:cNvGrpSpPr/>
          <p:nvPr/>
        </p:nvGrpSpPr>
        <p:grpSpPr>
          <a:xfrm>
            <a:off x="6672872" y="4177394"/>
            <a:ext cx="5367175" cy="2256402"/>
            <a:chOff x="314041" y="985068"/>
            <a:chExt cx="4025381" cy="1692303"/>
          </a:xfrm>
        </p:grpSpPr>
        <p:sp>
          <p:nvSpPr>
            <p:cNvPr id="10" name="Rectangle 20"/>
            <p:cNvSpPr/>
            <p:nvPr/>
          </p:nvSpPr>
          <p:spPr>
            <a:xfrm>
              <a:off x="314041" y="985068"/>
              <a:ext cx="4025381" cy="392415"/>
            </a:xfrm>
            <a:prstGeom prst="rect">
              <a:avLst/>
            </a:prstGeom>
          </p:spPr>
          <p:txBody>
            <a:bodyPr wrap="none">
              <a:spAutoFit/>
            </a:bodyPr>
            <a:lstStyle/>
            <a:p>
              <a:r>
                <a:rPr lang="zh-CN" altLang="en-US" sz="2800" b="1" dirty="0" smtClean="0">
                  <a:solidFill>
                    <a:srgbClr val="00939A"/>
                  </a:solidFill>
                  <a:latin typeface="+mn-ea"/>
                  <a:cs typeface="Open Sans" pitchFamily="34" charset="0"/>
                </a:rPr>
                <a:t>我们是</a:t>
              </a:r>
              <a:r>
                <a:rPr lang="en-US" altLang="zh-CN" sz="2800" b="1" dirty="0" smtClean="0">
                  <a:solidFill>
                    <a:srgbClr val="00939A"/>
                  </a:solidFill>
                  <a:latin typeface="+mn-ea"/>
                  <a:cs typeface="Open Sans" pitchFamily="34" charset="0"/>
                </a:rPr>
                <a:t>-</a:t>
              </a:r>
              <a:r>
                <a:rPr lang="zh-CN" altLang="en-US" sz="2800" b="1" dirty="0" smtClean="0">
                  <a:solidFill>
                    <a:srgbClr val="00939A"/>
                  </a:solidFill>
                  <a:latin typeface="+mn-ea"/>
                  <a:cs typeface="Open Sans" pitchFamily="34" charset="0"/>
                </a:rPr>
                <a:t>北大法学院国际合作团队</a:t>
              </a:r>
              <a:endParaRPr lang="en-US" sz="2800" b="1" dirty="0">
                <a:solidFill>
                  <a:srgbClr val="00939A"/>
                </a:solidFill>
                <a:latin typeface="+mn-ea"/>
                <a:cs typeface="Open Sans" pitchFamily="34" charset="0"/>
              </a:endParaRPr>
            </a:p>
          </p:txBody>
        </p:sp>
        <p:sp>
          <p:nvSpPr>
            <p:cNvPr id="11" name="Rectangle 21"/>
            <p:cNvSpPr/>
            <p:nvPr/>
          </p:nvSpPr>
          <p:spPr>
            <a:xfrm>
              <a:off x="327742" y="1453958"/>
              <a:ext cx="2857520" cy="1223413"/>
            </a:xfrm>
            <a:prstGeom prst="rect">
              <a:avLst/>
            </a:prstGeom>
          </p:spPr>
          <p:txBody>
            <a:bodyPr wrap="square">
              <a:spAutoFit/>
            </a:bodyPr>
            <a:lstStyle/>
            <a:p>
              <a:r>
                <a:rPr lang="zh-CN" altLang="en-US" sz="2000" dirty="0" smtClean="0">
                  <a:solidFill>
                    <a:srgbClr val="00939A"/>
                  </a:solidFill>
                </a:rPr>
                <a:t>地址：法学院四合院</a:t>
              </a:r>
              <a:r>
                <a:rPr lang="en-US" altLang="zh-CN" sz="2000" dirty="0" smtClean="0">
                  <a:solidFill>
                    <a:srgbClr val="00939A"/>
                  </a:solidFill>
                </a:rPr>
                <a:t>206</a:t>
              </a:r>
              <a:r>
                <a:rPr lang="zh-CN" altLang="en-US" sz="2000" dirty="0" smtClean="0">
                  <a:solidFill>
                    <a:srgbClr val="00939A"/>
                  </a:solidFill>
                </a:rPr>
                <a:t>办公室</a:t>
              </a:r>
              <a:endParaRPr lang="en-US" altLang="zh-CN" sz="2000" dirty="0" smtClean="0">
                <a:solidFill>
                  <a:srgbClr val="00939A"/>
                </a:solidFill>
              </a:endParaRPr>
            </a:p>
            <a:p>
              <a:endParaRPr lang="en-US" altLang="zh-CN" sz="2000" dirty="0" smtClean="0">
                <a:solidFill>
                  <a:srgbClr val="00939A"/>
                </a:solidFill>
              </a:endParaRPr>
            </a:p>
            <a:p>
              <a:r>
                <a:rPr lang="zh-CN" altLang="en-US" sz="2000" dirty="0" smtClean="0">
                  <a:solidFill>
                    <a:srgbClr val="00939A"/>
                  </a:solidFill>
                </a:rPr>
                <a:t>电话：</a:t>
              </a:r>
              <a:r>
                <a:rPr lang="en-US" altLang="zh-CN" sz="2000" dirty="0" smtClean="0">
                  <a:solidFill>
                    <a:srgbClr val="00939A"/>
                  </a:solidFill>
                </a:rPr>
                <a:t>62756486</a:t>
              </a:r>
            </a:p>
            <a:p>
              <a:endParaRPr lang="en-US" altLang="zh-CN" sz="2000" dirty="0" smtClean="0">
                <a:solidFill>
                  <a:srgbClr val="00939A"/>
                </a:solidFill>
              </a:endParaRPr>
            </a:p>
            <a:p>
              <a:r>
                <a:rPr lang="zh-CN" altLang="en-US" sz="2000" dirty="0" smtClean="0">
                  <a:solidFill>
                    <a:srgbClr val="00939A"/>
                  </a:solidFill>
                </a:rPr>
                <a:t>邮箱：</a:t>
              </a:r>
              <a:r>
                <a:rPr lang="en-US" altLang="zh-CN" sz="2000" dirty="0" smtClean="0">
                  <a:solidFill>
                    <a:srgbClr val="00939A"/>
                  </a:solidFill>
                </a:rPr>
                <a:t>pkulaweao@126.com</a:t>
              </a:r>
              <a:endParaRPr lang="zh-CN" altLang="en-US" sz="2000" dirty="0">
                <a:solidFill>
                  <a:srgbClr val="00939A"/>
                </a:solidFill>
              </a:endParaRPr>
            </a:p>
          </p:txBody>
        </p:sp>
      </p:grpSp>
      <p:grpSp>
        <p:nvGrpSpPr>
          <p:cNvPr id="43" name="组合 1"/>
          <p:cNvGrpSpPr>
            <a:grpSpLocks/>
          </p:cNvGrpSpPr>
          <p:nvPr/>
        </p:nvGrpSpPr>
        <p:grpSpPr bwMode="auto">
          <a:xfrm>
            <a:off x="280988" y="0"/>
            <a:ext cx="106362" cy="720725"/>
            <a:chOff x="0" y="0"/>
            <a:chExt cx="105725" cy="721610"/>
          </a:xfrm>
        </p:grpSpPr>
        <p:sp>
          <p:nvSpPr>
            <p:cNvPr id="44"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5"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46" name="TextBox 6"/>
          <p:cNvSpPr>
            <a:spLocks noChangeArrowheads="1"/>
          </p:cNvSpPr>
          <p:nvPr/>
        </p:nvSpPr>
        <p:spPr bwMode="auto">
          <a:xfrm>
            <a:off x="435909" y="0"/>
            <a:ext cx="710789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4000" b="1" dirty="0" smtClean="0">
                <a:solidFill>
                  <a:srgbClr val="00939A"/>
                </a:solidFill>
                <a:latin typeface="Impact" panose="020B0806030902050204" pitchFamily="34" charset="0"/>
                <a:ea typeface="微软雅黑" panose="020B0503020204020204" pitchFamily="34" charset="-122"/>
                <a:sym typeface="Impact" panose="020B0806030902050204" pitchFamily="34" charset="0"/>
              </a:rPr>
              <a:t>关注我们，加入我们</a:t>
            </a:r>
            <a:endParaRPr lang="en-US" altLang="zh-CN" sz="4000" b="1" dirty="0">
              <a:solidFill>
                <a:srgbClr val="00939A"/>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2" name="TextBox 41"/>
          <p:cNvSpPr txBox="1"/>
          <p:nvPr/>
        </p:nvSpPr>
        <p:spPr>
          <a:xfrm>
            <a:off x="6366126" y="861880"/>
            <a:ext cx="5567082" cy="369332"/>
          </a:xfrm>
          <a:prstGeom prst="rect">
            <a:avLst/>
          </a:prstGeom>
          <a:noFill/>
        </p:spPr>
        <p:txBody>
          <a:bodyPr wrap="square" rtlCol="0">
            <a:spAutoFit/>
          </a:bodyPr>
          <a:lstStyle/>
          <a:p>
            <a:r>
              <a:rPr lang="zh-CN" altLang="en-US" b="1" dirty="0" smtClean="0">
                <a:solidFill>
                  <a:srgbClr val="00939A"/>
                </a:solidFill>
              </a:rPr>
              <a:t>扫一扫关注北大法学院国际合作办公室微信公众平台</a:t>
            </a:r>
            <a:endParaRPr lang="zh-CN" altLang="en-US" b="1" dirty="0">
              <a:solidFill>
                <a:srgbClr val="00939A"/>
              </a:solidFill>
            </a:endParaRPr>
          </a:p>
        </p:txBody>
      </p:sp>
      <p:pic>
        <p:nvPicPr>
          <p:cNvPr id="49" name="图片 48" descr="qrcode_for_gh_f4c0d9877255_430.jpg"/>
          <p:cNvPicPr>
            <a:picLocks noChangeAspect="1"/>
          </p:cNvPicPr>
          <p:nvPr/>
        </p:nvPicPr>
        <p:blipFill>
          <a:blip r:embed="rId2"/>
          <a:stretch>
            <a:fillRect/>
          </a:stretch>
        </p:blipFill>
        <p:spPr>
          <a:xfrm>
            <a:off x="7762252" y="1388851"/>
            <a:ext cx="2477389" cy="2477389"/>
          </a:xfrm>
          <a:prstGeom prst="rect">
            <a:avLst/>
          </a:prstGeom>
        </p:spPr>
      </p:pic>
      <p:sp>
        <p:nvSpPr>
          <p:cNvPr id="20" name="TextBox 19"/>
          <p:cNvSpPr txBox="1"/>
          <p:nvPr/>
        </p:nvSpPr>
        <p:spPr>
          <a:xfrm>
            <a:off x="465827" y="1224951"/>
            <a:ext cx="5564038" cy="4247317"/>
          </a:xfrm>
          <a:prstGeom prst="rect">
            <a:avLst/>
          </a:prstGeom>
          <a:noFill/>
        </p:spPr>
        <p:txBody>
          <a:bodyPr wrap="square" rtlCol="0">
            <a:spAutoFit/>
          </a:bodyPr>
          <a:lstStyle/>
          <a:p>
            <a:r>
              <a:rPr lang="zh-CN" altLang="en-US" dirty="0" smtClean="0"/>
              <a:t>       因法学院国际交流合作工作发展需要</a:t>
            </a:r>
            <a:r>
              <a:rPr lang="en-US" altLang="zh-CN" dirty="0" smtClean="0"/>
              <a:t>,</a:t>
            </a:r>
            <a:r>
              <a:rPr lang="zh-CN" altLang="en-US" dirty="0" smtClean="0"/>
              <a:t>对外事务办公室现公开招募北大法学院外事工作学生助理</a:t>
            </a:r>
            <a:r>
              <a:rPr lang="en-US" b="1" dirty="0" smtClean="0"/>
              <a:t>3</a:t>
            </a:r>
            <a:r>
              <a:rPr lang="zh-CN" altLang="en-US" dirty="0" smtClean="0"/>
              <a:t>名。</a:t>
            </a:r>
            <a:endParaRPr lang="en-US" altLang="zh-CN" dirty="0" smtClean="0"/>
          </a:p>
          <a:p>
            <a:endParaRPr lang="en-US" altLang="zh-CN" dirty="0" smtClean="0"/>
          </a:p>
          <a:p>
            <a:r>
              <a:rPr lang="zh-CN" altLang="en-US" dirty="0" smtClean="0"/>
              <a:t>工作职责：</a:t>
            </a:r>
            <a:endParaRPr lang="en-US" altLang="zh-CN" dirty="0" smtClean="0"/>
          </a:p>
          <a:p>
            <a:r>
              <a:rPr lang="zh-CN" altLang="en-US" dirty="0" smtClean="0"/>
              <a:t>       协助法学院对外事务办公室开展与国外大学法学院的联络交流、国际访问学者和交换学生来访安排、国际交流项目的拓展等法学院国际交流合作领域的工作。</a:t>
            </a:r>
            <a:endParaRPr lang="en-US" altLang="zh-CN" dirty="0" smtClean="0"/>
          </a:p>
          <a:p>
            <a:endParaRPr lang="en-US" altLang="zh-CN" dirty="0" smtClean="0"/>
          </a:p>
          <a:p>
            <a:r>
              <a:rPr lang="zh-CN" altLang="en-US" dirty="0" smtClean="0"/>
              <a:t>申请方式：</a:t>
            </a:r>
            <a:endParaRPr lang="en-US" altLang="zh-CN" dirty="0" smtClean="0"/>
          </a:p>
          <a:p>
            <a:r>
              <a:rPr lang="zh-CN" altLang="en-US" dirty="0" smtClean="0"/>
              <a:t>       详见北大法学院官网公告通知栏</a:t>
            </a:r>
            <a:endParaRPr lang="en-US" altLang="zh-CN" dirty="0" smtClean="0"/>
          </a:p>
          <a:p>
            <a:endParaRPr lang="en-US" altLang="zh-CN" dirty="0" smtClean="0"/>
          </a:p>
          <a:p>
            <a:endParaRPr lang="en-US" altLang="zh-CN" dirty="0" smtClean="0"/>
          </a:p>
          <a:p>
            <a:r>
              <a:rPr lang="zh-CN" altLang="en-US" sz="3600" b="1" dirty="0" smtClean="0"/>
              <a:t>我们期待你的加入！</a:t>
            </a:r>
            <a:endParaRPr lang="zh-CN" altLang="en-US" dirty="0"/>
          </a:p>
        </p:txBody>
      </p:sp>
    </p:spTree>
    <p:extLst>
      <p:ext uri="{BB962C8B-B14F-4D97-AF65-F5344CB8AC3E}">
        <p14:creationId xmlns:p14="http://schemas.microsoft.com/office/powerpoint/2010/main" xmlns="" val="321393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wipe(down)">
                                      <p:cBhvr>
                                        <p:cTn id="12" dur="500"/>
                                        <p:tgtEl>
                                          <p:spTgt spid="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par>
                          <p:cTn id="18" fill="hold">
                            <p:stCondLst>
                              <p:cond delay="500"/>
                            </p:stCondLst>
                            <p:childTnLst>
                              <p:par>
                                <p:cTn id="19" presetID="1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lide(fromRigh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allAtOnce"/>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rot="5400000">
            <a:off x="3713678" y="3905257"/>
            <a:ext cx="4763591" cy="1057"/>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 name="Group 100"/>
          <p:cNvGrpSpPr/>
          <p:nvPr/>
        </p:nvGrpSpPr>
        <p:grpSpPr>
          <a:xfrm>
            <a:off x="5246622" y="3261470"/>
            <a:ext cx="1546069" cy="552772"/>
            <a:chOff x="3934963" y="2446106"/>
            <a:chExt cx="1159551" cy="414581"/>
          </a:xfrm>
        </p:grpSpPr>
        <p:cxnSp>
          <p:nvCxnSpPr>
            <p:cNvPr id="11" name="Straight Connector 48"/>
            <p:cNvCxnSpPr>
              <a:stCxn id="22" idx="3"/>
              <a:endCxn id="69" idx="1"/>
            </p:cNvCxnSpPr>
            <p:nvPr/>
          </p:nvCxnSpPr>
          <p:spPr>
            <a:xfrm>
              <a:off x="3934963" y="2446106"/>
              <a:ext cx="1159551" cy="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Oval 51"/>
            <p:cNvSpPr/>
            <p:nvPr/>
          </p:nvSpPr>
          <p:spPr>
            <a:xfrm>
              <a:off x="4529137" y="2774961"/>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3" name="Group 99"/>
          <p:cNvGrpSpPr/>
          <p:nvPr/>
        </p:nvGrpSpPr>
        <p:grpSpPr>
          <a:xfrm>
            <a:off x="6038842" y="1989464"/>
            <a:ext cx="729307" cy="402381"/>
            <a:chOff x="4529137" y="1492099"/>
            <a:chExt cx="546981" cy="301787"/>
          </a:xfrm>
        </p:grpSpPr>
        <p:cxnSp>
          <p:nvCxnSpPr>
            <p:cNvPr id="14" name="Straight Connector 45"/>
            <p:cNvCxnSpPr>
              <a:stCxn id="53" idx="1"/>
              <a:endCxn id="53" idx="1"/>
            </p:cNvCxnSpPr>
            <p:nvPr/>
          </p:nvCxnSpPr>
          <p:spPr>
            <a:xfrm rot="10800000">
              <a:off x="5074927" y="1492099"/>
              <a:ext cx="1191" cy="1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Oval 52"/>
            <p:cNvSpPr/>
            <p:nvPr/>
          </p:nvSpPr>
          <p:spPr>
            <a:xfrm>
              <a:off x="4529137" y="17081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4" name="Group 101"/>
          <p:cNvGrpSpPr/>
          <p:nvPr/>
        </p:nvGrpSpPr>
        <p:grpSpPr>
          <a:xfrm>
            <a:off x="5219728" y="4614122"/>
            <a:ext cx="1612921" cy="724124"/>
            <a:chOff x="3914792" y="3460591"/>
            <a:chExt cx="1209690" cy="543095"/>
          </a:xfrm>
        </p:grpSpPr>
        <p:cxnSp>
          <p:nvCxnSpPr>
            <p:cNvPr id="17" name="Straight Connector 50"/>
            <p:cNvCxnSpPr>
              <a:stCxn id="43" idx="3"/>
              <a:endCxn id="36" idx="1"/>
            </p:cNvCxnSpPr>
            <p:nvPr/>
          </p:nvCxnSpPr>
          <p:spPr>
            <a:xfrm>
              <a:off x="3914792" y="3460591"/>
              <a:ext cx="1209690" cy="29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Oval 53"/>
            <p:cNvSpPr/>
            <p:nvPr/>
          </p:nvSpPr>
          <p:spPr>
            <a:xfrm>
              <a:off x="4529137" y="39179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5" name="Group 95"/>
          <p:cNvGrpSpPr/>
          <p:nvPr/>
        </p:nvGrpSpPr>
        <p:grpSpPr>
          <a:xfrm>
            <a:off x="1612679" y="2742111"/>
            <a:ext cx="4644429" cy="943466"/>
            <a:chOff x="1268292" y="2428876"/>
            <a:chExt cx="3483322" cy="707600"/>
          </a:xfrm>
        </p:grpSpPr>
        <p:grpSp>
          <p:nvGrpSpPr>
            <p:cNvPr id="6" name="Group 88"/>
            <p:cNvGrpSpPr/>
            <p:nvPr/>
          </p:nvGrpSpPr>
          <p:grpSpPr>
            <a:xfrm>
              <a:off x="1268292" y="2428876"/>
              <a:ext cx="3483322" cy="645956"/>
              <a:chOff x="1268292" y="2428876"/>
              <a:chExt cx="3483322" cy="645956"/>
            </a:xfrm>
          </p:grpSpPr>
          <p:sp>
            <p:nvSpPr>
              <p:cNvPr id="24" name="Rectangle 31"/>
              <p:cNvSpPr/>
              <p:nvPr/>
            </p:nvSpPr>
            <p:spPr>
              <a:xfrm>
                <a:off x="1268292" y="2636250"/>
                <a:ext cx="3483322" cy="438582"/>
              </a:xfrm>
              <a:prstGeom prst="rect">
                <a:avLst/>
              </a:prstGeom>
            </p:spPr>
            <p:txBody>
              <a:bodyPr wrap="square">
                <a:spAutoFit/>
              </a:bodyPr>
              <a:lstStyle/>
              <a:p>
                <a:r>
                  <a:rPr lang="en-US" altLang="zh-CN" sz="3200" b="1" dirty="0" smtClean="0">
                    <a:latin typeface="微软雅黑" pitchFamily="34" charset="-122"/>
                    <a:ea typeface="微软雅黑" pitchFamily="34" charset="-122"/>
                  </a:rPr>
                  <a:t>2. </a:t>
                </a:r>
                <a:r>
                  <a:rPr lang="zh-CN" altLang="en-US" sz="3200" b="1" dirty="0" smtClean="0">
                    <a:latin typeface="微软雅黑" pitchFamily="34" charset="-122"/>
                    <a:ea typeface="微软雅黑" pitchFamily="34" charset="-122"/>
                  </a:rPr>
                  <a:t>学位项目</a:t>
                </a:r>
                <a:endParaRPr lang="en-US" altLang="zh-CN" sz="3200" b="1" dirty="0" smtClean="0">
                  <a:latin typeface="微软雅黑" pitchFamily="34" charset="-122"/>
                  <a:ea typeface="微软雅黑" pitchFamily="34" charset="-122"/>
                </a:endParaRPr>
              </a:p>
            </p:txBody>
          </p:sp>
          <p:sp>
            <p:nvSpPr>
              <p:cNvPr id="25" name="Rectangle 32"/>
              <p:cNvSpPr/>
              <p:nvPr/>
            </p:nvSpPr>
            <p:spPr>
              <a:xfrm>
                <a:off x="2824948" y="2428876"/>
                <a:ext cx="138548" cy="253916"/>
              </a:xfrm>
              <a:prstGeom prst="rect">
                <a:avLst/>
              </a:prstGeom>
            </p:spPr>
            <p:txBody>
              <a:bodyPr wrap="none">
                <a:spAutoFit/>
              </a:bodyPr>
              <a:lstStyle/>
              <a:p>
                <a:pPr algn="r"/>
                <a:endParaRPr lang="en-US" sz="1600" dirty="0">
                  <a:solidFill>
                    <a:schemeClr val="bg1">
                      <a:lumMod val="50000"/>
                    </a:schemeClr>
                  </a:solidFill>
                  <a:latin typeface="Open Sans" pitchFamily="34" charset="0"/>
                  <a:ea typeface="Open Sans" pitchFamily="34" charset="0"/>
                  <a:cs typeface="Open Sans" pitchFamily="34" charset="0"/>
                </a:endParaRPr>
              </a:p>
            </p:txBody>
          </p:sp>
        </p:grpSp>
        <p:grpSp>
          <p:nvGrpSpPr>
            <p:cNvPr id="7" name="Group 84"/>
            <p:cNvGrpSpPr/>
            <p:nvPr/>
          </p:nvGrpSpPr>
          <p:grpSpPr>
            <a:xfrm>
              <a:off x="3357554" y="2500312"/>
              <a:ext cx="636196" cy="636164"/>
              <a:chOff x="3357554" y="2500312"/>
              <a:chExt cx="636196" cy="636164"/>
            </a:xfrm>
          </p:grpSpPr>
          <p:sp>
            <p:nvSpPr>
              <p:cNvPr id="22" name="Rectangle 22"/>
              <p:cNvSpPr/>
              <p:nvPr/>
            </p:nvSpPr>
            <p:spPr>
              <a:xfrm>
                <a:off x="3357554" y="2500312"/>
                <a:ext cx="636196" cy="636164"/>
              </a:xfrm>
              <a:prstGeom prst="rect">
                <a:avLst/>
              </a:prstGeom>
              <a:solidFill>
                <a:srgbClr val="34B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23" name="Freeform 23"/>
              <p:cNvSpPr>
                <a:spLocks noEditPoints="1"/>
              </p:cNvSpPr>
              <p:nvPr/>
            </p:nvSpPr>
            <p:spPr bwMode="auto">
              <a:xfrm>
                <a:off x="3477620" y="2660940"/>
                <a:ext cx="389082" cy="32281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grpSp>
        <p:nvGrpSpPr>
          <p:cNvPr id="16" name="Group 98"/>
          <p:cNvGrpSpPr/>
          <p:nvPr/>
        </p:nvGrpSpPr>
        <p:grpSpPr>
          <a:xfrm>
            <a:off x="6832648" y="4095153"/>
            <a:ext cx="5786840" cy="1269402"/>
            <a:chOff x="5143504" y="3571881"/>
            <a:chExt cx="4340130" cy="952051"/>
          </a:xfrm>
        </p:grpSpPr>
        <p:grpSp>
          <p:nvGrpSpPr>
            <p:cNvPr id="19" name="Group 92"/>
            <p:cNvGrpSpPr/>
            <p:nvPr/>
          </p:nvGrpSpPr>
          <p:grpSpPr>
            <a:xfrm>
              <a:off x="5927271" y="3571881"/>
              <a:ext cx="3556363" cy="952051"/>
              <a:chOff x="5927271" y="3571881"/>
              <a:chExt cx="3556363" cy="952051"/>
            </a:xfrm>
          </p:grpSpPr>
          <p:sp>
            <p:nvSpPr>
              <p:cNvPr id="38" name="Rectangle 39"/>
              <p:cNvSpPr/>
              <p:nvPr/>
            </p:nvSpPr>
            <p:spPr>
              <a:xfrm>
                <a:off x="5927271" y="3600603"/>
                <a:ext cx="3556363" cy="923329"/>
              </a:xfrm>
              <a:prstGeom prst="rect">
                <a:avLst/>
              </a:prstGeom>
            </p:spPr>
            <p:txBody>
              <a:bodyPr wrap="square">
                <a:spAutoFit/>
              </a:bodyPr>
              <a:lstStyle/>
              <a:p>
                <a:r>
                  <a:rPr lang="ms-MY" sz="2800" b="1" dirty="0" smtClean="0">
                    <a:latin typeface="微软雅黑" pitchFamily="34" charset="-122"/>
                    <a:ea typeface="微软雅黑" pitchFamily="34" charset="-122"/>
                    <a:cs typeface="Open Sans Light" pitchFamily="34" charset="0"/>
                  </a:rPr>
                  <a:t>7. </a:t>
                </a:r>
                <a:r>
                  <a:rPr lang="en-US" altLang="zh-CN" sz="2800" b="1" dirty="0" smtClean="0">
                    <a:latin typeface="微软雅黑" pitchFamily="34" charset="-122"/>
                    <a:ea typeface="微软雅黑" pitchFamily="34" charset="-122"/>
                  </a:rPr>
                  <a:t>Global and Comparative Law </a:t>
                </a:r>
                <a:r>
                  <a:rPr lang="zh-CN" altLang="en-US" sz="2800" b="1" dirty="0" smtClean="0">
                    <a:latin typeface="微软雅黑" pitchFamily="34" charset="-122"/>
                    <a:ea typeface="微软雅黑" pitchFamily="34" charset="-122"/>
                  </a:rPr>
                  <a:t>课程</a:t>
                </a:r>
                <a:endParaRPr lang="en-US" altLang="zh-CN" sz="2800" b="1" dirty="0" smtClean="0">
                  <a:latin typeface="微软雅黑" pitchFamily="34" charset="-122"/>
                  <a:ea typeface="微软雅黑" pitchFamily="34" charset="-122"/>
                </a:endParaRPr>
              </a:p>
              <a:p>
                <a:r>
                  <a:rPr lang="ms-MY" dirty="0" smtClean="0">
                    <a:solidFill>
                      <a:schemeClr val="bg1">
                        <a:lumMod val="50000"/>
                      </a:schemeClr>
                    </a:solidFill>
                    <a:latin typeface="Open Sans Light" pitchFamily="34" charset="0"/>
                    <a:ea typeface="Open Sans Light" pitchFamily="34" charset="0"/>
                    <a:cs typeface="Open Sans Light" pitchFamily="34" charset="0"/>
                  </a:rPr>
                  <a:t> </a:t>
                </a:r>
                <a:endParaRPr lang="en-US"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39" name="Rectangle 40"/>
              <p:cNvSpPr/>
              <p:nvPr/>
            </p:nvSpPr>
            <p:spPr>
              <a:xfrm>
                <a:off x="6143636" y="3571881"/>
                <a:ext cx="138548" cy="253916"/>
              </a:xfrm>
              <a:prstGeom prst="rect">
                <a:avLst/>
              </a:prstGeom>
            </p:spPr>
            <p:txBody>
              <a:bodyPr wrap="none">
                <a:spAutoFit/>
              </a:bodyPr>
              <a:lstStyle/>
              <a:p>
                <a:endParaRPr lang="en-US" sz="1600" dirty="0">
                  <a:solidFill>
                    <a:schemeClr val="bg1">
                      <a:lumMod val="50000"/>
                    </a:schemeClr>
                  </a:solidFill>
                  <a:latin typeface="Open Sans" pitchFamily="34" charset="0"/>
                  <a:ea typeface="Open Sans" pitchFamily="34" charset="0"/>
                  <a:cs typeface="Open Sans" pitchFamily="34" charset="0"/>
                </a:endParaRPr>
              </a:p>
            </p:txBody>
          </p:sp>
        </p:grpSp>
        <p:grpSp>
          <p:nvGrpSpPr>
            <p:cNvPr id="20" name="Group 85"/>
            <p:cNvGrpSpPr/>
            <p:nvPr/>
          </p:nvGrpSpPr>
          <p:grpSpPr>
            <a:xfrm>
              <a:off x="5143504" y="3643320"/>
              <a:ext cx="636196" cy="636164"/>
              <a:chOff x="5143504" y="3643320"/>
              <a:chExt cx="636196" cy="636164"/>
            </a:xfrm>
          </p:grpSpPr>
          <p:sp>
            <p:nvSpPr>
              <p:cNvPr id="36" name="Rectangle 27"/>
              <p:cNvSpPr/>
              <p:nvPr/>
            </p:nvSpPr>
            <p:spPr>
              <a:xfrm>
                <a:off x="5143504" y="3643320"/>
                <a:ext cx="636196" cy="6361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sp>
            <p:nvSpPr>
              <p:cNvPr id="37" name="Freeform 107"/>
              <p:cNvSpPr>
                <a:spLocks noEditPoints="1"/>
              </p:cNvSpPr>
              <p:nvPr/>
            </p:nvSpPr>
            <p:spPr bwMode="auto">
              <a:xfrm>
                <a:off x="5286380" y="3786196"/>
                <a:ext cx="365566" cy="314258"/>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grpSp>
        <p:nvGrpSpPr>
          <p:cNvPr id="21" name="Group 97"/>
          <p:cNvGrpSpPr/>
          <p:nvPr/>
        </p:nvGrpSpPr>
        <p:grpSpPr>
          <a:xfrm>
            <a:off x="1531614" y="4190014"/>
            <a:ext cx="3688113" cy="848218"/>
            <a:chOff x="1227665" y="3643320"/>
            <a:chExt cx="2766085" cy="636164"/>
          </a:xfrm>
        </p:grpSpPr>
        <p:sp>
          <p:nvSpPr>
            <p:cNvPr id="48" name="Rectangle 33"/>
            <p:cNvSpPr/>
            <p:nvPr/>
          </p:nvSpPr>
          <p:spPr>
            <a:xfrm>
              <a:off x="1227665" y="3769754"/>
              <a:ext cx="2643206" cy="438582"/>
            </a:xfrm>
            <a:prstGeom prst="rect">
              <a:avLst/>
            </a:prstGeom>
          </p:spPr>
          <p:txBody>
            <a:bodyPr wrap="square">
              <a:spAutoFit/>
            </a:bodyPr>
            <a:lstStyle/>
            <a:p>
              <a:r>
                <a:rPr lang="en-US" altLang="zh-CN" sz="3200" b="1" dirty="0" smtClean="0">
                  <a:latin typeface="微软雅黑" pitchFamily="34" charset="-122"/>
                  <a:ea typeface="微软雅黑" pitchFamily="34" charset="-122"/>
                </a:rPr>
                <a:t>3. </a:t>
              </a:r>
              <a:r>
                <a:rPr lang="zh-CN" altLang="en-US" sz="3200" b="1" dirty="0" smtClean="0">
                  <a:latin typeface="微软雅黑" pitchFamily="34" charset="-122"/>
                  <a:ea typeface="微软雅黑" pitchFamily="34" charset="-122"/>
                </a:rPr>
                <a:t>暑期学校</a:t>
              </a:r>
              <a:endParaRPr lang="en-US" altLang="zh-CN" sz="3200" b="1" dirty="0" smtClean="0">
                <a:latin typeface="微软雅黑" pitchFamily="34" charset="-122"/>
                <a:ea typeface="微软雅黑" pitchFamily="34" charset="-122"/>
              </a:endParaRPr>
            </a:p>
          </p:txBody>
        </p:sp>
        <p:grpSp>
          <p:nvGrpSpPr>
            <p:cNvPr id="27" name="Group 86"/>
            <p:cNvGrpSpPr/>
            <p:nvPr/>
          </p:nvGrpSpPr>
          <p:grpSpPr>
            <a:xfrm>
              <a:off x="3357554" y="3643320"/>
              <a:ext cx="636196" cy="636164"/>
              <a:chOff x="3357554" y="3643320"/>
              <a:chExt cx="636196" cy="636164"/>
            </a:xfrm>
          </p:grpSpPr>
          <p:sp>
            <p:nvSpPr>
              <p:cNvPr id="43" name="Rectangle 26"/>
              <p:cNvSpPr/>
              <p:nvPr/>
            </p:nvSpPr>
            <p:spPr>
              <a:xfrm>
                <a:off x="3357554" y="3643320"/>
                <a:ext cx="636196" cy="636164"/>
              </a:xfrm>
              <a:prstGeom prst="rect">
                <a:avLst/>
              </a:prstGeom>
              <a:solidFill>
                <a:srgbClr val="F8F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grpSp>
            <p:nvGrpSpPr>
              <p:cNvPr id="28" name="Group 67"/>
              <p:cNvGrpSpPr/>
              <p:nvPr/>
            </p:nvGrpSpPr>
            <p:grpSpPr>
              <a:xfrm>
                <a:off x="3428992" y="3857634"/>
                <a:ext cx="503238" cy="177800"/>
                <a:chOff x="1441430" y="4357700"/>
                <a:chExt cx="503238" cy="177800"/>
              </a:xfrm>
              <a:solidFill>
                <a:schemeClr val="bg1"/>
              </a:solidFill>
            </p:grpSpPr>
            <p:sp>
              <p:nvSpPr>
                <p:cNvPr id="45" name="Freeform 19"/>
                <p:cNvSpPr>
                  <a:spLocks/>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46" name="Freeform 20"/>
                <p:cNvSpPr>
                  <a:spLocks/>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47" name="Freeform 21"/>
                <p:cNvSpPr>
                  <a:spLocks/>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grpSp>
      <p:grpSp>
        <p:nvGrpSpPr>
          <p:cNvPr id="33" name="Group 94"/>
          <p:cNvGrpSpPr/>
          <p:nvPr/>
        </p:nvGrpSpPr>
        <p:grpSpPr>
          <a:xfrm>
            <a:off x="6766565" y="1565360"/>
            <a:ext cx="4584232" cy="889895"/>
            <a:chOff x="5143504" y="1428742"/>
            <a:chExt cx="3438174" cy="667420"/>
          </a:xfrm>
        </p:grpSpPr>
        <p:sp>
          <p:nvSpPr>
            <p:cNvPr id="64" name="Rectangle 35"/>
            <p:cNvSpPr/>
            <p:nvPr/>
          </p:nvSpPr>
          <p:spPr>
            <a:xfrm>
              <a:off x="5938472" y="1534422"/>
              <a:ext cx="2643206" cy="561740"/>
            </a:xfrm>
            <a:prstGeom prst="rect">
              <a:avLst/>
            </a:prstGeom>
          </p:spPr>
          <p:txBody>
            <a:bodyPr wrap="square">
              <a:spAutoFit/>
            </a:bodyPr>
            <a:lstStyle/>
            <a:p>
              <a:r>
                <a:rPr lang="en-US" sz="3200" b="1" dirty="0" smtClean="0">
                  <a:latin typeface="微软雅黑" pitchFamily="34" charset="-122"/>
                  <a:ea typeface="微软雅黑" pitchFamily="34" charset="-122"/>
                  <a:cs typeface="Open Sans Light" pitchFamily="34" charset="0"/>
                </a:rPr>
                <a:t>5.</a:t>
              </a:r>
              <a:r>
                <a:rPr lang="zh-CN" altLang="en-US" sz="3200" b="1" dirty="0" smtClean="0">
                  <a:latin typeface="微软雅黑" pitchFamily="34" charset="-122"/>
                  <a:ea typeface="微软雅黑" pitchFamily="34" charset="-122"/>
                </a:rPr>
                <a:t>国际赛事</a:t>
              </a:r>
              <a:endParaRPr lang="en-US" altLang="zh-CN" sz="3200" b="1" dirty="0" smtClean="0">
                <a:latin typeface="微软雅黑" pitchFamily="34" charset="-122"/>
                <a:ea typeface="微软雅黑" pitchFamily="34" charset="-122"/>
              </a:endParaRPr>
            </a:p>
            <a:p>
              <a:r>
                <a:rPr lang="en-US" sz="1067" dirty="0" smtClean="0">
                  <a:solidFill>
                    <a:schemeClr val="bg1">
                      <a:lumMod val="50000"/>
                    </a:schemeClr>
                  </a:solidFill>
                  <a:latin typeface="Open Sans Light" pitchFamily="34" charset="0"/>
                  <a:ea typeface="Open Sans Light" pitchFamily="34" charset="0"/>
                  <a:cs typeface="Open Sans Light" pitchFamily="34" charset="0"/>
                </a:rPr>
                <a:t> </a:t>
              </a:r>
              <a:endParaRPr lang="en-US" sz="1067" dirty="0">
                <a:solidFill>
                  <a:schemeClr val="bg1">
                    <a:lumMod val="50000"/>
                  </a:schemeClr>
                </a:solidFill>
                <a:latin typeface="Open Sans Light" pitchFamily="34" charset="0"/>
                <a:ea typeface="Open Sans Light" pitchFamily="34" charset="0"/>
                <a:cs typeface="Open Sans Light" pitchFamily="34" charset="0"/>
              </a:endParaRPr>
            </a:p>
          </p:txBody>
        </p:sp>
        <p:grpSp>
          <p:nvGrpSpPr>
            <p:cNvPr id="35" name="Group 82"/>
            <p:cNvGrpSpPr/>
            <p:nvPr/>
          </p:nvGrpSpPr>
          <p:grpSpPr>
            <a:xfrm>
              <a:off x="5143504" y="1428742"/>
              <a:ext cx="636196" cy="636164"/>
              <a:chOff x="5143504" y="1428742"/>
              <a:chExt cx="636196" cy="636164"/>
            </a:xfrm>
          </p:grpSpPr>
          <p:sp>
            <p:nvSpPr>
              <p:cNvPr id="53" name="Rectangle 16"/>
              <p:cNvSpPr/>
              <p:nvPr/>
            </p:nvSpPr>
            <p:spPr>
              <a:xfrm>
                <a:off x="5143504" y="1428742"/>
                <a:ext cx="636196" cy="636164"/>
              </a:xfrm>
              <a:prstGeom prst="rect">
                <a:avLst/>
              </a:prstGeom>
              <a:solidFill>
                <a:srgbClr val="E7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grpSp>
            <p:nvGrpSpPr>
              <p:cNvPr id="40" name="Group 68"/>
              <p:cNvGrpSpPr/>
              <p:nvPr/>
            </p:nvGrpSpPr>
            <p:grpSpPr>
              <a:xfrm>
                <a:off x="5301319" y="1581456"/>
                <a:ext cx="337042" cy="337616"/>
                <a:chOff x="6998061" y="3496249"/>
                <a:chExt cx="366051" cy="366676"/>
              </a:xfrm>
              <a:solidFill>
                <a:schemeClr val="bg1"/>
              </a:solidFill>
            </p:grpSpPr>
            <p:sp>
              <p:nvSpPr>
                <p:cNvPr id="55" name="AutoShape 7"/>
                <p:cNvSpPr>
                  <a:spLocks/>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56" name="AutoShape 8"/>
                <p:cNvSpPr>
                  <a:spLocks/>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57" name="AutoShape 9"/>
                <p:cNvSpPr>
                  <a:spLocks/>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58" name="AutoShape 10"/>
                <p:cNvSpPr>
                  <a:spLocks/>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59" name="AutoShape 11"/>
                <p:cNvSpPr>
                  <a:spLocks/>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60" name="AutoShape 12"/>
                <p:cNvSpPr>
                  <a:spLocks/>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61" name="AutoShape 13"/>
                <p:cNvSpPr>
                  <a:spLocks/>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62" name="AutoShape 14"/>
                <p:cNvSpPr>
                  <a:spLocks/>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63" name="AutoShape 15"/>
                <p:cNvSpPr>
                  <a:spLocks/>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grpSp>
        </p:grpSp>
      </p:grpSp>
      <p:grpSp>
        <p:nvGrpSpPr>
          <p:cNvPr id="41" name="Group 96"/>
          <p:cNvGrpSpPr/>
          <p:nvPr/>
        </p:nvGrpSpPr>
        <p:grpSpPr>
          <a:xfrm>
            <a:off x="6792690" y="2742111"/>
            <a:ext cx="4544275" cy="943471"/>
            <a:chOff x="5143504" y="2428873"/>
            <a:chExt cx="3408207" cy="707603"/>
          </a:xfrm>
        </p:grpSpPr>
        <p:grpSp>
          <p:nvGrpSpPr>
            <p:cNvPr id="42" name="Group 91"/>
            <p:cNvGrpSpPr/>
            <p:nvPr/>
          </p:nvGrpSpPr>
          <p:grpSpPr>
            <a:xfrm>
              <a:off x="5908505" y="2428873"/>
              <a:ext cx="2643206" cy="595818"/>
              <a:chOff x="5908505" y="2428873"/>
              <a:chExt cx="2643206" cy="595818"/>
            </a:xfrm>
          </p:grpSpPr>
          <p:sp>
            <p:nvSpPr>
              <p:cNvPr id="73" name="Rectangle 37"/>
              <p:cNvSpPr/>
              <p:nvPr/>
            </p:nvSpPr>
            <p:spPr>
              <a:xfrm>
                <a:off x="5908505" y="2586110"/>
                <a:ext cx="2643206" cy="438581"/>
              </a:xfrm>
              <a:prstGeom prst="rect">
                <a:avLst/>
              </a:prstGeom>
            </p:spPr>
            <p:txBody>
              <a:bodyPr wrap="square">
                <a:spAutoFit/>
              </a:bodyPr>
              <a:lstStyle/>
              <a:p>
                <a:r>
                  <a:rPr lang="ms-MY" sz="3200" b="1" dirty="0" smtClean="0">
                    <a:latin typeface="微软雅黑" pitchFamily="34" charset="-122"/>
                    <a:ea typeface="微软雅黑" pitchFamily="34" charset="-122"/>
                    <a:cs typeface="Open Sans Light" pitchFamily="34" charset="0"/>
                  </a:rPr>
                  <a:t>6. </a:t>
                </a:r>
                <a:r>
                  <a:rPr lang="zh-CN" altLang="en-US" sz="3200" b="1" dirty="0" smtClean="0">
                    <a:latin typeface="微软雅黑" pitchFamily="34" charset="-122"/>
                    <a:ea typeface="微软雅黑" pitchFamily="34" charset="-122"/>
                    <a:cs typeface="Open Sans Light" pitchFamily="34" charset="0"/>
                  </a:rPr>
                  <a:t>实习项目</a:t>
                </a:r>
                <a:r>
                  <a:rPr lang="ms-MY" sz="3200" b="1" dirty="0" smtClean="0">
                    <a:latin typeface="微软雅黑" pitchFamily="34" charset="-122"/>
                    <a:ea typeface="微软雅黑" pitchFamily="34" charset="-122"/>
                    <a:cs typeface="Open Sans Light" pitchFamily="34" charset="0"/>
                  </a:rPr>
                  <a:t> </a:t>
                </a:r>
                <a:endParaRPr lang="en-US" sz="3200" b="1" dirty="0">
                  <a:latin typeface="微软雅黑" pitchFamily="34" charset="-122"/>
                  <a:ea typeface="微软雅黑" pitchFamily="34" charset="-122"/>
                  <a:cs typeface="Open Sans Light" pitchFamily="34" charset="0"/>
                </a:endParaRPr>
              </a:p>
            </p:txBody>
          </p:sp>
          <p:sp>
            <p:nvSpPr>
              <p:cNvPr id="74" name="Rectangle 38"/>
              <p:cNvSpPr/>
              <p:nvPr/>
            </p:nvSpPr>
            <p:spPr>
              <a:xfrm>
                <a:off x="6143636" y="2428873"/>
                <a:ext cx="138548" cy="253916"/>
              </a:xfrm>
              <a:prstGeom prst="rect">
                <a:avLst/>
              </a:prstGeom>
            </p:spPr>
            <p:txBody>
              <a:bodyPr wrap="none">
                <a:spAutoFit/>
              </a:bodyPr>
              <a:lstStyle/>
              <a:p>
                <a:endParaRPr lang="en-US" sz="1600" dirty="0">
                  <a:solidFill>
                    <a:schemeClr val="bg1">
                      <a:lumMod val="50000"/>
                    </a:schemeClr>
                  </a:solidFill>
                  <a:latin typeface="Open Sans" pitchFamily="34" charset="0"/>
                  <a:ea typeface="Open Sans" pitchFamily="34" charset="0"/>
                  <a:cs typeface="Open Sans" pitchFamily="34" charset="0"/>
                </a:endParaRPr>
              </a:p>
            </p:txBody>
          </p:sp>
        </p:grpSp>
        <p:grpSp>
          <p:nvGrpSpPr>
            <p:cNvPr id="44" name="Group 81"/>
            <p:cNvGrpSpPr/>
            <p:nvPr/>
          </p:nvGrpSpPr>
          <p:grpSpPr>
            <a:xfrm>
              <a:off x="5143504" y="2500312"/>
              <a:ext cx="636196" cy="636164"/>
              <a:chOff x="5143504" y="2500312"/>
              <a:chExt cx="636196" cy="636164"/>
            </a:xfrm>
          </p:grpSpPr>
          <p:sp>
            <p:nvSpPr>
              <p:cNvPr id="69" name="Rectangle 23"/>
              <p:cNvSpPr/>
              <p:nvPr/>
            </p:nvSpPr>
            <p:spPr>
              <a:xfrm>
                <a:off x="5143504" y="2500312"/>
                <a:ext cx="636196" cy="636164"/>
              </a:xfrm>
              <a:prstGeom prst="rect">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grpSp>
            <p:nvGrpSpPr>
              <p:cNvPr id="50" name="Group 78"/>
              <p:cNvGrpSpPr/>
              <p:nvPr/>
            </p:nvGrpSpPr>
            <p:grpSpPr>
              <a:xfrm>
                <a:off x="5333133" y="2643188"/>
                <a:ext cx="272454" cy="363686"/>
                <a:chOff x="1868971" y="2767277"/>
                <a:chExt cx="274694" cy="366676"/>
              </a:xfrm>
              <a:solidFill>
                <a:schemeClr val="bg1"/>
              </a:solidFill>
            </p:grpSpPr>
            <p:sp>
              <p:nvSpPr>
                <p:cNvPr id="71" name="AutoShape 115"/>
                <p:cNvSpPr>
                  <a:spLocks/>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72" name="AutoShape 116"/>
                <p:cNvSpPr>
                  <a:spLocks/>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grpSp>
        </p:grpSp>
      </p:grpSp>
      <p:grpSp>
        <p:nvGrpSpPr>
          <p:cNvPr id="51" name="组合 1"/>
          <p:cNvGrpSpPr>
            <a:grpSpLocks/>
          </p:cNvGrpSpPr>
          <p:nvPr/>
        </p:nvGrpSpPr>
        <p:grpSpPr bwMode="auto">
          <a:xfrm>
            <a:off x="280988" y="0"/>
            <a:ext cx="106362" cy="720725"/>
            <a:chOff x="0" y="0"/>
            <a:chExt cx="105725" cy="721610"/>
          </a:xfrm>
        </p:grpSpPr>
        <p:sp>
          <p:nvSpPr>
            <p:cNvPr id="77"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78"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79" name="TextBox 6"/>
          <p:cNvSpPr>
            <a:spLocks noChangeArrowheads="1"/>
          </p:cNvSpPr>
          <p:nvPr/>
        </p:nvSpPr>
        <p:spPr bwMode="auto">
          <a:xfrm>
            <a:off x="476250" y="96838"/>
            <a:ext cx="387032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4000" b="1" dirty="0" smtClean="0"/>
              <a:t>国际交流项目</a:t>
            </a:r>
            <a:endParaRPr lang="zh-CN" altLang="en-US" sz="40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0" name="矩形 11"/>
          <p:cNvSpPr>
            <a:spLocks noChangeArrowheads="1"/>
          </p:cNvSpPr>
          <p:nvPr/>
        </p:nvSpPr>
        <p:spPr bwMode="auto">
          <a:xfrm>
            <a:off x="502377" y="796834"/>
            <a:ext cx="456601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1000" dirty="0">
                <a:solidFill>
                  <a:srgbClr val="7F7F7F"/>
                </a:solidFill>
                <a:ea typeface="微软雅黑" panose="020B0503020204020204" pitchFamily="34" charset="-122"/>
                <a:sym typeface="Arial" panose="020B0604020202020204" pitchFamily="34" charset="0"/>
              </a:rPr>
              <a:t>Always believe that something wonderful is about to happen.</a:t>
            </a:r>
            <a:endParaRPr lang="zh-CN" altLang="en-US" sz="1000" dirty="0">
              <a:solidFill>
                <a:srgbClr val="7F7F7F"/>
              </a:solidFill>
              <a:ea typeface="微软雅黑" panose="020B0503020204020204" pitchFamily="34" charset="-122"/>
              <a:sym typeface="Arial" panose="020B0604020202020204" pitchFamily="34" charset="0"/>
            </a:endParaRPr>
          </a:p>
        </p:txBody>
      </p:sp>
      <p:sp>
        <p:nvSpPr>
          <p:cNvPr id="81" name="直接连接符 7"/>
          <p:cNvSpPr>
            <a:spLocks noChangeShapeType="1"/>
          </p:cNvSpPr>
          <p:nvPr/>
        </p:nvSpPr>
        <p:spPr bwMode="auto">
          <a:xfrm>
            <a:off x="559888" y="785541"/>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xmlns="">
                <a:noFill/>
              </a14:hiddenFill>
            </a:ext>
          </a:extLst>
        </p:spPr>
        <p:txBody>
          <a:bodyPr/>
          <a:lstStyle/>
          <a:p>
            <a:endParaRPr lang="zh-CN" altLang="en-US"/>
          </a:p>
        </p:txBody>
      </p:sp>
      <p:grpSp>
        <p:nvGrpSpPr>
          <p:cNvPr id="82" name="Group 93"/>
          <p:cNvGrpSpPr/>
          <p:nvPr/>
        </p:nvGrpSpPr>
        <p:grpSpPr>
          <a:xfrm>
            <a:off x="1540704" y="1452304"/>
            <a:ext cx="3727689" cy="943466"/>
            <a:chOff x="1197983" y="1357306"/>
            <a:chExt cx="2795767" cy="707600"/>
          </a:xfrm>
        </p:grpSpPr>
        <p:grpSp>
          <p:nvGrpSpPr>
            <p:cNvPr id="83" name="Group 89"/>
            <p:cNvGrpSpPr/>
            <p:nvPr/>
          </p:nvGrpSpPr>
          <p:grpSpPr>
            <a:xfrm>
              <a:off x="1197983" y="1357306"/>
              <a:ext cx="2643206" cy="567580"/>
              <a:chOff x="1197983" y="1357306"/>
              <a:chExt cx="2643206" cy="567580"/>
            </a:xfrm>
          </p:grpSpPr>
          <p:sp>
            <p:nvSpPr>
              <p:cNvPr id="87" name="Rectangle 29"/>
              <p:cNvSpPr/>
              <p:nvPr/>
            </p:nvSpPr>
            <p:spPr>
              <a:xfrm>
                <a:off x="1197983" y="1486304"/>
                <a:ext cx="2643206" cy="438582"/>
              </a:xfrm>
              <a:prstGeom prst="rect">
                <a:avLst/>
              </a:prstGeom>
            </p:spPr>
            <p:txBody>
              <a:bodyPr wrap="square">
                <a:spAutoFit/>
              </a:bodyPr>
              <a:lstStyle/>
              <a:p>
                <a:r>
                  <a:rPr lang="en-US" altLang="zh-CN" sz="3200" b="1" dirty="0" smtClean="0">
                    <a:latin typeface="微软雅黑" pitchFamily="34" charset="-122"/>
                    <a:ea typeface="微软雅黑" pitchFamily="34" charset="-122"/>
                  </a:rPr>
                  <a:t>1. </a:t>
                </a:r>
                <a:r>
                  <a:rPr lang="zh-CN" altLang="en-US" sz="3200" b="1" dirty="0" smtClean="0">
                    <a:latin typeface="微软雅黑" pitchFamily="34" charset="-122"/>
                    <a:ea typeface="微软雅黑" pitchFamily="34" charset="-122"/>
                  </a:rPr>
                  <a:t>交换生项目</a:t>
                </a:r>
                <a:endParaRPr lang="en-US" altLang="zh-CN" sz="3200" b="1" dirty="0" smtClean="0">
                  <a:latin typeface="微软雅黑" pitchFamily="34" charset="-122"/>
                  <a:ea typeface="微软雅黑" pitchFamily="34" charset="-122"/>
                </a:endParaRPr>
              </a:p>
            </p:txBody>
          </p:sp>
          <p:sp>
            <p:nvSpPr>
              <p:cNvPr id="88" name="Rectangle 30"/>
              <p:cNvSpPr/>
              <p:nvPr/>
            </p:nvSpPr>
            <p:spPr>
              <a:xfrm>
                <a:off x="2824948" y="1357306"/>
                <a:ext cx="138548" cy="253916"/>
              </a:xfrm>
              <a:prstGeom prst="rect">
                <a:avLst/>
              </a:prstGeom>
            </p:spPr>
            <p:txBody>
              <a:bodyPr wrap="none">
                <a:spAutoFit/>
              </a:bodyPr>
              <a:lstStyle/>
              <a:p>
                <a:pPr algn="r"/>
                <a:endParaRPr lang="en-US" sz="1600" dirty="0">
                  <a:solidFill>
                    <a:schemeClr val="bg1">
                      <a:lumMod val="50000"/>
                    </a:schemeClr>
                  </a:solidFill>
                  <a:latin typeface="Open Sans" pitchFamily="34" charset="0"/>
                  <a:ea typeface="Open Sans" pitchFamily="34" charset="0"/>
                  <a:cs typeface="Open Sans" pitchFamily="34" charset="0"/>
                </a:endParaRPr>
              </a:p>
            </p:txBody>
          </p:sp>
        </p:grpSp>
        <p:grpSp>
          <p:nvGrpSpPr>
            <p:cNvPr id="84" name="Group 83"/>
            <p:cNvGrpSpPr/>
            <p:nvPr/>
          </p:nvGrpSpPr>
          <p:grpSpPr>
            <a:xfrm>
              <a:off x="3357554" y="1428742"/>
              <a:ext cx="636196" cy="636164"/>
              <a:chOff x="3357554" y="1428742"/>
              <a:chExt cx="636196" cy="636164"/>
            </a:xfrm>
          </p:grpSpPr>
          <p:sp>
            <p:nvSpPr>
              <p:cNvPr id="85" name="Rectangle 13"/>
              <p:cNvSpPr/>
              <p:nvPr/>
            </p:nvSpPr>
            <p:spPr>
              <a:xfrm>
                <a:off x="3357554" y="1428742"/>
                <a:ext cx="636196" cy="636164"/>
              </a:xfrm>
              <a:prstGeom prst="rect">
                <a:avLst/>
              </a:prstGeom>
              <a:solidFill>
                <a:srgbClr val="00C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sp>
            <p:nvSpPr>
              <p:cNvPr id="86" name="Freeform 100"/>
              <p:cNvSpPr>
                <a:spLocks/>
              </p:cNvSpPr>
              <p:nvPr/>
            </p:nvSpPr>
            <p:spPr bwMode="auto">
              <a:xfrm>
                <a:off x="3500430" y="1571618"/>
                <a:ext cx="303570" cy="342050"/>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grpSp>
      </p:grpSp>
      <p:grpSp>
        <p:nvGrpSpPr>
          <p:cNvPr id="90" name="Group 94"/>
          <p:cNvGrpSpPr/>
          <p:nvPr/>
        </p:nvGrpSpPr>
        <p:grpSpPr>
          <a:xfrm>
            <a:off x="6846736" y="5397671"/>
            <a:ext cx="5560417" cy="1460329"/>
            <a:chOff x="5143504" y="1357304"/>
            <a:chExt cx="4170314" cy="1095247"/>
          </a:xfrm>
        </p:grpSpPr>
        <p:grpSp>
          <p:nvGrpSpPr>
            <p:cNvPr id="91" name="Group 90"/>
            <p:cNvGrpSpPr/>
            <p:nvPr/>
          </p:nvGrpSpPr>
          <p:grpSpPr>
            <a:xfrm>
              <a:off x="5970553" y="1357304"/>
              <a:ext cx="3343265" cy="1095247"/>
              <a:chOff x="5970553" y="1357304"/>
              <a:chExt cx="3343265" cy="1095247"/>
            </a:xfrm>
          </p:grpSpPr>
          <p:sp>
            <p:nvSpPr>
              <p:cNvPr id="104" name="Rectangle 35"/>
              <p:cNvSpPr/>
              <p:nvPr/>
            </p:nvSpPr>
            <p:spPr>
              <a:xfrm>
                <a:off x="5970553" y="1413805"/>
                <a:ext cx="3343265" cy="1038746"/>
              </a:xfrm>
              <a:prstGeom prst="rect">
                <a:avLst/>
              </a:prstGeom>
            </p:spPr>
            <p:txBody>
              <a:bodyPr wrap="square">
                <a:spAutoFit/>
              </a:bodyPr>
              <a:lstStyle/>
              <a:p>
                <a:r>
                  <a:rPr lang="ms-MY" sz="2800" b="1" dirty="0" smtClean="0">
                    <a:latin typeface="微软雅黑" pitchFamily="34" charset="-122"/>
                    <a:ea typeface="微软雅黑" pitchFamily="34" charset="-122"/>
                    <a:cs typeface="Open Sans Light" pitchFamily="34" charset="0"/>
                  </a:rPr>
                  <a:t>8. </a:t>
                </a:r>
                <a:r>
                  <a:rPr lang="en-US" altLang="zh-CN" sz="2800" b="1" dirty="0" smtClean="0">
                    <a:latin typeface="微软雅黑" pitchFamily="34" charset="-122"/>
                    <a:ea typeface="微软雅黑" pitchFamily="34" charset="-122"/>
                  </a:rPr>
                  <a:t>Chair Professor and Visiting Professors</a:t>
                </a:r>
              </a:p>
              <a:p>
                <a:r>
                  <a:rPr lang="ms-MY" sz="2800" dirty="0" smtClean="0">
                    <a:solidFill>
                      <a:schemeClr val="bg1">
                        <a:lumMod val="50000"/>
                      </a:schemeClr>
                    </a:solidFill>
                    <a:latin typeface="Open Sans Light" pitchFamily="34" charset="0"/>
                    <a:ea typeface="Open Sans Light" pitchFamily="34" charset="0"/>
                    <a:cs typeface="Open Sans Light" pitchFamily="34" charset="0"/>
                  </a:rPr>
                  <a:t> </a:t>
                </a:r>
                <a:endParaRPr lang="en-US" sz="2800" dirty="0">
                  <a:solidFill>
                    <a:schemeClr val="bg1">
                      <a:lumMod val="50000"/>
                    </a:schemeClr>
                  </a:solidFill>
                  <a:latin typeface="Open Sans Light" pitchFamily="34" charset="0"/>
                  <a:ea typeface="Open Sans Light" pitchFamily="34" charset="0"/>
                  <a:cs typeface="Open Sans Light" pitchFamily="34" charset="0"/>
                </a:endParaRPr>
              </a:p>
            </p:txBody>
          </p:sp>
          <p:sp>
            <p:nvSpPr>
              <p:cNvPr id="105" name="Rectangle 36"/>
              <p:cNvSpPr/>
              <p:nvPr/>
            </p:nvSpPr>
            <p:spPr>
              <a:xfrm>
                <a:off x="6143636" y="1357304"/>
                <a:ext cx="138548" cy="253915"/>
              </a:xfrm>
              <a:prstGeom prst="rect">
                <a:avLst/>
              </a:prstGeom>
            </p:spPr>
            <p:txBody>
              <a:bodyPr wrap="none">
                <a:spAutoFit/>
              </a:bodyPr>
              <a:lstStyle/>
              <a:p>
                <a:endParaRPr lang="en-US" sz="1600" dirty="0">
                  <a:solidFill>
                    <a:schemeClr val="bg1">
                      <a:lumMod val="50000"/>
                    </a:schemeClr>
                  </a:solidFill>
                  <a:latin typeface="Open Sans" pitchFamily="34" charset="0"/>
                  <a:ea typeface="Open Sans" pitchFamily="34" charset="0"/>
                  <a:cs typeface="Open Sans" pitchFamily="34" charset="0"/>
                </a:endParaRPr>
              </a:p>
            </p:txBody>
          </p:sp>
        </p:grpSp>
        <p:grpSp>
          <p:nvGrpSpPr>
            <p:cNvPr id="92" name="Group 82"/>
            <p:cNvGrpSpPr/>
            <p:nvPr/>
          </p:nvGrpSpPr>
          <p:grpSpPr>
            <a:xfrm>
              <a:off x="5143504" y="1428742"/>
              <a:ext cx="636196" cy="636164"/>
              <a:chOff x="5143504" y="1428742"/>
              <a:chExt cx="636196" cy="636164"/>
            </a:xfrm>
          </p:grpSpPr>
          <p:sp>
            <p:nvSpPr>
              <p:cNvPr id="93" name="Rectangle 16"/>
              <p:cNvSpPr/>
              <p:nvPr/>
            </p:nvSpPr>
            <p:spPr>
              <a:xfrm>
                <a:off x="5143504" y="1428742"/>
                <a:ext cx="636196" cy="636164"/>
              </a:xfrm>
              <a:prstGeom prst="rect">
                <a:avLst/>
              </a:prstGeom>
              <a:solidFill>
                <a:srgbClr val="E7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50000"/>
                    </a:schemeClr>
                  </a:solidFill>
                </a:endParaRPr>
              </a:p>
            </p:txBody>
          </p:sp>
          <p:grpSp>
            <p:nvGrpSpPr>
              <p:cNvPr id="94" name="Group 68"/>
              <p:cNvGrpSpPr/>
              <p:nvPr/>
            </p:nvGrpSpPr>
            <p:grpSpPr>
              <a:xfrm>
                <a:off x="5301319" y="1581456"/>
                <a:ext cx="337042" cy="337616"/>
                <a:chOff x="6998061" y="3496249"/>
                <a:chExt cx="366051" cy="366676"/>
              </a:xfrm>
              <a:solidFill>
                <a:schemeClr val="bg1"/>
              </a:solidFill>
            </p:grpSpPr>
            <p:sp>
              <p:nvSpPr>
                <p:cNvPr id="95" name="AutoShape 7"/>
                <p:cNvSpPr>
                  <a:spLocks/>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96" name="AutoShape 8"/>
                <p:cNvSpPr>
                  <a:spLocks/>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97" name="AutoShape 9"/>
                <p:cNvSpPr>
                  <a:spLocks/>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98" name="AutoShape 10"/>
                <p:cNvSpPr>
                  <a:spLocks/>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99" name="AutoShape 11"/>
                <p:cNvSpPr>
                  <a:spLocks/>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100" name="AutoShape 12"/>
                <p:cNvSpPr>
                  <a:spLocks/>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101" name="AutoShape 13"/>
                <p:cNvSpPr>
                  <a:spLocks/>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102" name="AutoShape 14"/>
                <p:cNvSpPr>
                  <a:spLocks/>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sp>
              <p:nvSpPr>
                <p:cNvPr id="103" name="AutoShape 15"/>
                <p:cNvSpPr>
                  <a:spLocks/>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a:solidFill>
                      <a:schemeClr val="bg1">
                        <a:lumMod val="50000"/>
                      </a:schemeClr>
                    </a:solidFill>
                    <a:effectLst>
                      <a:outerShdw blurRad="38100" dist="38100" dir="2700000" algn="tl">
                        <a:srgbClr val="000000"/>
                      </a:outerShdw>
                    </a:effectLst>
                  </a:endParaRPr>
                </a:p>
              </p:txBody>
            </p:sp>
          </p:grpSp>
        </p:grpSp>
      </p:grpSp>
      <p:sp>
        <p:nvSpPr>
          <p:cNvPr id="109" name="Rectangle 22"/>
          <p:cNvSpPr/>
          <p:nvPr/>
        </p:nvSpPr>
        <p:spPr>
          <a:xfrm>
            <a:off x="4402844" y="5490912"/>
            <a:ext cx="848261" cy="848218"/>
          </a:xfrm>
          <a:prstGeom prst="rect">
            <a:avLst/>
          </a:prstGeom>
          <a:solidFill>
            <a:srgbClr val="34B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50000"/>
                </a:schemeClr>
              </a:solidFill>
            </a:endParaRPr>
          </a:p>
        </p:txBody>
      </p:sp>
      <p:sp>
        <p:nvSpPr>
          <p:cNvPr id="110" name="Freeform 23"/>
          <p:cNvSpPr>
            <a:spLocks noEditPoints="1"/>
          </p:cNvSpPr>
          <p:nvPr/>
        </p:nvSpPr>
        <p:spPr bwMode="auto">
          <a:xfrm>
            <a:off x="4562931" y="5718529"/>
            <a:ext cx="518776" cy="430413"/>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solidFill>
                <a:schemeClr val="bg1">
                  <a:lumMod val="50000"/>
                </a:schemeClr>
              </a:solidFill>
            </a:endParaRPr>
          </a:p>
        </p:txBody>
      </p:sp>
      <p:sp>
        <p:nvSpPr>
          <p:cNvPr id="112" name="TextBox 111"/>
          <p:cNvSpPr txBox="1"/>
          <p:nvPr/>
        </p:nvSpPr>
        <p:spPr>
          <a:xfrm>
            <a:off x="1452282" y="5553635"/>
            <a:ext cx="2796988" cy="584775"/>
          </a:xfrm>
          <a:prstGeom prst="rect">
            <a:avLst/>
          </a:prstGeom>
          <a:noFill/>
        </p:spPr>
        <p:txBody>
          <a:bodyPr wrap="square" rtlCol="0">
            <a:spAutoFit/>
          </a:bodyPr>
          <a:lstStyle/>
          <a:p>
            <a:r>
              <a:rPr lang="en-US" altLang="zh-CN" sz="3200" b="1" dirty="0" smtClean="0"/>
              <a:t>4. </a:t>
            </a:r>
            <a:r>
              <a:rPr lang="zh-CN" altLang="en-US" sz="3200" b="1" dirty="0" smtClean="0"/>
              <a:t>博士生项目</a:t>
            </a:r>
            <a:endParaRPr lang="zh-CN" altLang="en-US" sz="3200" b="1" dirty="0"/>
          </a:p>
        </p:txBody>
      </p:sp>
    </p:spTree>
    <p:extLst>
      <p:ext uri="{BB962C8B-B14F-4D97-AF65-F5344CB8AC3E}">
        <p14:creationId xmlns:p14="http://schemas.microsoft.com/office/powerpoint/2010/main" xmlns="" val="231561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par>
                          <p:cTn id="12" fill="hold">
                            <p:stCondLst>
                              <p:cond delay="150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Left)">
                                      <p:cBhvr>
                                        <p:cTn id="15" dur="500"/>
                                        <p:tgtEl>
                                          <p:spTgt spid="2"/>
                                        </p:tgtEl>
                                      </p:cBhvr>
                                    </p:animEffect>
                                  </p:childTnLst>
                                </p:cTn>
                              </p:par>
                            </p:childTnLst>
                          </p:cTn>
                        </p:par>
                        <p:par>
                          <p:cTn id="16" fill="hold">
                            <p:stCondLst>
                              <p:cond delay="3000"/>
                            </p:stCondLst>
                            <p:childTnLst>
                              <p:par>
                                <p:cTn id="17" presetID="1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Left)">
                                      <p:cBhvr>
                                        <p:cTn id="19" dur="500"/>
                                        <p:tgtEl>
                                          <p:spTgt spid="4"/>
                                        </p:tgtEl>
                                      </p:cBhvr>
                                    </p:animEffect>
                                  </p:childTnLst>
                                </p:cTn>
                              </p:par>
                            </p:childTnLst>
                          </p:cTn>
                        </p:par>
                        <p:par>
                          <p:cTn id="20" fill="hold">
                            <p:stCondLst>
                              <p:cond delay="4500"/>
                            </p:stCondLst>
                            <p:childTnLst>
                              <p:par>
                                <p:cTn id="21" presetID="12" presetClass="entr" presetSubtype="2"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slide(fromRight)">
                                      <p:cBhvr>
                                        <p:cTn id="23" dur="500"/>
                                        <p:tgtEl>
                                          <p:spTgt spid="82"/>
                                        </p:tgtEl>
                                      </p:cBhvr>
                                    </p:animEffect>
                                  </p:childTnLst>
                                </p:cTn>
                              </p:par>
                            </p:childTnLst>
                          </p:cTn>
                        </p:par>
                        <p:par>
                          <p:cTn id="24" fill="hold">
                            <p:stCondLst>
                              <p:cond delay="5000"/>
                            </p:stCondLst>
                            <p:childTnLst>
                              <p:par>
                                <p:cTn id="25" presetID="1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Right)">
                                      <p:cBhvr>
                                        <p:cTn id="27" dur="500"/>
                                        <p:tgtEl>
                                          <p:spTgt spid="5"/>
                                        </p:tgtEl>
                                      </p:cBhvr>
                                    </p:animEffect>
                                  </p:childTnLst>
                                </p:cTn>
                              </p:par>
                            </p:childTnLst>
                          </p:cTn>
                        </p:par>
                        <p:par>
                          <p:cTn id="28" fill="hold">
                            <p:stCondLst>
                              <p:cond delay="5500"/>
                            </p:stCondLst>
                            <p:childTnLst>
                              <p:par>
                                <p:cTn id="29" presetID="12" presetClass="entr" presetSubtype="2"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slide(fromRigh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2">
                                            <p:txEl>
                                              <p:pRg st="0" end="0"/>
                                            </p:txEl>
                                          </p:spTgt>
                                        </p:tgtEl>
                                        <p:attrNameLst>
                                          <p:attrName>style.visibility</p:attrName>
                                        </p:attrNameLst>
                                      </p:cBhvr>
                                      <p:to>
                                        <p:strVal val="visible"/>
                                      </p:to>
                                    </p:set>
                                    <p:animEffect transition="in" filter="wipe(down)">
                                      <p:cBhvr>
                                        <p:cTn id="41" dur="500"/>
                                        <p:tgtEl>
                                          <p:spTgt spid="112">
                                            <p:txEl>
                                              <p:pRg st="0" end="0"/>
                                            </p:txEl>
                                          </p:spTgt>
                                        </p:tgtEl>
                                      </p:cBhvr>
                                    </p:animEffect>
                                  </p:childTnLst>
                                </p:cTn>
                              </p:par>
                            </p:childTnLst>
                          </p:cTn>
                        </p:par>
                        <p:par>
                          <p:cTn id="42" fill="hold">
                            <p:stCondLst>
                              <p:cond delay="500"/>
                            </p:stCondLst>
                            <p:childTnLst>
                              <p:par>
                                <p:cTn id="43" presetID="12" presetClass="entr" presetSubtype="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slide(fromLeft)">
                                      <p:cBhvr>
                                        <p:cTn id="45" dur="500"/>
                                        <p:tgtEl>
                                          <p:spTgt spid="33"/>
                                        </p:tgtEl>
                                      </p:cBhvr>
                                    </p:animEffect>
                                  </p:childTnLst>
                                </p:cTn>
                              </p:par>
                            </p:childTnLst>
                          </p:cTn>
                        </p:par>
                        <p:par>
                          <p:cTn id="46" fill="hold">
                            <p:stCondLst>
                              <p:cond delay="1000"/>
                            </p:stCondLst>
                            <p:childTnLst>
                              <p:par>
                                <p:cTn id="47" presetID="1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slide(fromLeft)">
                                      <p:cBhvr>
                                        <p:cTn id="49" dur="500"/>
                                        <p:tgtEl>
                                          <p:spTgt spid="41"/>
                                        </p:tgtEl>
                                      </p:cBhvr>
                                    </p:animEffect>
                                  </p:childTnLst>
                                </p:cTn>
                              </p:par>
                            </p:childTnLst>
                          </p:cTn>
                        </p:par>
                        <p:par>
                          <p:cTn id="50" fill="hold">
                            <p:stCondLst>
                              <p:cond delay="1500"/>
                            </p:stCondLst>
                            <p:childTnLst>
                              <p:par>
                                <p:cTn id="51" presetID="1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slide(fromLeft)">
                                      <p:cBhvr>
                                        <p:cTn id="53" dur="500"/>
                                        <p:tgtEl>
                                          <p:spTgt spid="16"/>
                                        </p:tgtEl>
                                      </p:cBhvr>
                                    </p:animEffect>
                                  </p:childTnLst>
                                </p:cTn>
                              </p:par>
                            </p:childTnLst>
                          </p:cTn>
                        </p:par>
                        <p:par>
                          <p:cTn id="54" fill="hold">
                            <p:stCondLst>
                              <p:cond delay="2000"/>
                            </p:stCondLst>
                            <p:childTnLst>
                              <p:par>
                                <p:cTn id="55" presetID="12" presetClass="entr" presetSubtype="8" fill="hold" nodeType="after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slide(fromLeft)">
                                      <p:cBhvr>
                                        <p:cTn id="5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C0CB"/>
        </a:solidFill>
        <a:effectLst/>
      </p:bgPr>
    </p:bg>
    <p:spTree>
      <p:nvGrpSpPr>
        <p:cNvPr id="1" name=""/>
        <p:cNvGrpSpPr/>
        <p:nvPr/>
      </p:nvGrpSpPr>
      <p:grpSpPr>
        <a:xfrm>
          <a:off x="0" y="0"/>
          <a:ext cx="0" cy="0"/>
          <a:chOff x="0" y="0"/>
          <a:chExt cx="0" cy="0"/>
        </a:xfrm>
      </p:grpSpPr>
      <p:sp>
        <p:nvSpPr>
          <p:cNvPr id="9" name="矩形 5"/>
          <p:cNvSpPr>
            <a:spLocks noChangeArrowheads="1"/>
          </p:cNvSpPr>
          <p:nvPr/>
        </p:nvSpPr>
        <p:spPr bwMode="auto">
          <a:xfrm>
            <a:off x="0" y="2889251"/>
            <a:ext cx="12192000" cy="599016"/>
          </a:xfrm>
          <a:prstGeom prst="rect">
            <a:avLst/>
          </a:prstGeom>
          <a:solidFill>
            <a:srgbClr val="1D8A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1" name="矩形 4"/>
          <p:cNvSpPr>
            <a:spLocks noChangeArrowheads="1"/>
          </p:cNvSpPr>
          <p:nvPr/>
        </p:nvSpPr>
        <p:spPr bwMode="auto">
          <a:xfrm>
            <a:off x="4770967" y="2874433"/>
            <a:ext cx="69045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zh-CN" altLang="en-US" sz="3600" b="1" dirty="0" smtClean="0">
                <a:solidFill>
                  <a:schemeClr val="bg1"/>
                </a:solidFill>
                <a:ea typeface="微软雅黑" panose="020B0503020204020204" pitchFamily="34" charset="-122"/>
                <a:sym typeface="Arial" panose="020B0604020202020204" pitchFamily="34" charset="0"/>
              </a:rPr>
              <a:t>交 换 生 项 目</a:t>
            </a:r>
            <a:endParaRPr lang="zh-CN" altLang="en-US" sz="3600" b="1" dirty="0">
              <a:solidFill>
                <a:schemeClr val="bg1"/>
              </a:solidFill>
              <a:ea typeface="微软雅黑" panose="020B0503020204020204" pitchFamily="34" charset="-122"/>
              <a:sym typeface="Arial" panose="020B0604020202020204" pitchFamily="34" charset="0"/>
            </a:endParaRPr>
          </a:p>
        </p:txBody>
      </p:sp>
      <p:sp>
        <p:nvSpPr>
          <p:cNvPr id="12" name="矩形 2"/>
          <p:cNvSpPr>
            <a:spLocks noChangeArrowheads="1"/>
          </p:cNvSpPr>
          <p:nvPr/>
        </p:nvSpPr>
        <p:spPr bwMode="auto">
          <a:xfrm>
            <a:off x="8734794" y="1862668"/>
            <a:ext cx="2940740" cy="995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en-US" altLang="zh-CN" sz="5867" dirty="0">
                <a:solidFill>
                  <a:schemeClr val="bg1"/>
                </a:solidFill>
                <a:latin typeface="Impact" panose="020B0806030902050204" pitchFamily="34" charset="0"/>
                <a:sym typeface="Impact" panose="020B0806030902050204" pitchFamily="34" charset="0"/>
              </a:rPr>
              <a:t>PART ONE</a:t>
            </a:r>
            <a:endParaRPr lang="zh-CN" altLang="en-US" sz="5867" dirty="0">
              <a:solidFill>
                <a:schemeClr val="bg1"/>
              </a:solidFill>
              <a:latin typeface="Impact" panose="020B0806030902050204" pitchFamily="34" charset="0"/>
              <a:sym typeface="Impact" panose="020B0806030902050204" pitchFamily="34" charset="0"/>
            </a:endParaRPr>
          </a:p>
        </p:txBody>
      </p:sp>
      <p:sp>
        <p:nvSpPr>
          <p:cNvPr id="14" name="TextBox 3"/>
          <p:cNvSpPr>
            <a:spLocks noChangeArrowheads="1"/>
          </p:cNvSpPr>
          <p:nvPr/>
        </p:nvSpPr>
        <p:spPr bwMode="auto">
          <a:xfrm>
            <a:off x="35984" y="-1911350"/>
            <a:ext cx="3570208" cy="10761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69332" dirty="0" smtClean="0">
                <a:solidFill>
                  <a:schemeClr val="bg1"/>
                </a:solidFill>
                <a:latin typeface="Impact" panose="020B0806030902050204" pitchFamily="34" charset="0"/>
                <a:sym typeface="Impact" panose="020B0806030902050204" pitchFamily="34" charset="0"/>
              </a:rPr>
              <a:t>1</a:t>
            </a:r>
            <a:endParaRPr lang="zh-CN" altLang="en-US" sz="69332" dirty="0">
              <a:solidFill>
                <a:schemeClr val="bg1"/>
              </a:solidFill>
              <a:latin typeface="Impact" panose="020B0806030902050204" pitchFamily="34" charset="0"/>
              <a:sym typeface="Impact" panose="020B0806030902050204" pitchFamily="34" charset="0"/>
            </a:endParaRPr>
          </a:p>
        </p:txBody>
      </p:sp>
    </p:spTree>
    <p:extLst>
      <p:ext uri="{BB962C8B-B14F-4D97-AF65-F5344CB8AC3E}">
        <p14:creationId xmlns:p14="http://schemas.microsoft.com/office/powerpoint/2010/main" xmlns="" val="2841304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C822.tmp.png"/>
          <p:cNvPicPr>
            <a:picLocks noGrp="1" noChangeAspect="1"/>
          </p:cNvPicPr>
          <p:nvPr>
            <p:ph idx="1"/>
          </p:nvPr>
        </p:nvPicPr>
        <p:blipFill>
          <a:blip r:embed="rId2">
            <a:lum bright="12000"/>
          </a:blip>
          <a:stretch>
            <a:fillRect/>
          </a:stretch>
        </p:blipFill>
        <p:spPr>
          <a:xfrm>
            <a:off x="23972" y="0"/>
            <a:ext cx="12168028" cy="6857999"/>
          </a:xfrm>
        </p:spPr>
      </p:pic>
      <p:sp>
        <p:nvSpPr>
          <p:cNvPr id="2" name="标题 1"/>
          <p:cNvSpPr>
            <a:spLocks noGrp="1"/>
          </p:cNvSpPr>
          <p:nvPr>
            <p:ph type="title"/>
          </p:nvPr>
        </p:nvSpPr>
        <p:spPr>
          <a:xfrm>
            <a:off x="326571" y="2534195"/>
            <a:ext cx="3396343" cy="2207622"/>
          </a:xfrm>
          <a:ln>
            <a:solidFill>
              <a:srgbClr val="FF0000"/>
            </a:solidFill>
          </a:ln>
        </p:spPr>
        <p:txBody>
          <a:bodyPr>
            <a:normAutofit fontScale="90000"/>
          </a:bodyPr>
          <a:lstStyle/>
          <a:p>
            <a:r>
              <a:rPr lang="en-US" altLang="zh-CN" sz="2000" dirty="0" smtClean="0"/>
              <a:t/>
            </a:r>
            <a:br>
              <a:rPr lang="en-US" altLang="zh-CN" sz="2000" dirty="0" smtClean="0"/>
            </a:br>
            <a:r>
              <a:rPr lang="en-US" altLang="zh-CN" sz="2000" dirty="0" smtClean="0"/>
              <a:t/>
            </a:r>
            <a:br>
              <a:rPr lang="en-US" altLang="zh-CN" sz="2000" dirty="0" smtClean="0"/>
            </a:br>
            <a:r>
              <a:rPr lang="en-US" altLang="zh-CN" sz="2000" dirty="0" smtClean="0"/>
              <a:t/>
            </a:r>
            <a:br>
              <a:rPr lang="en-US" altLang="zh-CN" sz="2000" dirty="0" smtClean="0"/>
            </a:br>
            <a:r>
              <a:rPr lang="en-US" altLang="zh-CN" sz="2000" b="1" dirty="0" smtClean="0"/>
              <a:t>North America(17)</a:t>
            </a:r>
            <a:br>
              <a:rPr lang="en-US" altLang="zh-CN" sz="2000" b="1" dirty="0" smtClean="0"/>
            </a:br>
            <a:r>
              <a:rPr lang="en-US" altLang="zh-CN" sz="2000" b="1" dirty="0" smtClean="0"/>
              <a:t/>
            </a:r>
            <a:br>
              <a:rPr lang="en-US" altLang="zh-CN" sz="2000" b="1" dirty="0" smtClean="0"/>
            </a:br>
            <a:r>
              <a:rPr lang="en-US" altLang="zh-CN" sz="1600" b="1" dirty="0" smtClean="0">
                <a:latin typeface="Arial Unicode MS" pitchFamily="34" charset="-122"/>
                <a:ea typeface="Arial Unicode MS" pitchFamily="34" charset="-122"/>
                <a:cs typeface="Arial Unicode MS" pitchFamily="34" charset="-122"/>
              </a:rPr>
              <a:t>Columbia University , US</a:t>
            </a:r>
            <a:br>
              <a:rPr lang="en-US" altLang="zh-CN" sz="1600" b="1" dirty="0" smtClean="0">
                <a:latin typeface="Arial Unicode MS" pitchFamily="34" charset="-122"/>
                <a:ea typeface="Arial Unicode MS" pitchFamily="34" charset="-122"/>
                <a:cs typeface="Arial Unicode MS" pitchFamily="34" charset="-122"/>
              </a:rPr>
            </a:br>
            <a:r>
              <a:rPr lang="en-US" altLang="zh-CN" sz="1600" b="1" dirty="0" smtClean="0">
                <a:latin typeface="Arial Unicode MS" pitchFamily="34" charset="-122"/>
                <a:ea typeface="Arial Unicode MS" pitchFamily="34" charset="-122"/>
                <a:cs typeface="Arial Unicode MS" pitchFamily="34" charset="-122"/>
              </a:rPr>
              <a:t>Cornell University, US</a:t>
            </a:r>
            <a:br>
              <a:rPr lang="en-US" altLang="zh-CN" sz="1600" b="1" dirty="0" smtClean="0">
                <a:latin typeface="Arial Unicode MS" pitchFamily="34" charset="-122"/>
                <a:ea typeface="Arial Unicode MS" pitchFamily="34" charset="-122"/>
                <a:cs typeface="Arial Unicode MS" pitchFamily="34" charset="-122"/>
              </a:rPr>
            </a:br>
            <a:r>
              <a:rPr lang="en-US" altLang="zh-CN" sz="1600" b="1" dirty="0" smtClean="0">
                <a:latin typeface="Arial Unicode MS" pitchFamily="34" charset="-122"/>
                <a:ea typeface="Arial Unicode MS" pitchFamily="34" charset="-122"/>
                <a:cs typeface="Arial Unicode MS" pitchFamily="34" charset="-122"/>
              </a:rPr>
              <a:t>New York University, US</a:t>
            </a:r>
            <a:br>
              <a:rPr lang="en-US" altLang="zh-CN" sz="1600" b="1" dirty="0" smtClean="0">
                <a:latin typeface="Arial Unicode MS" pitchFamily="34" charset="-122"/>
                <a:ea typeface="Arial Unicode MS" pitchFamily="34" charset="-122"/>
                <a:cs typeface="Arial Unicode MS" pitchFamily="34" charset="-122"/>
              </a:rPr>
            </a:br>
            <a:r>
              <a:rPr lang="en-US" altLang="zh-CN" sz="1600" b="1" dirty="0" smtClean="0">
                <a:latin typeface="Arial Unicode MS" pitchFamily="34" charset="-122"/>
                <a:ea typeface="Arial Unicode MS" pitchFamily="34" charset="-122"/>
                <a:cs typeface="Arial Unicode MS" pitchFamily="34" charset="-122"/>
              </a:rPr>
              <a:t>UCLA ,US</a:t>
            </a:r>
            <a:br>
              <a:rPr lang="en-US" altLang="zh-CN" sz="1600" b="1" dirty="0" smtClean="0">
                <a:latin typeface="Arial Unicode MS" pitchFamily="34" charset="-122"/>
                <a:ea typeface="Arial Unicode MS" pitchFamily="34" charset="-122"/>
                <a:cs typeface="Arial Unicode MS" pitchFamily="34" charset="-122"/>
              </a:rPr>
            </a:br>
            <a:r>
              <a:rPr lang="en-US" altLang="zh-CN" sz="1600" b="1" dirty="0" smtClean="0">
                <a:latin typeface="Arial Unicode MS" pitchFamily="34" charset="-122"/>
                <a:ea typeface="Arial Unicode MS" pitchFamily="34" charset="-122"/>
                <a:cs typeface="Arial Unicode MS" pitchFamily="34" charset="-122"/>
              </a:rPr>
              <a:t>University of British Columbia, Canada</a:t>
            </a:r>
            <a:br>
              <a:rPr lang="en-US" altLang="zh-CN" sz="1600" b="1" dirty="0" smtClean="0">
                <a:latin typeface="Arial Unicode MS" pitchFamily="34" charset="-122"/>
                <a:ea typeface="Arial Unicode MS" pitchFamily="34" charset="-122"/>
                <a:cs typeface="Arial Unicode MS" pitchFamily="34" charset="-122"/>
              </a:rPr>
            </a:br>
            <a:r>
              <a:rPr lang="en-US" altLang="zh-CN" sz="1600" b="1" dirty="0" smtClean="0">
                <a:latin typeface="Arial Unicode MS" pitchFamily="34" charset="-122"/>
                <a:ea typeface="Arial Unicode MS" pitchFamily="34" charset="-122"/>
                <a:cs typeface="Arial Unicode MS" pitchFamily="34" charset="-122"/>
              </a:rPr>
              <a:t>……</a:t>
            </a:r>
            <a:br>
              <a:rPr lang="en-US" altLang="zh-CN" sz="1600" b="1" dirty="0" smtClean="0">
                <a:latin typeface="Arial Unicode MS" pitchFamily="34" charset="-122"/>
                <a:ea typeface="Arial Unicode MS" pitchFamily="34" charset="-122"/>
                <a:cs typeface="Arial Unicode MS" pitchFamily="34" charset="-122"/>
              </a:rPr>
            </a:br>
            <a:r>
              <a:rPr lang="en-US" altLang="zh-CN" sz="1600" b="1" dirty="0" smtClean="0">
                <a:latin typeface="Arial Unicode MS" pitchFamily="34" charset="-122"/>
                <a:ea typeface="Arial Unicode MS" pitchFamily="34" charset="-122"/>
                <a:cs typeface="Arial Unicode MS" pitchFamily="34" charset="-122"/>
              </a:rPr>
              <a:t>……</a:t>
            </a:r>
            <a:br>
              <a:rPr lang="en-US" altLang="zh-CN" sz="1600" b="1" dirty="0" smtClean="0">
                <a:latin typeface="Arial Unicode MS" pitchFamily="34" charset="-122"/>
                <a:ea typeface="Arial Unicode MS" pitchFamily="34" charset="-122"/>
                <a:cs typeface="Arial Unicode MS" pitchFamily="34" charset="-122"/>
              </a:rPr>
            </a:br>
            <a:r>
              <a:rPr lang="en-US" altLang="zh-CN" sz="2000" b="1" dirty="0" smtClean="0">
                <a:latin typeface="Arial Rounded MT Bold" pitchFamily="34" charset="0"/>
              </a:rPr>
              <a:t/>
            </a:r>
            <a:br>
              <a:rPr lang="en-US" altLang="zh-CN" sz="2000" b="1" dirty="0" smtClean="0">
                <a:latin typeface="Arial Rounded MT Bold" pitchFamily="34" charset="0"/>
              </a:rPr>
            </a:br>
            <a:r>
              <a:rPr lang="en-US" altLang="zh-CN" sz="2000" dirty="0" smtClean="0"/>
              <a:t/>
            </a:r>
            <a:br>
              <a:rPr lang="en-US" altLang="zh-CN" sz="2000" dirty="0" smtClean="0"/>
            </a:br>
            <a:endParaRPr lang="zh-CN" altLang="en-US" sz="2000" dirty="0"/>
          </a:p>
        </p:txBody>
      </p:sp>
      <p:sp>
        <p:nvSpPr>
          <p:cNvPr id="6" name="TextBox 5"/>
          <p:cNvSpPr txBox="1"/>
          <p:nvPr/>
        </p:nvSpPr>
        <p:spPr>
          <a:xfrm>
            <a:off x="8072846" y="757646"/>
            <a:ext cx="3383280" cy="1723549"/>
          </a:xfrm>
          <a:prstGeom prst="rect">
            <a:avLst/>
          </a:prstGeom>
          <a:noFill/>
          <a:ln>
            <a:solidFill>
              <a:schemeClr val="accent1"/>
            </a:solidFill>
          </a:ln>
        </p:spPr>
        <p:txBody>
          <a:bodyPr wrap="square" rtlCol="0">
            <a:spAutoFit/>
          </a:bodyPr>
          <a:lstStyle/>
          <a:p>
            <a:r>
              <a:rPr lang="en-US" altLang="zh-CN" b="1" dirty="0" smtClean="0"/>
              <a:t>Asia(7)</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National University of Singapore, SG</a:t>
            </a:r>
          </a:p>
          <a:p>
            <a:pPr fontAlgn="auto">
              <a:spcBef>
                <a:spcPts val="0"/>
              </a:spcBef>
              <a:spcAft>
                <a:spcPts val="0"/>
              </a:spcAft>
              <a:defRPr/>
            </a:pPr>
            <a:r>
              <a:rPr lang="en-US" sz="1400" b="1" dirty="0" smtClean="0">
                <a:latin typeface="Arial Unicode MS" pitchFamily="34" charset="-122"/>
                <a:ea typeface="Arial Unicode MS" pitchFamily="34" charset="-122"/>
                <a:cs typeface="Arial Unicode MS" pitchFamily="34" charset="-122"/>
              </a:rPr>
              <a:t>The University of Tokyo</a:t>
            </a:r>
            <a:r>
              <a:rPr lang="zh-CN" altLang="en-US" sz="1400" b="1" dirty="0" smtClean="0">
                <a:latin typeface="Arial Unicode MS" pitchFamily="34" charset="-122"/>
                <a:ea typeface="Arial Unicode MS" pitchFamily="34" charset="-122"/>
                <a:cs typeface="Arial Unicode MS" pitchFamily="34" charset="-122"/>
              </a:rPr>
              <a:t>，</a:t>
            </a:r>
            <a:r>
              <a:rPr lang="en-US" altLang="zh-CN" sz="1400" b="1" dirty="0" smtClean="0">
                <a:latin typeface="Arial Unicode MS" pitchFamily="34" charset="-122"/>
                <a:ea typeface="Arial Unicode MS" pitchFamily="34" charset="-122"/>
                <a:cs typeface="Arial Unicode MS" pitchFamily="34" charset="-122"/>
              </a:rPr>
              <a:t>JP</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Seoul National University,  KR</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a:t>
            </a:r>
          </a:p>
          <a:p>
            <a:endParaRPr lang="zh-CN" altLang="en-US" dirty="0"/>
          </a:p>
        </p:txBody>
      </p:sp>
      <p:sp>
        <p:nvSpPr>
          <p:cNvPr id="7" name="TextBox 6"/>
          <p:cNvSpPr txBox="1"/>
          <p:nvPr/>
        </p:nvSpPr>
        <p:spPr>
          <a:xfrm>
            <a:off x="8569234" y="2717073"/>
            <a:ext cx="3187337" cy="1116000"/>
          </a:xfrm>
          <a:prstGeom prst="rect">
            <a:avLst/>
          </a:prstGeom>
          <a:noFill/>
          <a:ln>
            <a:solidFill>
              <a:srgbClr val="00B050"/>
            </a:solidFill>
          </a:ln>
        </p:spPr>
        <p:txBody>
          <a:bodyPr wrap="square" rtlCol="0">
            <a:spAutoFit/>
          </a:bodyPr>
          <a:lstStyle/>
          <a:p>
            <a:r>
              <a:rPr lang="en-US" altLang="zh-CN" b="1" dirty="0" smtClean="0"/>
              <a:t>HK</a:t>
            </a:r>
            <a:r>
              <a:rPr lang="zh-CN" altLang="en-US" b="1" dirty="0" smtClean="0"/>
              <a:t>、</a:t>
            </a:r>
            <a:r>
              <a:rPr lang="en-US" altLang="zh-CN" b="1" dirty="0" smtClean="0"/>
              <a:t>Macau &amp; Taiwan (3)</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The Chinese University of Hong Kong</a:t>
            </a:r>
            <a:endParaRPr lang="zh-CN" altLang="en-US" sz="1400" b="1" dirty="0" smtClean="0">
              <a:latin typeface="Arial Unicode MS" pitchFamily="34" charset="-122"/>
              <a:ea typeface="Arial Unicode MS" pitchFamily="34" charset="-122"/>
              <a:cs typeface="Arial Unicode MS" pitchFamily="34" charset="-122"/>
            </a:endParaRPr>
          </a:p>
          <a:p>
            <a:pPr>
              <a:defRPr/>
            </a:pPr>
            <a:r>
              <a:rPr lang="en-US" altLang="zh-CN" sz="1400" b="1" dirty="0" smtClean="0">
                <a:latin typeface="Arial Unicode MS" pitchFamily="34" charset="-122"/>
                <a:ea typeface="Arial Unicode MS" pitchFamily="34" charset="-122"/>
                <a:cs typeface="Arial Unicode MS" pitchFamily="34" charset="-122"/>
              </a:rPr>
              <a:t>Taiwan University</a:t>
            </a:r>
          </a:p>
          <a:p>
            <a:pPr fontAlgn="auto">
              <a:spcBef>
                <a:spcPts val="0"/>
              </a:spcBef>
              <a:spcAft>
                <a:spcPts val="0"/>
              </a:spcAft>
              <a:defRPr/>
            </a:pPr>
            <a:r>
              <a:rPr lang="en-US" sz="1400" b="1" dirty="0" err="1" smtClean="0">
                <a:latin typeface="Arial Unicode MS" pitchFamily="34" charset="-122"/>
                <a:ea typeface="Arial Unicode MS" pitchFamily="34" charset="-122"/>
                <a:cs typeface="Arial Unicode MS" pitchFamily="34" charset="-122"/>
              </a:rPr>
              <a:t>Chengchi</a:t>
            </a:r>
            <a:r>
              <a:rPr lang="en-US" sz="1400" b="1" dirty="0" smtClean="0">
                <a:latin typeface="Arial Unicode MS" pitchFamily="34" charset="-122"/>
                <a:ea typeface="Arial Unicode MS" pitchFamily="34" charset="-122"/>
                <a:cs typeface="Arial Unicode MS" pitchFamily="34" charset="-122"/>
              </a:rPr>
              <a:t> University</a:t>
            </a:r>
          </a:p>
          <a:p>
            <a:pPr fontAlgn="auto">
              <a:spcBef>
                <a:spcPts val="0"/>
              </a:spcBef>
              <a:spcAft>
                <a:spcPts val="0"/>
              </a:spcAft>
              <a:defRPr/>
            </a:pPr>
            <a:endParaRPr lang="en-US" dirty="0" smtClean="0"/>
          </a:p>
          <a:p>
            <a:endParaRPr lang="zh-CN" altLang="en-US" dirty="0"/>
          </a:p>
        </p:txBody>
      </p:sp>
      <p:sp>
        <p:nvSpPr>
          <p:cNvPr id="8" name="TextBox 7"/>
          <p:cNvSpPr txBox="1"/>
          <p:nvPr/>
        </p:nvSpPr>
        <p:spPr>
          <a:xfrm>
            <a:off x="4323806" y="901337"/>
            <a:ext cx="2965268" cy="1723549"/>
          </a:xfrm>
          <a:prstGeom prst="rect">
            <a:avLst/>
          </a:prstGeom>
          <a:noFill/>
          <a:ln>
            <a:solidFill>
              <a:srgbClr val="0070C0"/>
            </a:solidFill>
          </a:ln>
        </p:spPr>
        <p:txBody>
          <a:bodyPr wrap="square" rtlCol="0">
            <a:spAutoFit/>
          </a:bodyPr>
          <a:lstStyle/>
          <a:p>
            <a:r>
              <a:rPr lang="en-US" altLang="zh-CN" b="1" dirty="0" smtClean="0"/>
              <a:t>Europe(18)</a:t>
            </a:r>
          </a:p>
          <a:p>
            <a:pPr>
              <a:defRPr/>
            </a:pPr>
            <a:r>
              <a:rPr lang="en-US" altLang="zh-CN" sz="1400" b="1" dirty="0" smtClean="0">
                <a:latin typeface="Arial Unicode MS" pitchFamily="34" charset="-122"/>
                <a:ea typeface="Arial Unicode MS" pitchFamily="34" charset="-122"/>
                <a:cs typeface="Arial Unicode MS" pitchFamily="34" charset="-122"/>
              </a:rPr>
              <a:t>Science Po University,  FR</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Erasmus University Rotterdam, NL </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Tilburg University, NL</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Stockholm University, SE</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Helsinki University , FI</a:t>
            </a:r>
            <a:endParaRPr lang="en-US" altLang="zh-CN" sz="1400" dirty="0" smtClean="0">
              <a:latin typeface="Arial Unicode MS" pitchFamily="34" charset="-122"/>
              <a:ea typeface="Arial Unicode MS" pitchFamily="34" charset="-122"/>
              <a:cs typeface="Arial Unicode MS" pitchFamily="34" charset="-122"/>
            </a:endParaRPr>
          </a:p>
          <a:p>
            <a:endParaRPr lang="zh-CN" altLang="en-US" dirty="0"/>
          </a:p>
        </p:txBody>
      </p:sp>
      <p:sp>
        <p:nvSpPr>
          <p:cNvPr id="9" name="TextBox 8"/>
          <p:cNvSpPr txBox="1"/>
          <p:nvPr/>
        </p:nvSpPr>
        <p:spPr>
          <a:xfrm>
            <a:off x="8382000" y="4637313"/>
            <a:ext cx="3492137" cy="1260000"/>
          </a:xfrm>
          <a:prstGeom prst="rect">
            <a:avLst/>
          </a:prstGeom>
          <a:noFill/>
          <a:ln>
            <a:solidFill>
              <a:srgbClr val="00939A"/>
            </a:solidFill>
          </a:ln>
        </p:spPr>
        <p:txBody>
          <a:bodyPr wrap="square" rtlCol="0">
            <a:spAutoFit/>
          </a:bodyPr>
          <a:lstStyle/>
          <a:p>
            <a:r>
              <a:rPr lang="en-US" altLang="zh-CN" b="1" dirty="0" smtClean="0"/>
              <a:t>Australia(4)</a:t>
            </a:r>
          </a:p>
          <a:p>
            <a:pPr fontAlgn="auto">
              <a:spcBef>
                <a:spcPts val="0"/>
              </a:spcBef>
              <a:spcAft>
                <a:spcPts val="0"/>
              </a:spcAft>
              <a:defRPr/>
            </a:pPr>
            <a:r>
              <a:rPr lang="en-US" sz="1400" b="1" dirty="0" smtClean="0">
                <a:latin typeface="Arial Unicode MS" pitchFamily="34" charset="-122"/>
                <a:ea typeface="Arial Unicode MS" pitchFamily="34" charset="-122"/>
                <a:cs typeface="Arial Unicode MS" pitchFamily="34" charset="-122"/>
              </a:rPr>
              <a:t>The University of Auckland, NZL </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Flinders University, AU</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Southern Cross University, AU</a:t>
            </a:r>
          </a:p>
          <a:p>
            <a:pPr fontAlgn="auto">
              <a:spcBef>
                <a:spcPts val="0"/>
              </a:spcBef>
              <a:spcAft>
                <a:spcPts val="0"/>
              </a:spcAft>
              <a:defRPr/>
            </a:pPr>
            <a:r>
              <a:rPr lang="en-US" altLang="zh-CN" sz="1400" b="1" dirty="0" smtClean="0">
                <a:latin typeface="Arial Unicode MS" pitchFamily="34" charset="-122"/>
                <a:ea typeface="Arial Unicode MS" pitchFamily="34" charset="-122"/>
                <a:cs typeface="Arial Unicode MS" pitchFamily="34" charset="-122"/>
              </a:rPr>
              <a:t>The University of Adelaide, AU</a:t>
            </a:r>
          </a:p>
          <a:p>
            <a:endParaRPr lang="zh-CN" altLang="en-US" dirty="0"/>
          </a:p>
        </p:txBody>
      </p:sp>
      <p:sp>
        <p:nvSpPr>
          <p:cNvPr id="10" name="TextBox 9"/>
          <p:cNvSpPr txBox="1"/>
          <p:nvPr/>
        </p:nvSpPr>
        <p:spPr>
          <a:xfrm>
            <a:off x="287383" y="182880"/>
            <a:ext cx="3473734" cy="646331"/>
          </a:xfrm>
          <a:prstGeom prst="rect">
            <a:avLst/>
          </a:prstGeom>
          <a:noFill/>
        </p:spPr>
        <p:txBody>
          <a:bodyPr wrap="square" rtlCol="0">
            <a:spAutoFit/>
          </a:bodyPr>
          <a:lstStyle/>
          <a:p>
            <a:r>
              <a:rPr lang="zh-CN" altLang="en-US" sz="3600" b="1" dirty="0" smtClean="0">
                <a:latin typeface="微软雅黑" pitchFamily="34" charset="-122"/>
                <a:ea typeface="微软雅黑" pitchFamily="34" charset="-122"/>
              </a:rPr>
              <a:t>交换生项目</a:t>
            </a:r>
            <a:r>
              <a:rPr lang="en-US" altLang="zh-CN" sz="3600" b="1" dirty="0" smtClean="0">
                <a:latin typeface="微软雅黑" pitchFamily="34" charset="-122"/>
                <a:ea typeface="微软雅黑" pitchFamily="34" charset="-122"/>
              </a:rPr>
              <a:t>(49)</a:t>
            </a:r>
            <a:endParaRPr lang="zh-CN" altLang="en-US" sz="3600" b="1"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wipe(down)">
                                      <p:cBhvr>
                                        <p:cTn id="12" dur="500"/>
                                        <p:tgtEl>
                                          <p:spTgt spid="8">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down)">
                                      <p:cBhvr>
                                        <p:cTn id="18" dur="500"/>
                                        <p:tgtEl>
                                          <p:spTgt spid="8">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wipe(down)">
                                      <p:cBhvr>
                                        <p:cTn id="21" dur="500"/>
                                        <p:tgtEl>
                                          <p:spTgt spid="8">
                                            <p:txEl>
                                              <p:pRg st="2" end="2"/>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wipe(down)">
                                      <p:cBhvr>
                                        <p:cTn id="24" dur="500"/>
                                        <p:tgtEl>
                                          <p:spTgt spid="8">
                                            <p:txEl>
                                              <p:pRg st="3" end="3"/>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wipe(down)">
                                      <p:cBhvr>
                                        <p:cTn id="30" dur="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animEffect transition="in" filter="wipe(down)">
                                      <p:cBhvr>
                                        <p:cTn id="35" dur="500"/>
                                        <p:tgtEl>
                                          <p:spTgt spid="6">
                                            <p:bg/>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down)">
                                      <p:cBhvr>
                                        <p:cTn id="38" dur="500"/>
                                        <p:tgtEl>
                                          <p:spTgt spid="6">
                                            <p:txEl>
                                              <p:pRg st="0" end="0"/>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down)">
                                      <p:cBhvr>
                                        <p:cTn id="41" dur="500"/>
                                        <p:tgtEl>
                                          <p:spTgt spid="6">
                                            <p:txEl>
                                              <p:pRg st="1" end="1"/>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wipe(down)">
                                      <p:cBhvr>
                                        <p:cTn id="44" dur="500"/>
                                        <p:tgtEl>
                                          <p:spTgt spid="6">
                                            <p:txEl>
                                              <p:pRg st="2" end="2"/>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wipe(down)">
                                      <p:cBhvr>
                                        <p:cTn id="47" dur="500"/>
                                        <p:tgtEl>
                                          <p:spTgt spid="6">
                                            <p:txEl>
                                              <p:pRg st="3" end="3"/>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wipe(down)">
                                      <p:cBhvr>
                                        <p:cTn id="50" dur="500"/>
                                        <p:tgtEl>
                                          <p:spTgt spid="6">
                                            <p:txEl>
                                              <p:pRg st="4" end="4"/>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Effect transition="in" filter="wipe(down)">
                                      <p:cBhvr>
                                        <p:cTn id="53" dur="500"/>
                                        <p:tgtEl>
                                          <p:spTgt spid="6">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bg/>
                                          </p:spTgt>
                                        </p:tgtEl>
                                        <p:attrNameLst>
                                          <p:attrName>style.visibility</p:attrName>
                                        </p:attrNameLst>
                                      </p:cBhvr>
                                      <p:to>
                                        <p:strVal val="visible"/>
                                      </p:to>
                                    </p:set>
                                    <p:animEffect transition="in" filter="wipe(down)">
                                      <p:cBhvr>
                                        <p:cTn id="58" dur="500"/>
                                        <p:tgtEl>
                                          <p:spTgt spid="7">
                                            <p:bg/>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Effect transition="in" filter="wipe(down)">
                                      <p:cBhvr>
                                        <p:cTn id="61" dur="500"/>
                                        <p:tgtEl>
                                          <p:spTgt spid="7">
                                            <p:txEl>
                                              <p:pRg st="0" end="0"/>
                                            </p:tx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
                                            <p:txEl>
                                              <p:pRg st="1" end="1"/>
                                            </p:txEl>
                                          </p:spTgt>
                                        </p:tgtEl>
                                        <p:attrNameLst>
                                          <p:attrName>style.visibility</p:attrName>
                                        </p:attrNameLst>
                                      </p:cBhvr>
                                      <p:to>
                                        <p:strVal val="visible"/>
                                      </p:to>
                                    </p:set>
                                    <p:animEffect transition="in" filter="wipe(down)">
                                      <p:cBhvr>
                                        <p:cTn id="64" dur="500"/>
                                        <p:tgtEl>
                                          <p:spTgt spid="7">
                                            <p:txEl>
                                              <p:pRg st="1" end="1"/>
                                            </p:txEl>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animEffect transition="in" filter="wipe(down)">
                                      <p:cBhvr>
                                        <p:cTn id="67" dur="500"/>
                                        <p:tgtEl>
                                          <p:spTgt spid="7">
                                            <p:txEl>
                                              <p:pRg st="2" end="2"/>
                                            </p:txEl>
                                          </p:spTgt>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
                                            <p:txEl>
                                              <p:pRg st="3" end="3"/>
                                            </p:txEl>
                                          </p:spTgt>
                                        </p:tgtEl>
                                        <p:attrNameLst>
                                          <p:attrName>style.visibility</p:attrName>
                                        </p:attrNameLst>
                                      </p:cBhvr>
                                      <p:to>
                                        <p:strVal val="visible"/>
                                      </p:to>
                                    </p:set>
                                    <p:animEffect transition="in" filter="wipe(down)">
                                      <p:cBhvr>
                                        <p:cTn id="70" dur="500"/>
                                        <p:tgtEl>
                                          <p:spTgt spid="7">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9">
                                            <p:bg/>
                                          </p:spTgt>
                                        </p:tgtEl>
                                        <p:attrNameLst>
                                          <p:attrName>style.visibility</p:attrName>
                                        </p:attrNameLst>
                                      </p:cBhvr>
                                      <p:to>
                                        <p:strVal val="visible"/>
                                      </p:to>
                                    </p:set>
                                    <p:animEffect transition="in" filter="wipe(down)">
                                      <p:cBhvr>
                                        <p:cTn id="75" dur="500"/>
                                        <p:tgtEl>
                                          <p:spTgt spid="9">
                                            <p:bg/>
                                          </p:spTgt>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9">
                                            <p:txEl>
                                              <p:pRg st="0" end="0"/>
                                            </p:txEl>
                                          </p:spTgt>
                                        </p:tgtEl>
                                        <p:attrNameLst>
                                          <p:attrName>style.visibility</p:attrName>
                                        </p:attrNameLst>
                                      </p:cBhvr>
                                      <p:to>
                                        <p:strVal val="visible"/>
                                      </p:to>
                                    </p:set>
                                    <p:animEffect transition="in" filter="wipe(down)">
                                      <p:cBhvr>
                                        <p:cTn id="78" dur="500"/>
                                        <p:tgtEl>
                                          <p:spTgt spid="9">
                                            <p:txEl>
                                              <p:pRg st="0" end="0"/>
                                            </p:txEl>
                                          </p:spTgt>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9">
                                            <p:txEl>
                                              <p:pRg st="1" end="1"/>
                                            </p:txEl>
                                          </p:spTgt>
                                        </p:tgtEl>
                                        <p:attrNameLst>
                                          <p:attrName>style.visibility</p:attrName>
                                        </p:attrNameLst>
                                      </p:cBhvr>
                                      <p:to>
                                        <p:strVal val="visible"/>
                                      </p:to>
                                    </p:set>
                                    <p:animEffect transition="in" filter="wipe(down)">
                                      <p:cBhvr>
                                        <p:cTn id="81" dur="500"/>
                                        <p:tgtEl>
                                          <p:spTgt spid="9">
                                            <p:txEl>
                                              <p:pRg st="1" end="1"/>
                                            </p:txEl>
                                          </p:spTgt>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9">
                                            <p:txEl>
                                              <p:pRg st="2" end="2"/>
                                            </p:txEl>
                                          </p:spTgt>
                                        </p:tgtEl>
                                        <p:attrNameLst>
                                          <p:attrName>style.visibility</p:attrName>
                                        </p:attrNameLst>
                                      </p:cBhvr>
                                      <p:to>
                                        <p:strVal val="visible"/>
                                      </p:to>
                                    </p:set>
                                    <p:animEffect transition="in" filter="wipe(down)">
                                      <p:cBhvr>
                                        <p:cTn id="84" dur="500"/>
                                        <p:tgtEl>
                                          <p:spTgt spid="9">
                                            <p:txEl>
                                              <p:pRg st="2" end="2"/>
                                            </p:txEl>
                                          </p:spTgt>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9">
                                            <p:txEl>
                                              <p:pRg st="3" end="3"/>
                                            </p:txEl>
                                          </p:spTgt>
                                        </p:tgtEl>
                                        <p:attrNameLst>
                                          <p:attrName>style.visibility</p:attrName>
                                        </p:attrNameLst>
                                      </p:cBhvr>
                                      <p:to>
                                        <p:strVal val="visible"/>
                                      </p:to>
                                    </p:set>
                                    <p:animEffect transition="in" filter="wipe(down)">
                                      <p:cBhvr>
                                        <p:cTn id="87" dur="500"/>
                                        <p:tgtEl>
                                          <p:spTgt spid="9">
                                            <p:txEl>
                                              <p:pRg st="3" end="3"/>
                                            </p:txEl>
                                          </p:spTgt>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9">
                                            <p:txEl>
                                              <p:pRg st="4" end="4"/>
                                            </p:txEl>
                                          </p:spTgt>
                                        </p:tgtEl>
                                        <p:attrNameLst>
                                          <p:attrName>style.visibility</p:attrName>
                                        </p:attrNameLst>
                                      </p:cBhvr>
                                      <p:to>
                                        <p:strVal val="visible"/>
                                      </p:to>
                                    </p:set>
                                    <p:animEffect transition="in" filter="wipe(down)">
                                      <p:cBhvr>
                                        <p:cTn id="90"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allAtOnce" animBg="1"/>
      <p:bldP spid="7" grpId="0" build="allAtOnce" animBg="1"/>
      <p:bldP spid="8" grpId="0" build="allAtOnce" animBg="1"/>
      <p:bldP spid="9"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
          <p:cNvGrpSpPr>
            <a:grpSpLocks/>
          </p:cNvGrpSpPr>
          <p:nvPr/>
        </p:nvGrpSpPr>
        <p:grpSpPr bwMode="auto">
          <a:xfrm>
            <a:off x="280988" y="0"/>
            <a:ext cx="106362" cy="720725"/>
            <a:chOff x="0" y="0"/>
            <a:chExt cx="105725" cy="721610"/>
          </a:xfrm>
        </p:grpSpPr>
        <p:sp>
          <p:nvSpPr>
            <p:cNvPr id="39"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0"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41" name="TextBox 6"/>
          <p:cNvSpPr>
            <a:spLocks noChangeArrowheads="1"/>
          </p:cNvSpPr>
          <p:nvPr/>
        </p:nvSpPr>
        <p:spPr bwMode="auto">
          <a:xfrm>
            <a:off x="476250" y="96838"/>
            <a:ext cx="450069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6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北美交换生项目（</a:t>
            </a:r>
            <a:r>
              <a:rPr lang="en-US" altLang="zh-CN" sz="36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17</a:t>
            </a:r>
            <a:r>
              <a:rPr lang="zh-CN" altLang="en-US" sz="36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a:t>
            </a:r>
            <a:endParaRPr lang="zh-CN" altLang="en-US" sz="36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3" name="直接连接符 7"/>
          <p:cNvSpPr>
            <a:spLocks noChangeShapeType="1"/>
          </p:cNvSpPr>
          <p:nvPr/>
        </p:nvSpPr>
        <p:spPr bwMode="auto">
          <a:xfrm>
            <a:off x="520700" y="681038"/>
            <a:ext cx="3511550" cy="1587"/>
          </a:xfrm>
          <a:prstGeom prst="line">
            <a:avLst/>
          </a:prstGeom>
          <a:noFill/>
          <a:ln w="9525" cap="flat" cmpd="sng">
            <a:solidFill>
              <a:srgbClr val="D8D8D8"/>
            </a:solidFill>
            <a:miter lim="800000"/>
            <a:headEnd/>
            <a:tailEnd/>
          </a:ln>
          <a:extLst>
            <a:ext uri="{909E8E84-426E-40DD-AFC4-6F175D3DCCD1}">
              <a14:hiddenFill xmlns:a14="http://schemas.microsoft.com/office/drawing/2010/main" xmlns="">
                <a:noFill/>
              </a14:hiddenFill>
            </a:ext>
          </a:extLst>
        </p:spPr>
        <p:txBody>
          <a:bodyPr/>
          <a:lstStyle/>
          <a:p>
            <a:endParaRPr lang="zh-CN" altLang="en-US"/>
          </a:p>
        </p:txBody>
      </p:sp>
      <p:graphicFrame>
        <p:nvGraphicFramePr>
          <p:cNvPr id="44" name="表格 43"/>
          <p:cNvGraphicFramePr>
            <a:graphicFrameLocks noGrp="1"/>
          </p:cNvGraphicFramePr>
          <p:nvPr/>
        </p:nvGraphicFramePr>
        <p:xfrm>
          <a:off x="914401" y="1181061"/>
          <a:ext cx="10544960" cy="4993481"/>
        </p:xfrm>
        <a:graphic>
          <a:graphicData uri="http://schemas.openxmlformats.org/drawingml/2006/table">
            <a:tbl>
              <a:tblPr firstRow="1" bandRow="1">
                <a:tableStyleId>{5C22544A-7EE6-4342-B048-85BDC9FD1C3A}</a:tableStyleId>
              </a:tblPr>
              <a:tblGrid>
                <a:gridCol w="3674376"/>
                <a:gridCol w="1333850"/>
                <a:gridCol w="4379054"/>
                <a:gridCol w="1157680"/>
              </a:tblGrid>
              <a:tr h="370840">
                <a:tc>
                  <a:txBody>
                    <a:bodyPr/>
                    <a:lstStyle/>
                    <a:p>
                      <a:pPr algn="ctr"/>
                      <a:r>
                        <a:rPr lang="zh-CN" altLang="en-US" dirty="0" smtClean="0"/>
                        <a:t>学校名称</a:t>
                      </a:r>
                      <a:endParaRPr lang="zh-CN" altLang="en-US" dirty="0"/>
                    </a:p>
                  </a:txBody>
                  <a:tcPr/>
                </a:tc>
                <a:tc>
                  <a:txBody>
                    <a:bodyPr/>
                    <a:lstStyle/>
                    <a:p>
                      <a:pPr algn="ctr"/>
                      <a:r>
                        <a:rPr lang="zh-CN" altLang="en-US" dirty="0" smtClean="0"/>
                        <a:t>每年名额</a:t>
                      </a:r>
                      <a:endParaRPr lang="zh-CN" altLang="en-US" dirty="0"/>
                    </a:p>
                  </a:txBody>
                  <a:tcPr/>
                </a:tc>
                <a:tc>
                  <a:txBody>
                    <a:bodyPr/>
                    <a:lstStyle/>
                    <a:p>
                      <a:pPr algn="ctr"/>
                      <a:r>
                        <a:rPr lang="zh-CN" altLang="en-US" dirty="0" smtClean="0"/>
                        <a:t>学校名称</a:t>
                      </a:r>
                      <a:endParaRPr lang="zh-CN" altLang="en-US" dirty="0"/>
                    </a:p>
                  </a:txBody>
                  <a:tcPr/>
                </a:tc>
                <a:tc>
                  <a:txBody>
                    <a:bodyPr/>
                    <a:lstStyle/>
                    <a:p>
                      <a:pPr algn="ctr"/>
                      <a:r>
                        <a:rPr lang="zh-CN" altLang="en-US" dirty="0" smtClean="0"/>
                        <a:t>每年名额</a:t>
                      </a:r>
                      <a:endParaRPr lang="zh-CN" altLang="en-US" dirty="0"/>
                    </a:p>
                  </a:txBody>
                  <a:tcPr/>
                </a:tc>
              </a:tr>
              <a:tr h="4728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Cornell University</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marT="45722" marB="4572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4</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University of Maryland</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horzOverflow="overflow"/>
                </a:tc>
                <a:tc>
                  <a:txBody>
                    <a:bodyPr/>
                    <a:lstStyle/>
                    <a:p>
                      <a:pPr algn="ct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4</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r>
              <a:tr h="493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New York University</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marT="45722" marB="4572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1</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Indiana University Maurer School of Law</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horzOverflow="overflow"/>
                </a:tc>
                <a:tc>
                  <a:txBody>
                    <a:bodyPr/>
                    <a:lstStyle/>
                    <a:p>
                      <a:pPr algn="ct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2</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r>
              <a:tr h="4757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Columbia University</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marT="45722" marB="4572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2</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Yeshiva University, Cardozo Law School</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horzOverflow="overflow"/>
                </a:tc>
                <a:tc>
                  <a:txBody>
                    <a:bodyPr/>
                    <a:lstStyle/>
                    <a:p>
                      <a:pPr algn="ct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2</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r>
              <a:tr h="6143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University of British Columbia</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marT="45722" marB="4572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2</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University of California, Los Angeles</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horzOverflow="overflow"/>
                </a:tc>
                <a:tc>
                  <a:txBody>
                    <a:bodyPr/>
                    <a:lstStyle/>
                    <a:p>
                      <a:pPr algn="ct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4</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r>
              <a:tr h="5439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Case Western Reserve University </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marT="45722" marB="4572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2</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University of Texas at Austin</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horzOverflow="overflow"/>
                </a:tc>
                <a:tc>
                  <a:txBody>
                    <a:bodyPr/>
                    <a:lstStyle/>
                    <a:p>
                      <a:pPr algn="ct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2</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Loyola University Los Angeles</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marT="45722" marB="4572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1</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The Ohio State University</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c>
                  <a:txBody>
                    <a:bodyPr/>
                    <a:lstStyle/>
                    <a:p>
                      <a:pPr algn="ct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1</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The University of Illinois Urbana-Champaign </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marT="45722" marB="4572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2</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University of California, Berkeley</a:t>
                      </a:r>
                      <a:endParaRPr kumimoji="0" lang="en-US" altLang="zh-CN" sz="1800" b="0" i="0" u="none" strike="noStrike" kern="1200" cap="none" normalizeH="0" baseline="0" dirty="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c>
                  <a:txBody>
                    <a:bodyPr/>
                    <a:lstStyle/>
                    <a:p>
                      <a:pPr algn="ct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2</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University of Notre</a:t>
                      </a:r>
                      <a:r>
                        <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 </a:t>
                      </a: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Dame Du Lac</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marT="45722" marB="4572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2</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Northwestern University</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c>
                  <a:txBody>
                    <a:bodyPr/>
                    <a:lstStyle/>
                    <a:p>
                      <a:pPr algn="ct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2</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American University Washington College of Law </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marT="45722" marB="4572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rPr>
                        <a:t>2</a:t>
                      </a: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c>
                  <a:txBody>
                    <a:bodyPr/>
                    <a:lstStyle/>
                    <a:p>
                      <a:pPr algn="ctr"/>
                      <a:endParaRPr kumimoji="0" lang="zh-CN" alt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Arial" pitchFamily="34" charset="0"/>
                        <a:sym typeface="华文楷体" pitchFamily="2" charset="-122"/>
                      </a:endParaRPr>
                    </a:p>
                  </a:txBody>
                  <a:tcPr/>
                </a:tc>
              </a:tr>
            </a:tbl>
          </a:graphicData>
        </a:graphic>
      </p:graphicFrame>
    </p:spTree>
    <p:extLst>
      <p:ext uri="{BB962C8B-B14F-4D97-AF65-F5344CB8AC3E}">
        <p14:creationId xmlns:p14="http://schemas.microsoft.com/office/powerpoint/2010/main" xmlns="" val="426539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1"/>
          <p:cNvGrpSpPr>
            <a:grpSpLocks/>
          </p:cNvGrpSpPr>
          <p:nvPr/>
        </p:nvGrpSpPr>
        <p:grpSpPr bwMode="auto">
          <a:xfrm>
            <a:off x="280988" y="0"/>
            <a:ext cx="106362" cy="720725"/>
            <a:chOff x="0" y="0"/>
            <a:chExt cx="105725" cy="721610"/>
          </a:xfrm>
        </p:grpSpPr>
        <p:sp>
          <p:nvSpPr>
            <p:cNvPr id="39" name="矩形 4"/>
            <p:cNvSpPr>
              <a:spLocks noChangeArrowheads="1"/>
            </p:cNvSpPr>
            <p:nvPr/>
          </p:nvSpPr>
          <p:spPr bwMode="auto">
            <a:xfrm>
              <a:off x="0"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40" name="矩形 5"/>
            <p:cNvSpPr>
              <a:spLocks noChangeArrowheads="1"/>
            </p:cNvSpPr>
            <p:nvPr/>
          </p:nvSpPr>
          <p:spPr bwMode="auto">
            <a:xfrm>
              <a:off x="60006" y="0"/>
              <a:ext cx="45719" cy="721610"/>
            </a:xfrm>
            <a:prstGeom prst="rect">
              <a:avLst/>
            </a:prstGeom>
            <a:solidFill>
              <a:srgbClr val="00C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41" name="TextBox 6"/>
          <p:cNvSpPr>
            <a:spLocks noChangeArrowheads="1"/>
          </p:cNvSpPr>
          <p:nvPr/>
        </p:nvSpPr>
        <p:spPr bwMode="auto">
          <a:xfrm>
            <a:off x="483326" y="169817"/>
            <a:ext cx="50422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200" b="1" dirty="0" smtClean="0">
                <a:solidFill>
                  <a:srgbClr val="262626"/>
                </a:solidFill>
                <a:latin typeface="Impact" panose="020B0806030902050204" pitchFamily="34" charset="0"/>
                <a:ea typeface="微软雅黑" panose="020B0503020204020204" pitchFamily="34" charset="-122"/>
                <a:sym typeface="Impact" panose="020B0806030902050204" pitchFamily="34" charset="0"/>
              </a:rPr>
              <a:t>北美交换生交流心得</a:t>
            </a:r>
            <a:endParaRPr lang="zh-CN" altLang="en-US" sz="3200" b="1" dirty="0">
              <a:solidFill>
                <a:srgbClr val="26262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TextBox 44"/>
          <p:cNvSpPr txBox="1"/>
          <p:nvPr/>
        </p:nvSpPr>
        <p:spPr>
          <a:xfrm>
            <a:off x="613954" y="1058091"/>
            <a:ext cx="5303520" cy="5436000"/>
          </a:xfrm>
          <a:prstGeom prst="rect">
            <a:avLst/>
          </a:prstGeom>
          <a:noFill/>
          <a:ln>
            <a:solidFill>
              <a:schemeClr val="accent1">
                <a:lumMod val="75000"/>
              </a:schemeClr>
            </a:solidFill>
          </a:ln>
        </p:spPr>
        <p:txBody>
          <a:bodyPr wrap="square" rtlCol="0">
            <a:spAutoFit/>
          </a:bodyPr>
          <a:lstStyle/>
          <a:p>
            <a:r>
              <a:rPr lang="en-US" altLang="zh-CN" dirty="0" smtClean="0"/>
              <a:t>    </a:t>
            </a:r>
            <a:r>
              <a:rPr lang="zh-CN" altLang="en-US" dirty="0" smtClean="0"/>
              <a:t>在哥大的学习让我收获良多，我也感到非常幸运能够体会纽约的生活。在交换之前，一提起纽约我脑子中首先想到的就是中央公园、摩天大楼和无处不在的黄顶出租。来到纽约见到的图景首先也是这样。在纽约安定下来后，我渐渐意识到纽约本身也是一个集合的概念，因为纽约不同区域的风格有挺大的差异。中央公园仿佛一个天然的界限，公园以南是摩天大楼和繁华街道，公园以北也有哥伦比亚大学这样闹中取静的空间。原来以为纽约的出租都是黄顶的，后来知道还有绿顶，而且黄顶和绿顶的运营区域还并不相同，颇有些讲究。这些细微而有趣的细节，也是我在纽约生活的印记吧。</a:t>
            </a:r>
          </a:p>
          <a:p>
            <a:r>
              <a:rPr lang="zh-CN" altLang="en-US" dirty="0" smtClean="0"/>
              <a:t>在纽约的四个月仍然历历在目，我非常感谢北大法学院和哥伦比亚大学法学院提供给我的宝贵机会，靖江交流奖学金提供的慷慨支持，让我能够到一个陌生的城市体会一段新的生活，在求学之旅中留下一段美好回忆。</a:t>
            </a:r>
            <a:endParaRPr lang="en-US" altLang="zh-CN" dirty="0" smtClean="0"/>
          </a:p>
          <a:p>
            <a:endParaRPr lang="en-US" altLang="zh-CN" dirty="0" smtClean="0"/>
          </a:p>
          <a:p>
            <a:r>
              <a:rPr lang="en-US" altLang="zh-CN" dirty="0" smtClean="0"/>
              <a:t>  ----</a:t>
            </a:r>
            <a:r>
              <a:rPr lang="zh-CN" altLang="en-US" dirty="0" smtClean="0"/>
              <a:t>晁译， </a:t>
            </a:r>
            <a:r>
              <a:rPr lang="en-US" altLang="zh-CN" dirty="0" smtClean="0"/>
              <a:t>2015</a:t>
            </a:r>
            <a:r>
              <a:rPr lang="zh-CN" altLang="en-US" dirty="0" smtClean="0"/>
              <a:t>年秋季学期赴哥伦比亚大学交换</a:t>
            </a:r>
          </a:p>
          <a:p>
            <a:endParaRPr lang="en-US" altLang="zh-CN" dirty="0" smtClean="0"/>
          </a:p>
          <a:p>
            <a:endParaRPr lang="en-US" altLang="zh-CN" dirty="0" smtClean="0"/>
          </a:p>
          <a:p>
            <a:endParaRPr lang="zh-CN" altLang="en-US" dirty="0"/>
          </a:p>
        </p:txBody>
      </p:sp>
      <p:pic>
        <p:nvPicPr>
          <p:cNvPr id="48" name="图片 47" descr="晁译2.jpg"/>
          <p:cNvPicPr>
            <a:picLocks noChangeAspect="1"/>
          </p:cNvPicPr>
          <p:nvPr/>
        </p:nvPicPr>
        <p:blipFill>
          <a:blip r:embed="rId2"/>
          <a:stretch>
            <a:fillRect/>
          </a:stretch>
        </p:blipFill>
        <p:spPr>
          <a:xfrm>
            <a:off x="6244046" y="1567543"/>
            <a:ext cx="5643155" cy="4232366"/>
          </a:xfrm>
          <a:prstGeom prst="rect">
            <a:avLst/>
          </a:prstGeom>
        </p:spPr>
      </p:pic>
    </p:spTree>
    <p:extLst>
      <p:ext uri="{BB962C8B-B14F-4D97-AF65-F5344CB8AC3E}">
        <p14:creationId xmlns:p14="http://schemas.microsoft.com/office/powerpoint/2010/main" xmlns="" val="4265393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TotalTime>
  <Words>2713</Words>
  <Application>Microsoft Office PowerPoint</Application>
  <PresentationFormat>自定义</PresentationFormat>
  <Paragraphs>458</Paragraphs>
  <Slides>40</Slides>
  <Notes>0</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幻灯片 1</vt:lpstr>
      <vt:lpstr>幻灯片 2</vt:lpstr>
      <vt:lpstr>北京大学法学院对外合作现状 </vt:lpstr>
      <vt:lpstr>   North America(26)  Columbia University , US Cornell University, US University of Pennsylvania, US New York University, US UCLA ,US Stanford Law School, US University of British Columbia, Canada …… ……   </vt:lpstr>
      <vt:lpstr>幻灯片 5</vt:lpstr>
      <vt:lpstr>幻灯片 6</vt:lpstr>
      <vt:lpstr>   North America(17)  Columbia University , US Cornell University, US New York University, US UCLA ,US University of British Columbia, Canada …… ……   </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除以上提到的交换项目之外，博士生还有以下项目：</vt:lpstr>
      <vt:lpstr>幻灯片 26</vt:lpstr>
      <vt:lpstr>幻灯片 27</vt:lpstr>
      <vt:lpstr>北京大学法学院代表队在杰赛普（JESSUP）国际赛场再创佳绩 </vt:lpstr>
      <vt:lpstr>幻灯片 29</vt:lpstr>
      <vt:lpstr>幻灯片 30</vt:lpstr>
      <vt:lpstr>奖学金</vt:lpstr>
      <vt:lpstr>靖江青年法律领袖国际交流奖</vt:lpstr>
      <vt:lpstr>幻灯片 33</vt:lpstr>
      <vt:lpstr>幻灯片 34</vt:lpstr>
      <vt:lpstr>幻灯片 35</vt:lpstr>
      <vt:lpstr>Chair professors</vt:lpstr>
      <vt:lpstr>Visiting Professors</vt:lpstr>
      <vt:lpstr>Visiting Professors</vt:lpstr>
      <vt:lpstr>近期重要活动预告</vt:lpstr>
      <vt:lpstr>幻灯片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龙时富</dc:creator>
  <cp:lastModifiedBy>admin</cp:lastModifiedBy>
  <cp:revision>113</cp:revision>
  <dcterms:created xsi:type="dcterms:W3CDTF">2016-07-01T11:15:40Z</dcterms:created>
  <dcterms:modified xsi:type="dcterms:W3CDTF">2016-09-07T05:24:12Z</dcterms:modified>
</cp:coreProperties>
</file>