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313" r:id="rId4"/>
    <p:sldId id="315" r:id="rId5"/>
    <p:sldId id="317" r:id="rId6"/>
    <p:sldId id="337" r:id="rId7"/>
    <p:sldId id="299" r:id="rId8"/>
    <p:sldId id="338" r:id="rId9"/>
    <p:sldId id="318" r:id="rId10"/>
    <p:sldId id="321" r:id="rId11"/>
    <p:sldId id="320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81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ku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87CEEB"/>
    <a:srgbClr val="4169E1"/>
    <a:srgbClr val="FF546B"/>
    <a:srgbClr val="124A65"/>
    <a:srgbClr val="DA70D6"/>
    <a:srgbClr val="00C957"/>
    <a:srgbClr val="40E0D0"/>
    <a:srgbClr val="7FFFD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726" y="444"/>
      </p:cViewPr>
      <p:guideLst>
        <p:guide orient="horz" pos="2178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E:\&#12304;&#19979;&#23398;&#26399;&#12305;14-15&#24180;&#24230;&#23601;&#19994;&#21161;&#29702;&#24037;&#20316;\ppt&#26356;&#26032;&amp;&#25968;&#25454;\2015&#23626;&#23601;&#19994;&#24773;&#20917;&#32479;&#35745;&#26356;&#26032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E:\&#12304;&#19979;&#23398;&#26399;&#12305;14-15&#24180;&#24230;&#23601;&#19994;&#21161;&#29702;&#24037;&#20316;\ppt&#26356;&#26032;&amp;&#25968;&#25454;\2015&#23626;&#23601;&#19994;&#24773;&#20917;&#32479;&#35745;&#26356;&#2603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E:\&#12304;&#19979;&#23398;&#26399;&#12305;14-15&#24180;&#24230;&#23601;&#19994;&#21161;&#29702;&#24037;&#20316;\ppt&#26356;&#26032;&amp;&#25968;&#25454;\2015&#23626;&#23601;&#19994;&#24773;&#20917;&#32479;&#35745;&#26356;&#2603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E:\&#12304;&#19979;&#23398;&#26399;&#12305;14-15&#24180;&#24230;&#23601;&#19994;&#21161;&#29702;&#24037;&#20316;\ppt&#26356;&#26032;&amp;&#25968;&#25454;\2015&#23626;&#23601;&#19994;&#24773;&#20917;&#32479;&#35745;&#26356;&#2603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file:///C:\Users\Administrator\Desktop\ppt&#26356;&#26032;&amp;&#25968;&#25454;\2015&#23626;&#23601;&#19994;&#24773;&#20917;&#32479;&#35745;&#26356;&#260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就业率!$A$2</c:f>
              <c:strCache>
                <c:ptCount val="1"/>
                <c:pt idx="0">
                  <c:v>本科生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就业率!$B$2:$J$2</c:f>
              <c:numCache>
                <c:formatCode>General</c:formatCode>
                <c:ptCount val="9"/>
                <c:pt idx="0" c:formatCode="General">
                  <c:v>94.2</c:v>
                </c:pt>
                <c:pt idx="1" c:formatCode="General">
                  <c:v>92</c:v>
                </c:pt>
                <c:pt idx="2" c:formatCode="General">
                  <c:v>92.7</c:v>
                </c:pt>
                <c:pt idx="3" c:formatCode="General">
                  <c:v>92.6</c:v>
                </c:pt>
                <c:pt idx="4" c:formatCode="General">
                  <c:v>94.9</c:v>
                </c:pt>
                <c:pt idx="5" c:formatCode="General">
                  <c:v>93.2</c:v>
                </c:pt>
                <c:pt idx="6" c:formatCode="General">
                  <c:v>94.4</c:v>
                </c:pt>
                <c:pt idx="7" c:formatCode="General">
                  <c:v>93.9</c:v>
                </c:pt>
                <c:pt idx="8" c:formatCode="0.0_ ">
                  <c:v>94.0789473684211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368864"/>
        <c:axId val="599367744"/>
      </c:barChart>
      <c:lineChart>
        <c:grouping val="standard"/>
        <c:varyColors val="0"/>
        <c:ser>
          <c:idx val="0"/>
          <c:order val="1"/>
          <c:tx>
            <c:strRef>
              <c:f>就业率!$A$2</c:f>
              <c:strCache>
                <c:ptCount val="1"/>
                <c:pt idx="0">
                  <c:v>本科生</c:v>
                </c:pt>
              </c:strCache>
            </c:strRef>
          </c:tx>
          <c:spPr>
            <a:ln w="158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就业率!$B$2:$J$2</c:f>
              <c:numCache>
                <c:formatCode>General</c:formatCode>
                <c:ptCount val="9"/>
                <c:pt idx="0" c:formatCode="General">
                  <c:v>94.2</c:v>
                </c:pt>
                <c:pt idx="1" c:formatCode="General">
                  <c:v>92</c:v>
                </c:pt>
                <c:pt idx="2" c:formatCode="General">
                  <c:v>92.7</c:v>
                </c:pt>
                <c:pt idx="3" c:formatCode="General">
                  <c:v>92.6</c:v>
                </c:pt>
                <c:pt idx="4" c:formatCode="General">
                  <c:v>94.9</c:v>
                </c:pt>
                <c:pt idx="5" c:formatCode="General">
                  <c:v>93.2</c:v>
                </c:pt>
                <c:pt idx="6" c:formatCode="General">
                  <c:v>94.4</c:v>
                </c:pt>
                <c:pt idx="7" c:formatCode="General">
                  <c:v>93.9</c:v>
                </c:pt>
                <c:pt idx="8" c:formatCode="0.0_ ">
                  <c:v>94.0789473684211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599368864"/>
        <c:axId val="599367744"/>
      </c:lineChart>
      <c:catAx>
        <c:axId val="59936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99367744"/>
        <c:crosses val="autoZero"/>
        <c:auto val="1"/>
        <c:lblAlgn val="ctr"/>
        <c:lblOffset val="100"/>
        <c:noMultiLvlLbl val="0"/>
      </c:catAx>
      <c:valAx>
        <c:axId val="599367744"/>
        <c:scaling>
          <c:orientation val="minMax"/>
          <c:max val="1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9936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就业率!$A$4</c:f>
              <c:strCache>
                <c:ptCount val="1"/>
                <c:pt idx="0">
                  <c:v>法律硕士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就业率!$B$4:$J$4</c:f>
              <c:numCache>
                <c:formatCode>General</c:formatCode>
                <c:ptCount val="9"/>
                <c:pt idx="0" c:formatCode="General">
                  <c:v>98.3</c:v>
                </c:pt>
                <c:pt idx="1" c:formatCode="General">
                  <c:v>98</c:v>
                </c:pt>
                <c:pt idx="2" c:formatCode="General">
                  <c:v>98.5</c:v>
                </c:pt>
                <c:pt idx="3" c:formatCode="General">
                  <c:v>98</c:v>
                </c:pt>
                <c:pt idx="4" c:formatCode="General">
                  <c:v>98.4</c:v>
                </c:pt>
                <c:pt idx="5" c:formatCode="General">
                  <c:v>98</c:v>
                </c:pt>
                <c:pt idx="6" c:formatCode="General">
                  <c:v>98.4</c:v>
                </c:pt>
                <c:pt idx="7" c:formatCode="General">
                  <c:v>98.8</c:v>
                </c:pt>
                <c:pt idx="8" c:formatCode="0.0_ ">
                  <c:v>98.5185185185185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21456"/>
        <c:axId val="115522016"/>
      </c:barChart>
      <c:lineChart>
        <c:grouping val="standard"/>
        <c:varyColors val="0"/>
        <c:ser>
          <c:idx val="0"/>
          <c:order val="1"/>
          <c:tx>
            <c:strRef>
              <c:f>就业率!$A$4</c:f>
              <c:strCache>
                <c:ptCount val="1"/>
                <c:pt idx="0">
                  <c:v>法律硕士</c:v>
                </c:pt>
              </c:strCache>
            </c:strRef>
          </c:tx>
          <c:spPr>
            <a:ln w="158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就业率!$B$4:$J$4</c:f>
              <c:numCache>
                <c:formatCode>General</c:formatCode>
                <c:ptCount val="9"/>
                <c:pt idx="0" c:formatCode="General">
                  <c:v>98.3</c:v>
                </c:pt>
                <c:pt idx="1" c:formatCode="General">
                  <c:v>98</c:v>
                </c:pt>
                <c:pt idx="2" c:formatCode="General">
                  <c:v>98.5</c:v>
                </c:pt>
                <c:pt idx="3" c:formatCode="General">
                  <c:v>98</c:v>
                </c:pt>
                <c:pt idx="4" c:formatCode="General">
                  <c:v>98.4</c:v>
                </c:pt>
                <c:pt idx="5" c:formatCode="General">
                  <c:v>98</c:v>
                </c:pt>
                <c:pt idx="6" c:formatCode="General">
                  <c:v>98.4</c:v>
                </c:pt>
                <c:pt idx="7" c:formatCode="General">
                  <c:v>98.8</c:v>
                </c:pt>
                <c:pt idx="8" c:formatCode="0.0_ ">
                  <c:v>98.5185185185185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5521456"/>
        <c:axId val="115522016"/>
      </c:lineChart>
      <c:catAx>
        <c:axId val="1155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522016"/>
        <c:crosses val="autoZero"/>
        <c:auto val="1"/>
        <c:lblAlgn val="ctr"/>
        <c:lblOffset val="100"/>
        <c:noMultiLvlLbl val="0"/>
      </c:catAx>
      <c:valAx>
        <c:axId val="115522016"/>
        <c:scaling>
          <c:orientation val="minMax"/>
          <c:max val="1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52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'历年对比图-删除'!$B$22</c:f>
              <c:strCache>
                <c:ptCount val="1"/>
                <c:pt idx="0">
                  <c:v>出国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'历年对比图-删除'!$A$23:$A$31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'历年对比图-删除'!$B$23:$B$31</c:f>
              <c:numCache>
                <c:formatCode>0.00%</c:formatCode>
                <c:ptCount val="9"/>
                <c:pt idx="0">
                  <c:v>0.031</c:v>
                </c:pt>
                <c:pt idx="1">
                  <c:v>0.014</c:v>
                </c:pt>
                <c:pt idx="2">
                  <c:v>0.026</c:v>
                </c:pt>
                <c:pt idx="3">
                  <c:v>0.01</c:v>
                </c:pt>
                <c:pt idx="4">
                  <c:v>0.012</c:v>
                </c:pt>
                <c:pt idx="5">
                  <c:v>0.024</c:v>
                </c:pt>
                <c:pt idx="6">
                  <c:v>0.036</c:v>
                </c:pt>
                <c:pt idx="7">
                  <c:v>0.035</c:v>
                </c:pt>
                <c:pt idx="8">
                  <c:v>0.0186567164179104</c:v>
                </c:pt>
              </c:numCache>
            </c:numRef>
          </c:val>
        </c:ser>
        <c:ser>
          <c:idx val="1"/>
          <c:order val="1"/>
          <c:tx>
            <c:strRef>
              <c:f>'历年对比图-删除'!$C$22</c:f>
              <c:strCache>
                <c:ptCount val="1"/>
                <c:pt idx="0">
                  <c:v>读博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'历年对比图-删除'!$A$23:$A$31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'历年对比图-删除'!$C$23:$C$31</c:f>
              <c:numCache>
                <c:formatCode>0.00%</c:formatCode>
                <c:ptCount val="9"/>
                <c:pt idx="0">
                  <c:v>0.005</c:v>
                </c:pt>
                <c:pt idx="1">
                  <c:v>0.006</c:v>
                </c:pt>
                <c:pt idx="2">
                  <c:v>0.006</c:v>
                </c:pt>
                <c:pt idx="3">
                  <c:v>0</c:v>
                </c:pt>
                <c:pt idx="4">
                  <c:v>0</c:v>
                </c:pt>
                <c:pt idx="5">
                  <c:v>0.004</c:v>
                </c:pt>
                <c:pt idx="6">
                  <c:v>0.008</c:v>
                </c:pt>
                <c:pt idx="7">
                  <c:v>0.008</c:v>
                </c:pt>
                <c:pt idx="8">
                  <c:v>0.0111940298507463</c:v>
                </c:pt>
              </c:numCache>
            </c:numRef>
          </c:val>
        </c:ser>
        <c:ser>
          <c:idx val="2"/>
          <c:order val="2"/>
          <c:tx>
            <c:strRef>
              <c:f>'历年对比图-删除'!$D$22</c:f>
              <c:strCache>
                <c:ptCount val="1"/>
                <c:pt idx="0">
                  <c:v>签约就业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'历年对比图-删除'!$A$23:$A$31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'历年对比图-删除'!$D$23:$D$31</c:f>
              <c:numCache>
                <c:formatCode>0.00%</c:formatCode>
                <c:ptCount val="9"/>
                <c:pt idx="0">
                  <c:v>0.719</c:v>
                </c:pt>
                <c:pt idx="1">
                  <c:v>0.697</c:v>
                </c:pt>
                <c:pt idx="2">
                  <c:v>0.712</c:v>
                </c:pt>
                <c:pt idx="3">
                  <c:v>0.843</c:v>
                </c:pt>
                <c:pt idx="4">
                  <c:v>0.672</c:v>
                </c:pt>
                <c:pt idx="5">
                  <c:v>0.465</c:v>
                </c:pt>
                <c:pt idx="6">
                  <c:v>0.635</c:v>
                </c:pt>
                <c:pt idx="7">
                  <c:v>0.631</c:v>
                </c:pt>
                <c:pt idx="8">
                  <c:v>0.466417910447761</c:v>
                </c:pt>
              </c:numCache>
            </c:numRef>
          </c:val>
        </c:ser>
        <c:ser>
          <c:idx val="3"/>
          <c:order val="3"/>
          <c:tx>
            <c:strRef>
              <c:f>'历年对比图-删除'!$E$22</c:f>
              <c:strCache>
                <c:ptCount val="1"/>
                <c:pt idx="0">
                  <c:v>灵活就业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'历年对比图-删除'!$A$23:$A$31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'历年对比图-删除'!$E$23:$E$31</c:f>
              <c:numCache>
                <c:formatCode>0.00%</c:formatCode>
                <c:ptCount val="9"/>
                <c:pt idx="0">
                  <c:v>0.229</c:v>
                </c:pt>
                <c:pt idx="1">
                  <c:v>0.251</c:v>
                </c:pt>
                <c:pt idx="2">
                  <c:v>0.232</c:v>
                </c:pt>
                <c:pt idx="3">
                  <c:v>0.132</c:v>
                </c:pt>
                <c:pt idx="4">
                  <c:v>0.3</c:v>
                </c:pt>
                <c:pt idx="5">
                  <c:v>0.209</c:v>
                </c:pt>
                <c:pt idx="6">
                  <c:v>0.305</c:v>
                </c:pt>
                <c:pt idx="7">
                  <c:v>0.31</c:v>
                </c:pt>
                <c:pt idx="8">
                  <c:v>0.488805970149254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5526496"/>
        <c:axId val="11552705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'历年对比图-删除'!$A$23:$A$31</c15:sqref>
                        </c15:formulaRef>
                      </c:ext>
                    </c:extLst>
                    <c:strCache>
                      <c:ptCount val="9"/>
                      <c:pt idx="0">
                        <c:v>07年</c:v>
                      </c:pt>
                      <c:pt idx="1">
                        <c:v>08年</c:v>
                      </c:pt>
                      <c:pt idx="2">
                        <c:v>09年</c:v>
                      </c:pt>
                      <c:pt idx="3">
                        <c:v>10年</c:v>
                      </c:pt>
                      <c:pt idx="4">
                        <c:v>11年</c:v>
                      </c:pt>
                      <c:pt idx="5">
                        <c:v>12年</c:v>
                      </c:pt>
                      <c:pt idx="6">
                        <c:v>13年</c:v>
                      </c:pt>
                      <c:pt idx="7">
                        <c:v>14年</c:v>
                      </c:pt>
                      <c:pt idx="8">
                        <c:v>15年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 c:formatCode="General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55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527056"/>
        <c:crosses val="autoZero"/>
        <c:auto val="1"/>
        <c:lblAlgn val="ctr"/>
        <c:lblOffset val="100"/>
        <c:noMultiLvlLbl val="0"/>
      </c:catAx>
      <c:valAx>
        <c:axId val="11552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5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'历年对比图-删除'!$B$2</c:f>
              <c:strCache>
                <c:ptCount val="1"/>
                <c:pt idx="0">
                  <c:v>出国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'历年对比图-删除'!$A$3:$A$10</c:f>
              <c:strCache>
                <c:ptCount val="8"/>
                <c:pt idx="0">
                  <c:v>08年</c:v>
                </c:pt>
                <c:pt idx="1">
                  <c:v>09年</c:v>
                </c:pt>
                <c:pt idx="2">
                  <c:v>10年</c:v>
                </c:pt>
                <c:pt idx="3">
                  <c:v>11年</c:v>
                </c:pt>
                <c:pt idx="4">
                  <c:v>12年</c:v>
                </c:pt>
                <c:pt idx="5">
                  <c:v>13年</c:v>
                </c:pt>
                <c:pt idx="6">
                  <c:v>14年</c:v>
                </c:pt>
                <c:pt idx="7">
                  <c:v>15年</c:v>
                </c:pt>
              </c:strCache>
            </c:strRef>
          </c:cat>
          <c:val>
            <c:numRef>
              <c:f>'历年对比图-删除'!$B$3:$B$10</c:f>
              <c:numCache>
                <c:formatCode>0.00%</c:formatCode>
                <c:ptCount val="8"/>
                <c:pt idx="0">
                  <c:v>0.185</c:v>
                </c:pt>
                <c:pt idx="1">
                  <c:v>0.205</c:v>
                </c:pt>
                <c:pt idx="2">
                  <c:v>0.148</c:v>
                </c:pt>
                <c:pt idx="3">
                  <c:v>0.159</c:v>
                </c:pt>
                <c:pt idx="4">
                  <c:v>0.197</c:v>
                </c:pt>
                <c:pt idx="5">
                  <c:v>0.191</c:v>
                </c:pt>
                <c:pt idx="6">
                  <c:v>0.165</c:v>
                </c:pt>
                <c:pt idx="7">
                  <c:v>0.223684210526316</c:v>
                </c:pt>
              </c:numCache>
            </c:numRef>
          </c:val>
        </c:ser>
        <c:ser>
          <c:idx val="1"/>
          <c:order val="1"/>
          <c:tx>
            <c:strRef>
              <c:f>'历年对比图-删除'!$C$2</c:f>
              <c:strCache>
                <c:ptCount val="1"/>
                <c:pt idx="0">
                  <c:v>读研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'历年对比图-删除'!$A$3:$A$10</c:f>
              <c:strCache>
                <c:ptCount val="8"/>
                <c:pt idx="0">
                  <c:v>08年</c:v>
                </c:pt>
                <c:pt idx="1">
                  <c:v>09年</c:v>
                </c:pt>
                <c:pt idx="2">
                  <c:v>10年</c:v>
                </c:pt>
                <c:pt idx="3">
                  <c:v>11年</c:v>
                </c:pt>
                <c:pt idx="4">
                  <c:v>12年</c:v>
                </c:pt>
                <c:pt idx="5">
                  <c:v>13年</c:v>
                </c:pt>
                <c:pt idx="6">
                  <c:v>14年</c:v>
                </c:pt>
                <c:pt idx="7">
                  <c:v>15年</c:v>
                </c:pt>
              </c:strCache>
            </c:strRef>
          </c:cat>
          <c:val>
            <c:numRef>
              <c:f>'历年对比图-删除'!$C$3:$C$10</c:f>
              <c:numCache>
                <c:formatCode>0.00%</c:formatCode>
                <c:ptCount val="8"/>
                <c:pt idx="0">
                  <c:v>0.309</c:v>
                </c:pt>
                <c:pt idx="1">
                  <c:v>0.285</c:v>
                </c:pt>
                <c:pt idx="2">
                  <c:v>0.386</c:v>
                </c:pt>
                <c:pt idx="3">
                  <c:v>0.439</c:v>
                </c:pt>
                <c:pt idx="4">
                  <c:v>0.346</c:v>
                </c:pt>
                <c:pt idx="5">
                  <c:v>0.37</c:v>
                </c:pt>
                <c:pt idx="6">
                  <c:v>0.451</c:v>
                </c:pt>
                <c:pt idx="7">
                  <c:v>0.453947368421053</c:v>
                </c:pt>
              </c:numCache>
            </c:numRef>
          </c:val>
        </c:ser>
        <c:ser>
          <c:idx val="2"/>
          <c:order val="2"/>
          <c:tx>
            <c:strRef>
              <c:f>'历年对比图-删除'!$D$2</c:f>
              <c:strCache>
                <c:ptCount val="1"/>
                <c:pt idx="0">
                  <c:v>签约就业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'历年对比图-删除'!$A$3:$A$10</c:f>
              <c:strCache>
                <c:ptCount val="8"/>
                <c:pt idx="0">
                  <c:v>08年</c:v>
                </c:pt>
                <c:pt idx="1">
                  <c:v>09年</c:v>
                </c:pt>
                <c:pt idx="2">
                  <c:v>10年</c:v>
                </c:pt>
                <c:pt idx="3">
                  <c:v>11年</c:v>
                </c:pt>
                <c:pt idx="4">
                  <c:v>12年</c:v>
                </c:pt>
                <c:pt idx="5">
                  <c:v>13年</c:v>
                </c:pt>
                <c:pt idx="6">
                  <c:v>14年</c:v>
                </c:pt>
                <c:pt idx="7">
                  <c:v>15年</c:v>
                </c:pt>
              </c:strCache>
            </c:strRef>
          </c:cat>
          <c:val>
            <c:numRef>
              <c:f>'历年对比图-删除'!$D$3:$D$10</c:f>
              <c:numCache>
                <c:formatCode>0.00%</c:formatCode>
                <c:ptCount val="8"/>
                <c:pt idx="0">
                  <c:v>0.16</c:v>
                </c:pt>
                <c:pt idx="1">
                  <c:v>0.238</c:v>
                </c:pt>
                <c:pt idx="2">
                  <c:v>0.222</c:v>
                </c:pt>
                <c:pt idx="3">
                  <c:v>0.159</c:v>
                </c:pt>
                <c:pt idx="4">
                  <c:v>0.185</c:v>
                </c:pt>
                <c:pt idx="5">
                  <c:v>0.179</c:v>
                </c:pt>
                <c:pt idx="6">
                  <c:v>0.152</c:v>
                </c:pt>
                <c:pt idx="7">
                  <c:v>0.0460526315789474</c:v>
                </c:pt>
              </c:numCache>
            </c:numRef>
          </c:val>
        </c:ser>
        <c:ser>
          <c:idx val="3"/>
          <c:order val="3"/>
          <c:tx>
            <c:strRef>
              <c:f>'历年对比图-删除'!$E$2</c:f>
              <c:strCache>
                <c:ptCount val="1"/>
                <c:pt idx="0">
                  <c:v>灵活就业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'历年对比图-删除'!$A$3:$A$10</c:f>
              <c:strCache>
                <c:ptCount val="8"/>
                <c:pt idx="0">
                  <c:v>08年</c:v>
                </c:pt>
                <c:pt idx="1">
                  <c:v>09年</c:v>
                </c:pt>
                <c:pt idx="2">
                  <c:v>10年</c:v>
                </c:pt>
                <c:pt idx="3">
                  <c:v>11年</c:v>
                </c:pt>
                <c:pt idx="4">
                  <c:v>12年</c:v>
                </c:pt>
                <c:pt idx="5">
                  <c:v>13年</c:v>
                </c:pt>
                <c:pt idx="6">
                  <c:v>14年</c:v>
                </c:pt>
                <c:pt idx="7">
                  <c:v>15年</c:v>
                </c:pt>
              </c:strCache>
            </c:strRef>
          </c:cat>
          <c:val>
            <c:numRef>
              <c:f>'历年对比图-删除'!$E$3:$E$10</c:f>
              <c:numCache>
                <c:formatCode>0.00%</c:formatCode>
                <c:ptCount val="8"/>
                <c:pt idx="0">
                  <c:v>0.265</c:v>
                </c:pt>
                <c:pt idx="1">
                  <c:v>0.199</c:v>
                </c:pt>
                <c:pt idx="2">
                  <c:v>0.17</c:v>
                </c:pt>
                <c:pt idx="3">
                  <c:v>0.191</c:v>
                </c:pt>
                <c:pt idx="4">
                  <c:v>0.198</c:v>
                </c:pt>
                <c:pt idx="5">
                  <c:v>0.204</c:v>
                </c:pt>
                <c:pt idx="6">
                  <c:v>0.171</c:v>
                </c:pt>
                <c:pt idx="7">
                  <c:v>0.217105263157895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3205216"/>
        <c:axId val="243052016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'历年对比图-删除'!$A$3:$A$10</c15:sqref>
                        </c15:formulaRef>
                      </c:ext>
                    </c:extLst>
                    <c:strCache>
                      <c:ptCount val="8"/>
                      <c:pt idx="0">
                        <c:v>08年</c:v>
                      </c:pt>
                      <c:pt idx="1">
                        <c:v>09年</c:v>
                      </c:pt>
                      <c:pt idx="2">
                        <c:v>10年</c:v>
                      </c:pt>
                      <c:pt idx="3">
                        <c:v>11年</c:v>
                      </c:pt>
                      <c:pt idx="4">
                        <c:v>12年</c:v>
                      </c:pt>
                      <c:pt idx="5">
                        <c:v>13年</c:v>
                      </c:pt>
                      <c:pt idx="6">
                        <c:v>14年</c:v>
                      </c:pt>
                      <c:pt idx="7">
                        <c:v>15年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 c:formatCode="General">
                        <c:v>1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'历年对比图-删除'!$A$3:$A$10</c15:sqref>
                        </c15:formulaRef>
                      </c:ext>
                    </c:extLst>
                    <c:strCache>
                      <c:ptCount val="8"/>
                      <c:pt idx="0">
                        <c:v>08年</c:v>
                      </c:pt>
                      <c:pt idx="1">
                        <c:v>09年</c:v>
                      </c:pt>
                      <c:pt idx="2">
                        <c:v>10年</c:v>
                      </c:pt>
                      <c:pt idx="3">
                        <c:v>11年</c:v>
                      </c:pt>
                      <c:pt idx="4">
                        <c:v>12年</c:v>
                      </c:pt>
                      <c:pt idx="5">
                        <c:v>13年</c:v>
                      </c:pt>
                      <c:pt idx="6">
                        <c:v>14年</c:v>
                      </c:pt>
                      <c:pt idx="7">
                        <c:v>15年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 c:formatCode="General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532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43052016"/>
        <c:crosses val="autoZero"/>
        <c:auto val="1"/>
        <c:lblAlgn val="ctr"/>
        <c:lblOffset val="100"/>
        <c:noMultiLvlLbl val="0"/>
      </c:catAx>
      <c:valAx>
        <c:axId val="24305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5320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6171696349115"/>
          <c:y val="0.0877523264137438"/>
          <c:w val="0.78201029592331"/>
          <c:h val="0.748737771414937"/>
        </c:manualLayout>
      </c:layout>
      <c:ofPieChart>
        <c:ofPieType val="bar"/>
        <c:varyColors val="1"/>
        <c:ser>
          <c:idx val="0"/>
          <c:order val="0"/>
          <c:tx>
            <c:strRef>
              <c:f>数据更新!$G$1</c:f>
              <c:strCache>
                <c:ptCount val="1"/>
                <c:pt idx="0">
                  <c:v>汇总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7bc821cf-8404-4ff8-8260-46955ec34724}" type="CATEGORYNAME">
                      <a:t>[CATEGORY NAME]</a:t>
                    </a:fld>
                    <a:endParaRPr lang="zh-CN" altLang="en-US" b="0" i="0" u="none" strike="noStrike" baseline="0">
                      <a:latin typeface="Arial" charset="0"/>
                      <a:ea typeface="Arial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0290b127-1c26-4109-89cb-cfa982f600fb}" type="CATEGORYNAME">
                      <a:t>[CATEGORY NAME]</a:t>
                    </a:fld>
                    <a:endParaRPr lang="zh-CN" altLang="en-US" b="0" i="0" u="none" strike="noStrike" baseline="0">
                      <a:latin typeface="Arial" charset="0"/>
                      <a:ea typeface="Arial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de387a8b-db06-4d2d-b345-f05d0caf5f5e}" type="CATEGORYNAME">
                      <a:t>[CATEGORY NAME]</a:t>
                    </a:fld>
                    <a:endParaRPr lang="zh-CN" altLang="en-US" b="0" i="0" u="none" strike="noStrike" baseline="0">
                      <a:latin typeface="Arial" charset="0"/>
                      <a:ea typeface="Arial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edc54b09-0cfe-4e40-ad61-7358a884d493}" type="CATEGORYNAME">
                      <a:t>[CATEGORY NAME]</a:t>
                    </a:fld>
                    <a:endParaRPr lang="zh-CN" altLang="en-US" b="0" i="0" u="none" strike="noStrike" baseline="0">
                      <a:latin typeface="Arial" charset="0"/>
                      <a:ea typeface="Arial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0.0454545454545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ea22e289-40a5-4f67-ba15-59d5c4ed9f5b}" type="CATEGORYNAME">
                      <a:t>[CATEGORY NAME]</a:t>
                    </a:fld>
                    <a:endParaRPr lang="zh-CN" altLang="en-US" b="0" i="0" u="none" strike="noStrike" baseline="0">
                      <a:latin typeface="Arial" charset="0"/>
                      <a:ea typeface="Arial" charset="0"/>
                      <a:cs typeface="+mn-ea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数据更新!$F$2:$F$10</c:f>
              <c:strCache>
                <c:ptCount val="8"/>
                <c:pt idx="0">
                  <c:v>公检法</c:v>
                </c:pt>
                <c:pt idx="1">
                  <c:v>公司企业</c:v>
                </c:pt>
                <c:pt idx="2">
                  <c:v>金融业</c:v>
                </c:pt>
                <c:pt idx="3">
                  <c:v>律所</c:v>
                </c:pt>
                <c:pt idx="4">
                  <c:v>事业单位</c:v>
                </c:pt>
                <c:pt idx="5">
                  <c:v>已出国</c:v>
                </c:pt>
                <c:pt idx="6">
                  <c:v>已上硕</c:v>
                </c:pt>
                <c:pt idx="7">
                  <c:v>政府机关</c:v>
                </c:pt>
              </c:strCache>
            </c:strRef>
          </c:cat>
          <c:val>
            <c:numRef>
              <c:f>数据更新!$G$2:$G$10</c:f>
              <c:numCache>
                <c:formatCode>General</c:formatCode>
                <c:ptCount val="8"/>
                <c:pt idx="0" c:formatCode="General">
                  <c:v>1</c:v>
                </c:pt>
                <c:pt idx="1" c:formatCode="General">
                  <c:v>7</c:v>
                </c:pt>
                <c:pt idx="2" c:formatCode="General">
                  <c:v>6</c:v>
                </c:pt>
                <c:pt idx="3" c:formatCode="General">
                  <c:v>23</c:v>
                </c:pt>
                <c:pt idx="4" c:formatCode="General">
                  <c:v>1</c:v>
                </c:pt>
                <c:pt idx="5" c:formatCode="General">
                  <c:v>34</c:v>
                </c:pt>
                <c:pt idx="6" c:formatCode="General">
                  <c:v>69</c:v>
                </c:pt>
                <c:pt idx="7" c:formatCode="General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89"/>
        <c:splitType val="percent"/>
        <c:splitPos val="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就业率!$A$3</c:f>
              <c:strCache>
                <c:ptCount val="1"/>
                <c:pt idx="0">
                  <c:v>法学硕士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就业率!$B$3:$J$3</c:f>
              <c:numCache>
                <c:formatCode>General</c:formatCode>
                <c:ptCount val="9"/>
                <c:pt idx="0" c:formatCode="General">
                  <c:v>98.7</c:v>
                </c:pt>
                <c:pt idx="1" c:formatCode="General">
                  <c:v>96.5</c:v>
                </c:pt>
                <c:pt idx="2" c:formatCode="General">
                  <c:v>97.4</c:v>
                </c:pt>
                <c:pt idx="3" c:formatCode="General">
                  <c:v>99.1</c:v>
                </c:pt>
                <c:pt idx="4" c:formatCode="General">
                  <c:v>98.1</c:v>
                </c:pt>
                <c:pt idx="5" c:formatCode="General">
                  <c:v>100</c:v>
                </c:pt>
                <c:pt idx="6" c:formatCode="General">
                  <c:v>99</c:v>
                </c:pt>
                <c:pt idx="7" c:formatCode="General">
                  <c:v>100</c:v>
                </c:pt>
                <c:pt idx="8" c:formatCode="0.0_ ">
                  <c:v>96.3855421686747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79568"/>
        <c:axId val="115680128"/>
      </c:barChart>
      <c:lineChart>
        <c:grouping val="standard"/>
        <c:varyColors val="0"/>
        <c:ser>
          <c:idx val="0"/>
          <c:order val="1"/>
          <c:tx>
            <c:strRef>
              <c:f>就业率!$A$3</c:f>
              <c:strCache>
                <c:ptCount val="1"/>
                <c:pt idx="0">
                  <c:v>法学硕士</c:v>
                </c:pt>
              </c:strCache>
            </c:strRef>
          </c:tx>
          <c:spPr>
            <a:ln w="158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就业率!$B$3:$J$3</c:f>
              <c:numCache>
                <c:formatCode>General</c:formatCode>
                <c:ptCount val="9"/>
                <c:pt idx="0" c:formatCode="General">
                  <c:v>98.7</c:v>
                </c:pt>
                <c:pt idx="1" c:formatCode="General">
                  <c:v>96.5</c:v>
                </c:pt>
                <c:pt idx="2" c:formatCode="General">
                  <c:v>97.4</c:v>
                </c:pt>
                <c:pt idx="3" c:formatCode="General">
                  <c:v>99.1</c:v>
                </c:pt>
                <c:pt idx="4" c:formatCode="General">
                  <c:v>98.1</c:v>
                </c:pt>
                <c:pt idx="5" c:formatCode="General">
                  <c:v>100</c:v>
                </c:pt>
                <c:pt idx="6" c:formatCode="General">
                  <c:v>99</c:v>
                </c:pt>
                <c:pt idx="7" c:formatCode="General">
                  <c:v>100</c:v>
                </c:pt>
                <c:pt idx="8" c:formatCode="0.0_ ">
                  <c:v>96.3855421686747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15679568"/>
        <c:axId val="115680128"/>
      </c:lineChart>
      <c:catAx>
        <c:axId val="1156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680128"/>
        <c:crosses val="autoZero"/>
        <c:auto val="1"/>
        <c:lblAlgn val="ctr"/>
        <c:lblOffset val="100"/>
        <c:noMultiLvlLbl val="0"/>
      </c:catAx>
      <c:valAx>
        <c:axId val="115680128"/>
        <c:scaling>
          <c:orientation val="minMax"/>
          <c:max val="1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56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'历年对比图-删除'!$B$44</c:f>
              <c:strCache>
                <c:ptCount val="1"/>
                <c:pt idx="0">
                  <c:v>出国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'历年对比图-删除'!$A$45:$A$53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'历年对比图-删除'!$B$45:$B$53</c:f>
              <c:numCache>
                <c:formatCode>0.00%</c:formatCode>
                <c:ptCount val="9"/>
                <c:pt idx="0">
                  <c:v>0.116</c:v>
                </c:pt>
                <c:pt idx="1">
                  <c:v>0.105</c:v>
                </c:pt>
                <c:pt idx="2">
                  <c:v>0.072</c:v>
                </c:pt>
                <c:pt idx="3">
                  <c:v>0.035</c:v>
                </c:pt>
                <c:pt idx="4">
                  <c:v>0.037</c:v>
                </c:pt>
                <c:pt idx="5">
                  <c:v>0.032</c:v>
                </c:pt>
                <c:pt idx="6">
                  <c:v>0.039</c:v>
                </c:pt>
                <c:pt idx="7">
                  <c:v>0.041</c:v>
                </c:pt>
                <c:pt idx="8">
                  <c:v>0.0659340659340659</c:v>
                </c:pt>
              </c:numCache>
            </c:numRef>
          </c:val>
        </c:ser>
        <c:ser>
          <c:idx val="1"/>
          <c:order val="1"/>
          <c:tx>
            <c:strRef>
              <c:f>'历年对比图-删除'!$C$44</c:f>
              <c:strCache>
                <c:ptCount val="1"/>
                <c:pt idx="0">
                  <c:v>读博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'历年对比图-删除'!$A$45:$A$53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'历年对比图-删除'!$C$45:$C$53</c:f>
              <c:numCache>
                <c:formatCode>0.00%</c:formatCode>
                <c:ptCount val="9"/>
                <c:pt idx="0">
                  <c:v>0.058</c:v>
                </c:pt>
                <c:pt idx="1">
                  <c:v>0.079</c:v>
                </c:pt>
                <c:pt idx="2">
                  <c:v>0.061</c:v>
                </c:pt>
                <c:pt idx="3">
                  <c:v>0.088</c:v>
                </c:pt>
                <c:pt idx="4">
                  <c:v>0.084</c:v>
                </c:pt>
                <c:pt idx="5">
                  <c:v>0.128</c:v>
                </c:pt>
                <c:pt idx="6">
                  <c:v>0.039</c:v>
                </c:pt>
                <c:pt idx="7">
                  <c:v>0.133</c:v>
                </c:pt>
                <c:pt idx="8">
                  <c:v>0.0989010989010989</c:v>
                </c:pt>
              </c:numCache>
            </c:numRef>
          </c:val>
        </c:ser>
        <c:ser>
          <c:idx val="2"/>
          <c:order val="2"/>
          <c:tx>
            <c:strRef>
              <c:f>'历年对比图-删除'!$D$44</c:f>
              <c:strCache>
                <c:ptCount val="1"/>
                <c:pt idx="0">
                  <c:v>签约就业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'历年对比图-删除'!$A$45:$A$53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'历年对比图-删除'!$D$45:$D$53</c:f>
              <c:numCache>
                <c:formatCode>0.00%</c:formatCode>
                <c:ptCount val="9"/>
                <c:pt idx="0">
                  <c:v>0.512</c:v>
                </c:pt>
                <c:pt idx="1">
                  <c:v>0.605</c:v>
                </c:pt>
                <c:pt idx="2">
                  <c:v>0.765</c:v>
                </c:pt>
                <c:pt idx="3">
                  <c:v>0.711</c:v>
                </c:pt>
                <c:pt idx="4">
                  <c:v>0.617</c:v>
                </c:pt>
                <c:pt idx="5">
                  <c:v>0.511</c:v>
                </c:pt>
                <c:pt idx="6">
                  <c:v>0.534</c:v>
                </c:pt>
                <c:pt idx="7">
                  <c:v>0.561</c:v>
                </c:pt>
                <c:pt idx="8">
                  <c:v>0.461538461538462</c:v>
                </c:pt>
              </c:numCache>
            </c:numRef>
          </c:val>
        </c:ser>
        <c:ser>
          <c:idx val="3"/>
          <c:order val="3"/>
          <c:tx>
            <c:strRef>
              <c:f>'历年对比图-删除'!$E$44</c:f>
              <c:strCache>
                <c:ptCount val="1"/>
                <c:pt idx="0">
                  <c:v>灵活就业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'历年对比图-删除'!$A$45:$A$53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'历年对比图-删除'!$E$45:$E$53</c:f>
              <c:numCache>
                <c:formatCode>0.00%</c:formatCode>
                <c:ptCount val="9"/>
                <c:pt idx="0">
                  <c:v>0.289</c:v>
                </c:pt>
                <c:pt idx="1">
                  <c:v>0.175</c:v>
                </c:pt>
                <c:pt idx="2">
                  <c:v>0.078</c:v>
                </c:pt>
                <c:pt idx="3">
                  <c:v>0.149</c:v>
                </c:pt>
                <c:pt idx="4">
                  <c:v>0.224</c:v>
                </c:pt>
                <c:pt idx="5">
                  <c:v>0.319</c:v>
                </c:pt>
                <c:pt idx="6">
                  <c:v>0.379</c:v>
                </c:pt>
                <c:pt idx="7">
                  <c:v>0.265</c:v>
                </c:pt>
                <c:pt idx="8">
                  <c:v>0.340659340659341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7507312"/>
        <c:axId val="357507872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'历年对比图-删除'!$A$45:$A$53</c15:sqref>
                        </c15:formulaRef>
                      </c:ext>
                    </c:extLst>
                    <c:strCache>
                      <c:ptCount val="9"/>
                      <c:pt idx="0">
                        <c:v>07年</c:v>
                      </c:pt>
                      <c:pt idx="1">
                        <c:v>08年</c:v>
                      </c:pt>
                      <c:pt idx="2">
                        <c:v>09年</c:v>
                      </c:pt>
                      <c:pt idx="3">
                        <c:v>10年</c:v>
                      </c:pt>
                      <c:pt idx="4">
                        <c:v>11年</c:v>
                      </c:pt>
                      <c:pt idx="5">
                        <c:v>12年</c:v>
                      </c:pt>
                      <c:pt idx="6">
                        <c:v>13年</c:v>
                      </c:pt>
                      <c:pt idx="7">
                        <c:v>14年</c:v>
                      </c:pt>
                      <c:pt idx="8">
                        <c:v>15年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 c:formatCode="General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5750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7507872"/>
        <c:crosses val="autoZero"/>
        <c:auto val="1"/>
        <c:lblAlgn val="ctr"/>
        <c:lblOffset val="100"/>
        <c:noMultiLvlLbl val="0"/>
      </c:catAx>
      <c:valAx>
        <c:axId val="35750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750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34998241112"/>
          <c:y val="0"/>
          <c:w val="0.78781566849025"/>
          <c:h val="0.98177230563511"/>
        </c:manualLayout>
      </c:layout>
      <c:pieChart>
        <c:varyColors val="1"/>
        <c:ser>
          <c:idx val="0"/>
          <c:order val="0"/>
          <c:tx>
            <c:strRef>
              <c:f>数据更新!$G$24</c:f>
              <c:strCache>
                <c:ptCount val="1"/>
                <c:pt idx="0">
                  <c:v>汇总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数据更新!$F$25:$F$32</c:f>
              <c:strCache>
                <c:ptCount val="7"/>
                <c:pt idx="0">
                  <c:v>出国</c:v>
                </c:pt>
                <c:pt idx="1">
                  <c:v>公检法</c:v>
                </c:pt>
                <c:pt idx="2">
                  <c:v>公司企业</c:v>
                </c:pt>
                <c:pt idx="3">
                  <c:v>金融业</c:v>
                </c:pt>
                <c:pt idx="4">
                  <c:v>律所</c:v>
                </c:pt>
                <c:pt idx="5">
                  <c:v>上研</c:v>
                </c:pt>
                <c:pt idx="6">
                  <c:v>政府机关</c:v>
                </c:pt>
              </c:strCache>
            </c:strRef>
          </c:cat>
          <c:val>
            <c:numRef>
              <c:f>数据更新!$G$25:$G$32</c:f>
              <c:numCache>
                <c:formatCode>General</c:formatCode>
                <c:ptCount val="7"/>
                <c:pt idx="0" c:formatCode="General">
                  <c:v>5</c:v>
                </c:pt>
                <c:pt idx="1" c:formatCode="General">
                  <c:v>4</c:v>
                </c:pt>
                <c:pt idx="2" c:formatCode="General">
                  <c:v>10</c:v>
                </c:pt>
                <c:pt idx="3" c:formatCode="General">
                  <c:v>15</c:v>
                </c:pt>
                <c:pt idx="4" c:formatCode="General">
                  <c:v>24</c:v>
                </c:pt>
                <c:pt idx="5" c:formatCode="General">
                  <c:v>9</c:v>
                </c:pt>
                <c:pt idx="6" c:formatCode="General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就业率!$A$5</c:f>
              <c:strCache>
                <c:ptCount val="1"/>
                <c:pt idx="0">
                  <c:v>法学博士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就业率!$B$5:$J$5</c:f>
              <c:numCache>
                <c:formatCode>General</c:formatCode>
                <c:ptCount val="9"/>
                <c:pt idx="0" c:formatCode="General">
                  <c:v>100</c:v>
                </c:pt>
                <c:pt idx="1" c:formatCode="General">
                  <c:v>100</c:v>
                </c:pt>
                <c:pt idx="2" c:formatCode="General">
                  <c:v>97.7</c:v>
                </c:pt>
                <c:pt idx="3" c:formatCode="General">
                  <c:v>100</c:v>
                </c:pt>
                <c:pt idx="4" c:formatCode="General">
                  <c:v>100</c:v>
                </c:pt>
                <c:pt idx="5" c:formatCode="General">
                  <c:v>98</c:v>
                </c:pt>
                <c:pt idx="6" c:formatCode="General">
                  <c:v>100</c:v>
                </c:pt>
                <c:pt idx="7" c:formatCode="General">
                  <c:v>100</c:v>
                </c:pt>
                <c:pt idx="8" c:formatCode="0.0_ ">
                  <c:v>97.8723404255319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512352"/>
        <c:axId val="357512912"/>
      </c:barChart>
      <c:lineChart>
        <c:grouping val="standard"/>
        <c:varyColors val="0"/>
        <c:ser>
          <c:idx val="0"/>
          <c:order val="1"/>
          <c:tx>
            <c:strRef>
              <c:f>就业率!$A$5</c:f>
              <c:strCache>
                <c:ptCount val="1"/>
                <c:pt idx="0">
                  <c:v>法学博士</c:v>
                </c:pt>
              </c:strCache>
            </c:strRef>
          </c:tx>
          <c:spPr>
            <a:ln w="158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就业率!$B$1:$J$1</c:f>
              <c:strCache>
                <c:ptCount val="9"/>
                <c:pt idx="0">
                  <c:v>07年</c:v>
                </c:pt>
                <c:pt idx="1">
                  <c:v>08年</c:v>
                </c:pt>
                <c:pt idx="2">
                  <c:v>09年</c:v>
                </c:pt>
                <c:pt idx="3">
                  <c:v>10年</c:v>
                </c:pt>
                <c:pt idx="4">
                  <c:v>11年</c:v>
                </c:pt>
                <c:pt idx="5">
                  <c:v>12年</c:v>
                </c:pt>
                <c:pt idx="6">
                  <c:v>13年</c:v>
                </c:pt>
                <c:pt idx="7">
                  <c:v>14年</c:v>
                </c:pt>
                <c:pt idx="8">
                  <c:v>15年</c:v>
                </c:pt>
              </c:strCache>
            </c:strRef>
          </c:cat>
          <c:val>
            <c:numRef>
              <c:f>就业率!$B$5:$J$5</c:f>
              <c:numCache>
                <c:formatCode>General</c:formatCode>
                <c:ptCount val="9"/>
                <c:pt idx="0" c:formatCode="General">
                  <c:v>100</c:v>
                </c:pt>
                <c:pt idx="1" c:formatCode="General">
                  <c:v>100</c:v>
                </c:pt>
                <c:pt idx="2" c:formatCode="General">
                  <c:v>97.7</c:v>
                </c:pt>
                <c:pt idx="3" c:formatCode="General">
                  <c:v>100</c:v>
                </c:pt>
                <c:pt idx="4" c:formatCode="General">
                  <c:v>100</c:v>
                </c:pt>
                <c:pt idx="5" c:formatCode="General">
                  <c:v>98</c:v>
                </c:pt>
                <c:pt idx="6" c:formatCode="General">
                  <c:v>100</c:v>
                </c:pt>
                <c:pt idx="7" c:formatCode="General">
                  <c:v>100</c:v>
                </c:pt>
                <c:pt idx="8" c:formatCode="0.0_ ">
                  <c:v>97.8723404255319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357512352"/>
        <c:axId val="357512912"/>
      </c:lineChart>
      <c:catAx>
        <c:axId val="3575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7512912"/>
        <c:crosses val="autoZero"/>
        <c:auto val="1"/>
        <c:lblAlgn val="ctr"/>
        <c:lblOffset val="100"/>
        <c:noMultiLvlLbl val="0"/>
      </c:catAx>
      <c:valAx>
        <c:axId val="357512912"/>
        <c:scaling>
          <c:orientation val="minMax"/>
          <c:max val="1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575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'历年对比图-删除'!$B$62</c:f>
              <c:strCache>
                <c:ptCount val="1"/>
                <c:pt idx="0">
                  <c:v>升学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'历年对比图-删除'!$A$63:$A$72</c:f>
              <c:strCache>
                <c:ptCount val="10"/>
                <c:pt idx="0">
                  <c:v>06年</c:v>
                </c:pt>
                <c:pt idx="1">
                  <c:v>07年</c:v>
                </c:pt>
                <c:pt idx="2">
                  <c:v>08年</c:v>
                </c:pt>
                <c:pt idx="3">
                  <c:v>09年</c:v>
                </c:pt>
                <c:pt idx="4">
                  <c:v>10年</c:v>
                </c:pt>
                <c:pt idx="5">
                  <c:v>11年</c:v>
                </c:pt>
                <c:pt idx="6">
                  <c:v>12年</c:v>
                </c:pt>
                <c:pt idx="7">
                  <c:v>13年</c:v>
                </c:pt>
                <c:pt idx="8">
                  <c:v>14年</c:v>
                </c:pt>
                <c:pt idx="9">
                  <c:v>15年</c:v>
                </c:pt>
              </c:strCache>
            </c:strRef>
          </c:cat>
          <c:val>
            <c:numRef>
              <c:f>'历年对比图-删除'!$B$63:$B$72</c:f>
              <c:numCache>
                <c:formatCode>0.00%</c:formatCode>
                <c:ptCount val="10"/>
                <c:pt idx="0">
                  <c:v>0.016</c:v>
                </c:pt>
                <c:pt idx="1">
                  <c:v>0.031</c:v>
                </c:pt>
                <c:pt idx="2">
                  <c:v>0</c:v>
                </c:pt>
                <c:pt idx="3">
                  <c:v>0.023</c:v>
                </c:pt>
                <c:pt idx="4">
                  <c:v>0.019</c:v>
                </c:pt>
                <c:pt idx="5">
                  <c:v>0.021</c:v>
                </c:pt>
                <c:pt idx="6">
                  <c:v>0.032</c:v>
                </c:pt>
                <c:pt idx="7">
                  <c:v>0.02</c:v>
                </c:pt>
                <c:pt idx="8">
                  <c:v>0.122</c:v>
                </c:pt>
                <c:pt idx="9">
                  <c:v>0.166666666666667</c:v>
                </c:pt>
              </c:numCache>
            </c:numRef>
          </c:val>
        </c:ser>
        <c:ser>
          <c:idx val="1"/>
          <c:order val="1"/>
          <c:tx>
            <c:strRef>
              <c:f>'历年对比图-删除'!$C$62</c:f>
              <c:strCache>
                <c:ptCount val="1"/>
                <c:pt idx="0">
                  <c:v>签就业协议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'历年对比图-删除'!$A$63:$A$72</c:f>
              <c:strCache>
                <c:ptCount val="10"/>
                <c:pt idx="0">
                  <c:v>06年</c:v>
                </c:pt>
                <c:pt idx="1">
                  <c:v>07年</c:v>
                </c:pt>
                <c:pt idx="2">
                  <c:v>08年</c:v>
                </c:pt>
                <c:pt idx="3">
                  <c:v>09年</c:v>
                </c:pt>
                <c:pt idx="4">
                  <c:v>10年</c:v>
                </c:pt>
                <c:pt idx="5">
                  <c:v>11年</c:v>
                </c:pt>
                <c:pt idx="6">
                  <c:v>12年</c:v>
                </c:pt>
                <c:pt idx="7">
                  <c:v>13年</c:v>
                </c:pt>
                <c:pt idx="8">
                  <c:v>14年</c:v>
                </c:pt>
                <c:pt idx="9">
                  <c:v>15年</c:v>
                </c:pt>
              </c:strCache>
            </c:strRef>
          </c:cat>
          <c:val>
            <c:numRef>
              <c:f>'历年对比图-删除'!$C$63:$C$72</c:f>
              <c:numCache>
                <c:formatCode>0.00%</c:formatCode>
                <c:ptCount val="10"/>
                <c:pt idx="0">
                  <c:v>0.508</c:v>
                </c:pt>
                <c:pt idx="1">
                  <c:v>0.438</c:v>
                </c:pt>
                <c:pt idx="2">
                  <c:v>0.523</c:v>
                </c:pt>
                <c:pt idx="3">
                  <c:v>0.591</c:v>
                </c:pt>
                <c:pt idx="4">
                  <c:v>0.556</c:v>
                </c:pt>
                <c:pt idx="5">
                  <c:v>0.587</c:v>
                </c:pt>
                <c:pt idx="6">
                  <c:v>0.511</c:v>
                </c:pt>
                <c:pt idx="7">
                  <c:v>0.571</c:v>
                </c:pt>
                <c:pt idx="8">
                  <c:v>0.366</c:v>
                </c:pt>
                <c:pt idx="9">
                  <c:v>0.380952380952381</c:v>
                </c:pt>
              </c:numCache>
            </c:numRef>
          </c:val>
        </c:ser>
        <c:ser>
          <c:idx val="2"/>
          <c:order val="2"/>
          <c:tx>
            <c:strRef>
              <c:f>'历年对比图-删除'!$D$62</c:f>
              <c:strCache>
                <c:ptCount val="1"/>
                <c:pt idx="0">
                  <c:v>灵活就业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'历年对比图-删除'!$A$63:$A$72</c:f>
              <c:strCache>
                <c:ptCount val="10"/>
                <c:pt idx="0">
                  <c:v>06年</c:v>
                </c:pt>
                <c:pt idx="1">
                  <c:v>07年</c:v>
                </c:pt>
                <c:pt idx="2">
                  <c:v>08年</c:v>
                </c:pt>
                <c:pt idx="3">
                  <c:v>09年</c:v>
                </c:pt>
                <c:pt idx="4">
                  <c:v>10年</c:v>
                </c:pt>
                <c:pt idx="5">
                  <c:v>11年</c:v>
                </c:pt>
                <c:pt idx="6">
                  <c:v>12年</c:v>
                </c:pt>
                <c:pt idx="7">
                  <c:v>13年</c:v>
                </c:pt>
                <c:pt idx="8">
                  <c:v>14年</c:v>
                </c:pt>
                <c:pt idx="9">
                  <c:v>15年</c:v>
                </c:pt>
              </c:strCache>
            </c:strRef>
          </c:cat>
          <c:val>
            <c:numRef>
              <c:f>'历年对比图-删除'!$D$63:$D$72</c:f>
              <c:numCache>
                <c:formatCode>0.00%</c:formatCode>
                <c:ptCount val="10"/>
                <c:pt idx="0">
                  <c:v>0.066</c:v>
                </c:pt>
                <c:pt idx="1">
                  <c:v>0.094</c:v>
                </c:pt>
                <c:pt idx="2">
                  <c:v>0</c:v>
                </c:pt>
                <c:pt idx="3">
                  <c:v>0.045</c:v>
                </c:pt>
                <c:pt idx="4">
                  <c:v>0.074</c:v>
                </c:pt>
                <c:pt idx="5">
                  <c:v>0.043</c:v>
                </c:pt>
                <c:pt idx="6">
                  <c:v>0.061</c:v>
                </c:pt>
                <c:pt idx="7">
                  <c:v>0.102</c:v>
                </c:pt>
                <c:pt idx="8">
                  <c:v>0.049</c:v>
                </c:pt>
                <c:pt idx="9">
                  <c:v>0.285714285714286</c:v>
                </c:pt>
              </c:numCache>
            </c:numRef>
          </c:val>
        </c:ser>
        <c:ser>
          <c:idx val="3"/>
          <c:order val="3"/>
          <c:tx>
            <c:strRef>
              <c:f>'历年对比图-删除'!$E$62</c:f>
              <c:strCache>
                <c:ptCount val="1"/>
                <c:pt idx="0">
                  <c:v>定向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'历年对比图-删除'!$A$63:$A$72</c:f>
              <c:strCache>
                <c:ptCount val="10"/>
                <c:pt idx="0">
                  <c:v>06年</c:v>
                </c:pt>
                <c:pt idx="1">
                  <c:v>07年</c:v>
                </c:pt>
                <c:pt idx="2">
                  <c:v>08年</c:v>
                </c:pt>
                <c:pt idx="3">
                  <c:v>09年</c:v>
                </c:pt>
                <c:pt idx="4">
                  <c:v>10年</c:v>
                </c:pt>
                <c:pt idx="5">
                  <c:v>11年</c:v>
                </c:pt>
                <c:pt idx="6">
                  <c:v>12年</c:v>
                </c:pt>
                <c:pt idx="7">
                  <c:v>13年</c:v>
                </c:pt>
                <c:pt idx="8">
                  <c:v>14年</c:v>
                </c:pt>
                <c:pt idx="9">
                  <c:v>15年</c:v>
                </c:pt>
              </c:strCache>
            </c:strRef>
          </c:cat>
          <c:val>
            <c:numRef>
              <c:f>'历年对比图-删除'!$E$63:$E$72</c:f>
              <c:numCache>
                <c:formatCode>0.00%</c:formatCode>
                <c:ptCount val="10"/>
                <c:pt idx="0">
                  <c:v>0.41</c:v>
                </c:pt>
                <c:pt idx="1">
                  <c:v>0.438</c:v>
                </c:pt>
                <c:pt idx="2">
                  <c:v>0.477</c:v>
                </c:pt>
                <c:pt idx="3">
                  <c:v>0.318</c:v>
                </c:pt>
                <c:pt idx="4">
                  <c:v>0.185</c:v>
                </c:pt>
                <c:pt idx="5">
                  <c:v>0.217</c:v>
                </c:pt>
                <c:pt idx="6">
                  <c:v>0.184</c:v>
                </c:pt>
                <c:pt idx="7">
                  <c:v>0.217</c:v>
                </c:pt>
                <c:pt idx="8">
                  <c:v>0.293</c:v>
                </c:pt>
                <c:pt idx="9">
                  <c:v>0.142857142857143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2349184"/>
        <c:axId val="11234974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'历年对比图-删除'!$A$63:$A$72</c15:sqref>
                        </c15:formulaRef>
                      </c:ext>
                    </c:extLst>
                    <c:strCache>
                      <c:ptCount val="10"/>
                      <c:pt idx="0">
                        <c:v>06年</c:v>
                      </c:pt>
                      <c:pt idx="1">
                        <c:v>07年</c:v>
                      </c:pt>
                      <c:pt idx="2">
                        <c:v>08年</c:v>
                      </c:pt>
                      <c:pt idx="3">
                        <c:v>09年</c:v>
                      </c:pt>
                      <c:pt idx="4">
                        <c:v>10年</c:v>
                      </c:pt>
                      <c:pt idx="5">
                        <c:v>11年</c:v>
                      </c:pt>
                      <c:pt idx="6">
                        <c:v>12年</c:v>
                      </c:pt>
                      <c:pt idx="7">
                        <c:v>13年</c:v>
                      </c:pt>
                      <c:pt idx="8">
                        <c:v>14年</c:v>
                      </c:pt>
                      <c:pt idx="9">
                        <c:v>15年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'历年对比图-删除'!#REF!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 c:formatCode="General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23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2349744"/>
        <c:crosses val="autoZero"/>
        <c:auto val="1"/>
        <c:lblAlgn val="ctr"/>
        <c:lblOffset val="100"/>
        <c:noMultiLvlLbl val="0"/>
      </c:catAx>
      <c:valAx>
        <c:axId val="11234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123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数据更新!$G$36</c:f>
              <c:strCache>
                <c:ptCount val="1"/>
                <c:pt idx="0">
                  <c:v>汇总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622512351326625"/>
                  <c:y val="0.0839279126682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数据更新!$F$37:$F$44</c:f>
              <c:strCache>
                <c:ptCount val="7"/>
                <c:pt idx="0">
                  <c:v>出国</c:v>
                </c:pt>
                <c:pt idx="1">
                  <c:v>公检法</c:v>
                </c:pt>
                <c:pt idx="2">
                  <c:v>公司企业</c:v>
                </c:pt>
                <c:pt idx="3">
                  <c:v>教育科研</c:v>
                </c:pt>
                <c:pt idx="4">
                  <c:v>金融业</c:v>
                </c:pt>
                <c:pt idx="5">
                  <c:v>律所</c:v>
                </c:pt>
                <c:pt idx="6">
                  <c:v>政府机关</c:v>
                </c:pt>
              </c:strCache>
            </c:strRef>
          </c:cat>
          <c:val>
            <c:numRef>
              <c:f>数据更新!$G$37:$G$44</c:f>
              <c:numCache>
                <c:formatCode>General</c:formatCode>
                <c:ptCount val="7"/>
                <c:pt idx="0" c:formatCode="General">
                  <c:v>1</c:v>
                </c:pt>
                <c:pt idx="1" c:formatCode="General">
                  <c:v>2</c:v>
                </c:pt>
                <c:pt idx="2" c:formatCode="General">
                  <c:v>5</c:v>
                </c:pt>
                <c:pt idx="3" c:formatCode="General">
                  <c:v>27</c:v>
                </c:pt>
                <c:pt idx="4" c:formatCode="General">
                  <c:v>2</c:v>
                </c:pt>
                <c:pt idx="5" c:formatCode="General">
                  <c:v>5</c:v>
                </c:pt>
                <c:pt idx="6" c:formatCode="General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1">
          <a:solidFill>
            <a:schemeClr val="bg1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3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B9BF-FA27-4F53-8195-89DDEF5E47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5D76-57E4-4D44-9C8D-3C29EDFCCD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直角三角形 13"/>
          <p:cNvSpPr/>
          <p:nvPr/>
        </p:nvSpPr>
        <p:spPr>
          <a:xfrm rot="15997825">
            <a:off x="5487019" y="825751"/>
            <a:ext cx="1114331" cy="1309014"/>
          </a:xfrm>
          <a:prstGeom prst="rtTriangle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8928026">
            <a:off x="-309941" y="4198336"/>
            <a:ext cx="7941966" cy="680323"/>
          </a:xfrm>
          <a:prstGeom prst="rect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8928026">
            <a:off x="-523210" y="4243219"/>
            <a:ext cx="7622752" cy="4990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 rot="15997825">
            <a:off x="5476631" y="1331615"/>
            <a:ext cx="605297" cy="76741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5400000">
            <a:off x="122350" y="-122350"/>
            <a:ext cx="7366715" cy="7611415"/>
          </a:xfrm>
          <a:prstGeom prst="rtTriangle">
            <a:avLst/>
          </a:prstGeom>
          <a:solidFill>
            <a:srgbClr val="FF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199817" y="436408"/>
            <a:ext cx="593557" cy="593557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98628" y="1565923"/>
            <a:ext cx="288758" cy="288758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963358" y="885586"/>
            <a:ext cx="288758" cy="288758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654385" y="1126078"/>
            <a:ext cx="385011" cy="385011"/>
          </a:xfrm>
          <a:prstGeom prst="ellipse">
            <a:avLst/>
          </a:prstGeom>
          <a:solidFill>
            <a:srgbClr val="416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78483" y="4118308"/>
            <a:ext cx="75230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Adobe 黑体 Std R" pitchFamily="34" charset="-122"/>
                <a:ea typeface="Adobe 黑体 Std R" pitchFamily="34" charset="-122"/>
              </a:rPr>
              <a:t>学工信息共享会：就业部分</a:t>
            </a:r>
            <a:endParaRPr lang="en-US" altLang="zh-CN" sz="4800" b="1" dirty="0" smtClean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2800" b="1" dirty="0" smtClean="0">
                <a:latin typeface="Adobe 黑体 Std R" pitchFamily="34" charset="-122"/>
                <a:ea typeface="Adobe 黑体 Std R" pitchFamily="34" charset="-122"/>
              </a:rPr>
              <a:t>http</a:t>
            </a:r>
            <a:r>
              <a:rPr lang="en-US" altLang="zh-CN" sz="2800" b="1" dirty="0">
                <a:latin typeface="Adobe 黑体 Std R" pitchFamily="34" charset="-122"/>
                <a:ea typeface="Adobe 黑体 Std R" pitchFamily="34" charset="-122"/>
              </a:rPr>
              <a:t>://student.law.pku.edu.cn/</a:t>
            </a:r>
            <a:endParaRPr lang="zh-CN" altLang="en-US" sz="2800" b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4436" y="238095"/>
            <a:ext cx="5561264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3200" b="1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大学生职业生涯规划</a:t>
            </a:r>
            <a:r>
              <a:rPr lang="en-US" altLang="zh-CN" sz="3200" b="1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课程 </a:t>
            </a:r>
            <a:endParaRPr lang="zh-CN" altLang="en-US" sz="32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8"/>
          <a:stretch>
            <a:fillRect/>
          </a:stretch>
        </p:blipFill>
        <p:spPr>
          <a:xfrm rot="20769077">
            <a:off x="6648218" y="481544"/>
            <a:ext cx="3657370" cy="224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07" y="4107151"/>
            <a:ext cx="4445245" cy="25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20458" r="2108"/>
          <a:stretch>
            <a:fillRect/>
          </a:stretch>
        </p:blipFill>
        <p:spPr>
          <a:xfrm rot="714532">
            <a:off x="7801210" y="2193651"/>
            <a:ext cx="3999463" cy="248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683948" y="1397321"/>
            <a:ext cx="5170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【</a:t>
            </a:r>
            <a:r>
              <a:rPr lang="zh-CN" altLang="en-US" sz="2000" b="1" dirty="0"/>
              <a:t>课程目标</a:t>
            </a:r>
            <a:r>
              <a:rPr lang="en-US" altLang="zh-CN" sz="2000" b="1" dirty="0"/>
              <a:t>】</a:t>
            </a:r>
            <a:r>
              <a:rPr lang="zh-CN" altLang="en-US" sz="2000" b="1" dirty="0"/>
              <a:t>：</a:t>
            </a:r>
            <a:r>
              <a:rPr lang="zh-CN" altLang="en-US" sz="2000" dirty="0"/>
              <a:t>帮助大家系统认识和学习生涯规划的理念和方法，提升综合素质，为未来的职业发展奠定良好基础。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b="1" dirty="0"/>
              <a:t>【</a:t>
            </a:r>
            <a:r>
              <a:rPr lang="zh-CN" altLang="en-US" sz="2000" b="1" dirty="0"/>
              <a:t>课程内容</a:t>
            </a:r>
            <a:r>
              <a:rPr lang="en-US" altLang="zh-CN" sz="2000" b="1" dirty="0"/>
              <a:t>】</a:t>
            </a:r>
            <a:r>
              <a:rPr lang="zh-CN" altLang="en-US" sz="2000" b="1" dirty="0"/>
              <a:t>：</a:t>
            </a:r>
            <a:r>
              <a:rPr lang="zh-CN" altLang="en-US" sz="2000" dirty="0"/>
              <a:t>专业行业分析、在校期间发展路径、职业素养（时间管理、领导力提升、团队合作、有效沟通、职场礼仪）、优秀院友讲座、优秀院友生涯访谈、职场体验日名企参访、简历和面试指导、模拟招聘、个人职业生活规划报告会等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b="1" dirty="0" smtClean="0"/>
              <a:t>【</a:t>
            </a:r>
            <a:r>
              <a:rPr lang="zh-CN" altLang="en-US" sz="2000" b="1" dirty="0" smtClean="0"/>
              <a:t>课程信息</a:t>
            </a:r>
            <a:r>
              <a:rPr lang="en-US" altLang="zh-CN" sz="2000" b="1" dirty="0" smtClean="0"/>
              <a:t>】</a:t>
            </a:r>
            <a:endParaRPr lang="en-US" altLang="zh-CN" sz="2000" b="1" dirty="0" smtClean="0"/>
          </a:p>
          <a:p>
            <a:r>
              <a:rPr lang="zh-CN" altLang="en-US" sz="2000" dirty="0">
                <a:latin typeface="+mn-ea"/>
              </a:rPr>
              <a:t>课程编号：</a:t>
            </a:r>
            <a:r>
              <a:rPr lang="en-US" altLang="zh-CN" sz="2000" dirty="0">
                <a:latin typeface="+mn-ea"/>
              </a:rPr>
              <a:t>61030020</a:t>
            </a:r>
            <a:endParaRPr lang="en-US" altLang="zh-CN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课程时间：周三</a:t>
            </a:r>
            <a:r>
              <a:rPr lang="en-US" altLang="zh-CN" sz="2000" dirty="0">
                <a:latin typeface="+mn-ea"/>
              </a:rPr>
              <a:t>10-11</a:t>
            </a:r>
            <a:r>
              <a:rPr lang="zh-CN" altLang="en-US" sz="2000" dirty="0">
                <a:latin typeface="+mn-ea"/>
              </a:rPr>
              <a:t>节</a:t>
            </a:r>
            <a:endParaRPr lang="en-US" altLang="zh-CN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学时学分：</a:t>
            </a:r>
            <a:r>
              <a:rPr lang="en-US" altLang="zh-CN" sz="2000" dirty="0">
                <a:latin typeface="+mn-ea"/>
              </a:rPr>
              <a:t>16</a:t>
            </a:r>
            <a:r>
              <a:rPr lang="zh-CN" altLang="en-US" sz="2000" dirty="0">
                <a:latin typeface="+mn-ea"/>
              </a:rPr>
              <a:t>周</a:t>
            </a:r>
            <a:r>
              <a:rPr lang="en-US" altLang="zh-CN" sz="2000" dirty="0">
                <a:latin typeface="+mn-ea"/>
              </a:rPr>
              <a:t>32</a:t>
            </a:r>
            <a:r>
              <a:rPr lang="zh-CN" altLang="en-US" sz="2000" dirty="0">
                <a:latin typeface="+mn-ea"/>
              </a:rPr>
              <a:t>学时；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学分</a:t>
            </a:r>
            <a:endParaRPr lang="en-US" altLang="zh-CN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授课团队：就业中心、院系就业老师、名企</a:t>
            </a:r>
            <a:r>
              <a:rPr lang="en-US" altLang="zh-CN" sz="2000" dirty="0">
                <a:latin typeface="+mn-ea"/>
              </a:rPr>
              <a:t>HR</a:t>
            </a:r>
            <a:r>
              <a:rPr lang="zh-CN" altLang="en-US" sz="2000" dirty="0">
                <a:latin typeface="+mn-ea"/>
              </a:rPr>
              <a:t>、校友等</a:t>
            </a:r>
            <a:endParaRPr lang="zh-CN" altLang="en-US" sz="2000" dirty="0">
              <a:latin typeface="+mn-ea"/>
            </a:endParaRPr>
          </a:p>
          <a:p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515031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本科生</a:t>
            </a:r>
            <a:r>
              <a:rPr lang="en-US" altLang="zh-CN" sz="3600" b="1" dirty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就业率</a:t>
            </a:r>
            <a:endParaRPr kumimoji="1" lang="zh-CN" altLang="en-US" sz="36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176696"/>
            <a:ext cx="10515600" cy="717188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本科生</a:t>
            </a:r>
            <a:r>
              <a:rPr lang="en-US" altLang="zh-CN" sz="3200" b="1" dirty="0" smtClean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200" b="1" dirty="0">
                <a:latin typeface="Adobe 黑体 Std R" pitchFamily="34" charset="-122"/>
                <a:ea typeface="Adobe 黑体 Std R" pitchFamily="34" charset="-122"/>
              </a:rPr>
              <a:t>毕业去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向</a:t>
            </a:r>
            <a:r>
              <a:rPr lang="zh-CN" altLang="en-US" sz="3200" dirty="0" smtClean="0">
                <a:ea typeface="Adobe 黑体 Std R" pitchFamily="34" charset="-122"/>
              </a:rPr>
              <a:t>(</a:t>
            </a:r>
            <a:r>
              <a:rPr lang="en-US" altLang="zh-CN" sz="3200" dirty="0" smtClean="0">
                <a:ea typeface="Adobe 黑体 Std R" pitchFamily="34" charset="-122"/>
              </a:rPr>
              <a:t>07-15</a:t>
            </a:r>
            <a:r>
              <a:rPr lang="zh-CN" altLang="en-US" sz="3200" dirty="0" smtClean="0">
                <a:ea typeface="Adobe 黑体 Std R" pitchFamily="34" charset="-122"/>
              </a:rPr>
              <a:t>年</a:t>
            </a:r>
            <a:r>
              <a:rPr lang="zh-CN" altLang="zh-CN" sz="3200" dirty="0" smtClean="0">
                <a:ea typeface="Adobe 黑体 Std R" pitchFamily="34" charset="-122"/>
              </a:rPr>
              <a:t>)</a:t>
            </a:r>
            <a:endParaRPr kumimoji="1" lang="zh-CN" altLang="en-US" sz="3200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812800" y="210139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3507" y="973500"/>
            <a:ext cx="522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本科</a:t>
            </a:r>
            <a:r>
              <a:rPr lang="en-US" altLang="zh-CN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举例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9962" y="1727780"/>
            <a:ext cx="233910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就业行业分布：</a:t>
            </a:r>
            <a:endParaRPr kumimoji="1" lang="en-US" altLang="zh-CN" sz="2400" dirty="0" smtClean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956132" y="1089072"/>
            <a:ext cx="2262158" cy="5216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留学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举例：</a:t>
            </a:r>
            <a:endParaRPr kumimoji="1" lang="en-US" altLang="zh-CN" sz="2400" dirty="0" smtClean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哈佛</a:t>
            </a: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斯坦福大学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哥伦比亚大学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纽约大学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宾夕法尼亚大学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杜克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加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州大学伯克利</a:t>
            </a: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分校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加州大学洛杉矶分校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西北大学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康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奈尔大学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伦敦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政治经济</a:t>
            </a: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学院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9913" y="1121591"/>
            <a:ext cx="3416320" cy="4801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就业举例：</a:t>
            </a:r>
            <a:endParaRPr kumimoji="1" lang="zh-CN" altLang="en-US" sz="24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高伟绅律师事务所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美国凯威莱德律师事务所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美国普衡律师事务所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美国苏利文克伦威尔律师事务所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</a:t>
            </a: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天元律师事务所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竞天公诚律师事务所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通商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律师事务所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上海市黄浦区人民检察院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恒丰银行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南方报业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0" y="2171700"/>
          <a:ext cx="5076202" cy="356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277257"/>
            <a:ext cx="10515600" cy="413431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法学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硕士</a:t>
            </a:r>
            <a:r>
              <a:rPr lang="en-US" altLang="zh-CN" sz="3600" b="1" dirty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就业率</a:t>
            </a:r>
            <a:endParaRPr kumimoji="1" lang="zh-CN" altLang="en-US" sz="36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471488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法学硕士</a:t>
            </a:r>
            <a:r>
              <a:rPr lang="en-US" altLang="zh-CN" sz="3600" b="1" dirty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毕业去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向</a:t>
            </a:r>
            <a:r>
              <a:rPr lang="zh-CN" altLang="en-US" sz="3600" dirty="0" smtClean="0">
                <a:ea typeface="Adobe 黑体 Std R" pitchFamily="34" charset="-122"/>
              </a:rPr>
              <a:t>(</a:t>
            </a:r>
            <a:r>
              <a:rPr lang="en-US" altLang="zh-CN" sz="3600" dirty="0" smtClean="0">
                <a:ea typeface="Adobe 黑体 Std R" pitchFamily="34" charset="-122"/>
              </a:rPr>
              <a:t>07-15</a:t>
            </a:r>
            <a:r>
              <a:rPr lang="zh-CN" altLang="en-US" sz="3600" dirty="0" smtClean="0">
                <a:ea typeface="Adobe 黑体 Std R" pitchFamily="34" charset="-122"/>
              </a:rPr>
              <a:t>年</a:t>
            </a:r>
            <a:r>
              <a:rPr lang="zh-CN" altLang="zh-CN" sz="3600" dirty="0" smtClean="0">
                <a:ea typeface="Adobe 黑体 Std R" pitchFamily="34" charset="-122"/>
              </a:rPr>
              <a:t>)</a:t>
            </a:r>
            <a:endParaRPr kumimoji="1" lang="zh-CN" altLang="en-US" sz="36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07" y="1017042"/>
            <a:ext cx="445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法学硕士</a:t>
            </a:r>
            <a:r>
              <a:rPr lang="en-US" altLang="zh-CN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举例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1003" y="1558275"/>
            <a:ext cx="233910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就业行业分布：</a:t>
            </a:r>
            <a:endParaRPr kumimoji="1" lang="en-US" altLang="zh-CN" sz="2400" dirty="0" smtClean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01210" y="791108"/>
            <a:ext cx="2608406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就业单位举例：</a:t>
            </a:r>
            <a:endParaRPr kumimoji="1" lang="zh-CN" altLang="en-US" sz="24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外交部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交通运输部 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国家烟草专卖局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中央组织部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华为技术有限公司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北京市中伦律师事务所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北京市金杜律师事务所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北京市君合律师事务所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美国世强律师事务所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美国盛信律师事务所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中信银行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国家</a:t>
            </a:r>
            <a:r>
              <a:rPr lang="zh-CN" altLang="en-US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开发银行</a:t>
            </a:r>
            <a:endParaRPr kumimoji="1" lang="zh-CN" altLang="en-US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506122" y="2282494"/>
          <a:ext cx="5531408" cy="437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175657"/>
            <a:ext cx="10515600" cy="515031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法学博士</a:t>
            </a:r>
            <a:r>
              <a:rPr lang="en-US" altLang="zh-CN" sz="3600" b="1" dirty="0" smtClean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就业率</a:t>
            </a:r>
            <a:endParaRPr kumimoji="1"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190171"/>
            <a:ext cx="10515600" cy="500517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法学博士</a:t>
            </a:r>
            <a:r>
              <a:rPr lang="en-US" altLang="zh-CN" sz="3600" b="1" dirty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毕业去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向</a:t>
            </a:r>
            <a:r>
              <a:rPr lang="zh-CN" altLang="en-US" sz="3600" dirty="0" smtClean="0">
                <a:ea typeface="Adobe 黑体 Std R" pitchFamily="34" charset="-122"/>
              </a:rPr>
              <a:t>(</a:t>
            </a:r>
            <a:r>
              <a:rPr lang="en-US" altLang="zh-CN" sz="3600" dirty="0" smtClean="0">
                <a:ea typeface="Adobe 黑体 Std R" pitchFamily="34" charset="-122"/>
              </a:rPr>
              <a:t>07-15</a:t>
            </a:r>
            <a:r>
              <a:rPr lang="zh-CN" altLang="en-US" sz="3600" dirty="0" smtClean="0">
                <a:ea typeface="Adobe 黑体 Std R" pitchFamily="34" charset="-122"/>
              </a:rPr>
              <a:t>年</a:t>
            </a:r>
            <a:r>
              <a:rPr lang="zh-CN" altLang="zh-CN" sz="3600" dirty="0" smtClean="0">
                <a:ea typeface="Adobe 黑体 Std R" pitchFamily="34" charset="-122"/>
              </a:rPr>
              <a:t>)</a:t>
            </a:r>
            <a:endParaRPr kumimoji="1"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85185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915" y="1007890"/>
            <a:ext cx="634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法学博士</a:t>
            </a:r>
            <a:r>
              <a:rPr lang="en-US" altLang="zh-CN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举例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43775" y="292333"/>
            <a:ext cx="3251207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2015</a:t>
            </a:r>
            <a:r>
              <a:rPr kumimoji="1" lang="zh-CN" altLang="en-US" sz="28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届举例：</a:t>
            </a:r>
            <a:endParaRPr kumimoji="1" lang="en-US" altLang="zh-CN" sz="28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教育科研：（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59%</a:t>
            </a:r>
            <a:r>
              <a:rPr kumimoji="1" lang="zh-CN" altLang="en-US" sz="28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）</a:t>
            </a:r>
            <a:endParaRPr kumimoji="1" lang="en-US" altLang="zh-CN" sz="2800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浙江大学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中国政法大学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南开大学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西南政法大学 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对外经济贸易大学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中国人民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公安大学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北京理工大学 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北京林业大学</a:t>
            </a:r>
            <a:endParaRPr lang="en-US" altLang="zh-CN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首都</a:t>
            </a:r>
            <a:r>
              <a:rPr lang="zh-CN" altLang="en-US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经济贸易</a:t>
            </a: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深圳大学</a:t>
            </a:r>
            <a:endParaRPr lang="en-US" altLang="zh-CN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2915" y="1505581"/>
            <a:ext cx="2339102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就业行业分布：</a:t>
            </a:r>
            <a:endParaRPr kumimoji="1" lang="en-US" altLang="zh-CN" sz="2400" dirty="0" smtClean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611060" y="1886485"/>
          <a:ext cx="5465000" cy="432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83507" y="388725"/>
            <a:ext cx="63267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1011"/>
          <a:stretch>
            <a:fillRect/>
          </a:stretch>
        </p:blipFill>
        <p:spPr>
          <a:xfrm rot="20690291">
            <a:off x="1561376" y="874887"/>
            <a:ext cx="3896928" cy="578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425002" y="489397"/>
            <a:ext cx="294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目录 </a:t>
            </a:r>
            <a:r>
              <a:rPr lang="en-US" altLang="zh-CN" sz="3200" dirty="0" smtClean="0">
                <a:solidFill>
                  <a:prstClr val="black"/>
                </a:solidFill>
                <a:ea typeface="Adobe Myungjo Std M" pitchFamily="18" charset="-128"/>
              </a:rPr>
              <a:t>Contents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50796" y="5304609"/>
            <a:ext cx="412124" cy="4121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98997" y="5286281"/>
            <a:ext cx="257578" cy="2575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97901" y="3420490"/>
            <a:ext cx="412124" cy="4121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33367" y="4196024"/>
            <a:ext cx="1034601" cy="10346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2567" y="3639441"/>
            <a:ext cx="395467" cy="395467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607459" y="3955256"/>
            <a:ext cx="253541" cy="253541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917550" y="4714813"/>
            <a:ext cx="1007211" cy="100721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606826" y="2308014"/>
            <a:ext cx="1836387" cy="2045515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443213" y="2306592"/>
            <a:ext cx="3405421" cy="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605598" y="3049198"/>
            <a:ext cx="1296029" cy="1702939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909070" y="3049198"/>
            <a:ext cx="3714514" cy="5454"/>
          </a:xfrm>
          <a:prstGeom prst="line">
            <a:avLst/>
          </a:prstGeom>
          <a:ln w="190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7754237" y="2264919"/>
            <a:ext cx="103031" cy="103031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560411" y="2985959"/>
            <a:ext cx="103031" cy="1030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67770" y="1798555"/>
            <a:ext cx="168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就业管理</a:t>
            </a:r>
            <a:endParaRPr lang="zh-CN" altLang="en-US" sz="28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54194" y="3783140"/>
            <a:ext cx="5158937" cy="1225201"/>
            <a:chOff x="4342869" y="2731131"/>
            <a:chExt cx="5158937" cy="122520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684261" y="2787652"/>
              <a:ext cx="3714514" cy="5454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342869" y="3030382"/>
              <a:ext cx="925950" cy="925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5233951" y="2782647"/>
              <a:ext cx="459739" cy="604083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9398775" y="2731131"/>
              <a:ext cx="103031" cy="1030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916738" y="4292641"/>
            <a:ext cx="4828525" cy="1742645"/>
            <a:chOff x="5611036" y="3454056"/>
            <a:chExt cx="4828525" cy="1742645"/>
          </a:xfrm>
        </p:grpSpPr>
        <p:sp>
          <p:nvSpPr>
            <p:cNvPr id="12" name="椭圆 11"/>
            <p:cNvSpPr/>
            <p:nvPr/>
          </p:nvSpPr>
          <p:spPr>
            <a:xfrm>
              <a:off x="5684261" y="3454056"/>
              <a:ext cx="502276" cy="5022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60439" y="3478105"/>
              <a:ext cx="333225" cy="33322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611036" y="4282558"/>
              <a:ext cx="914143" cy="91414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6170605" y="3925967"/>
              <a:ext cx="459739" cy="604083"/>
            </a:xfrm>
            <a:prstGeom prst="line">
              <a:avLst/>
            </a:prstGeom>
            <a:ln w="19050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622016" y="3920513"/>
              <a:ext cx="3714514" cy="5454"/>
            </a:xfrm>
            <a:prstGeom prst="line">
              <a:avLst/>
            </a:prstGeom>
            <a:ln w="19050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10336530" y="3853301"/>
              <a:ext cx="103031" cy="103031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35170" y="4207753"/>
            <a:ext cx="1034601" cy="10346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 rot="5400000" flipH="1" flipV="1">
            <a:off x="784821" y="1722493"/>
            <a:ext cx="2838410" cy="25323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839844" y="1538094"/>
            <a:ext cx="103031" cy="1030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446752" y="1579762"/>
            <a:ext cx="34054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6086636" y="2594096"/>
            <a:ext cx="168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就业服务</a:t>
            </a:r>
            <a:endParaRPr lang="zh-CN" altLang="en-US" sz="28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317366" y="4177129"/>
            <a:ext cx="168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28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90594" y="3357007"/>
            <a:ext cx="168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</a:t>
            </a:r>
            <a:endParaRPr lang="zh-CN" altLang="en-US" sz="28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85880" y="1018551"/>
            <a:ext cx="168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主要职能</a:t>
            </a:r>
            <a:endParaRPr lang="zh-CN" altLang="en-US" sz="2800" b="1" dirty="0">
              <a:solidFill>
                <a:prstClr val="black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204686"/>
            <a:ext cx="10515600" cy="486002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法律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硕士</a:t>
            </a:r>
            <a:r>
              <a:rPr lang="en-US" altLang="zh-CN" sz="3600" b="1" dirty="0" smtClean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就业率</a:t>
            </a:r>
            <a:endParaRPr kumimoji="1" lang="zh-CN" altLang="en-US" sz="36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63267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838200" y="1190171"/>
            <a:ext cx="10515600" cy="500517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法律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硕士</a:t>
            </a:r>
            <a:r>
              <a:rPr lang="en-US" altLang="zh-CN" sz="3600" b="1" dirty="0"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600" b="1" dirty="0">
                <a:latin typeface="Adobe 黑体 Std R" pitchFamily="34" charset="-122"/>
                <a:ea typeface="Adobe 黑体 Std R" pitchFamily="34" charset="-122"/>
              </a:rPr>
              <a:t>毕业去</a:t>
            </a:r>
            <a:r>
              <a:rPr lang="zh-CN" altLang="en-US" sz="3600" b="1" dirty="0" smtClean="0">
                <a:latin typeface="Adobe 黑体 Std R" pitchFamily="34" charset="-122"/>
                <a:ea typeface="Adobe 黑体 Std R" pitchFamily="34" charset="-122"/>
              </a:rPr>
              <a:t>向</a:t>
            </a:r>
            <a:r>
              <a:rPr lang="zh-CN" altLang="en-US" sz="3600" dirty="0" smtClean="0">
                <a:ea typeface="Adobe 黑体 Std R" pitchFamily="34" charset="-122"/>
              </a:rPr>
              <a:t>(</a:t>
            </a:r>
            <a:r>
              <a:rPr lang="en-US" altLang="zh-CN" sz="3600" dirty="0" smtClean="0">
                <a:ea typeface="Adobe 黑体 Std R" pitchFamily="34" charset="-122"/>
              </a:rPr>
              <a:t>07-15</a:t>
            </a:r>
            <a:r>
              <a:rPr lang="zh-CN" altLang="en-US" sz="3600" dirty="0" smtClean="0">
                <a:ea typeface="Adobe 黑体 Std R" pitchFamily="34" charset="-122"/>
              </a:rPr>
              <a:t>年</a:t>
            </a:r>
            <a:r>
              <a:rPr lang="zh-CN" altLang="zh-CN" sz="3600" dirty="0" smtClean="0">
                <a:ea typeface="Adobe 黑体 Std R" pitchFamily="34" charset="-122"/>
              </a:rPr>
              <a:t>)</a:t>
            </a:r>
            <a:endParaRPr kumimoji="1"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83507" y="388725"/>
            <a:ext cx="63267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1943" y="1068654"/>
            <a:ext cx="634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法律硕士</a:t>
            </a:r>
            <a:r>
              <a:rPr lang="en-US" altLang="zh-CN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—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举例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7669" y="1685956"/>
            <a:ext cx="3213809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金融业（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100</a:t>
            </a: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人，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38.76%</a:t>
            </a: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）：</a:t>
            </a:r>
            <a:endParaRPr kumimoji="1" lang="en-US" altLang="zh-CN" b="1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中国工商银行总行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中国建设银行总行</a:t>
            </a:r>
            <a:r>
              <a:rPr kumimoji="1" lang="en-US" altLang="zh-CN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 </a:t>
            </a:r>
            <a:r>
              <a:rPr kumimoji="1" lang="en-US" altLang="zh-CN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 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中国民生银行总行 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中国证券登记结算有限责任公司 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中国银行间市场交易商协会</a:t>
            </a:r>
            <a:endParaRPr lang="en-US" altLang="zh-CN" sz="1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中国建银投资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中信证券</a:t>
            </a:r>
            <a:endParaRPr lang="en-US" altLang="zh-CN" sz="16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华融证券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中信建投证券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深圳证券交易所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上海证券交易所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9738" y="1518749"/>
            <a:ext cx="3466061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律所（</a:t>
            </a:r>
            <a:r>
              <a:rPr kumimoji="1" lang="zh-CN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5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2</a:t>
            </a: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人，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20.16%</a:t>
            </a:r>
            <a:r>
              <a:rPr kumimoji="1" lang="zh-CN" altLang="en-US" b="1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）</a:t>
            </a:r>
            <a:r>
              <a:rPr kumimoji="1" lang="zh-CN" altLang="en-US" sz="2000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：</a:t>
            </a:r>
            <a:endParaRPr kumimoji="1" lang="zh-CN" altLang="en-US" sz="2000" b="1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君合律师事务所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金杜律师事务所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美国凯易国际律师事务所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英国富而德律师事务所</a:t>
            </a:r>
            <a:endParaRPr lang="en-US" altLang="zh-CN" sz="16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9538" y="1653429"/>
            <a:ext cx="331594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公司企业（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63</a:t>
            </a: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人，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24.42%</a:t>
            </a:r>
            <a:r>
              <a:rPr kumimoji="1" lang="zh-CN" altLang="en-US" b="1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）：</a:t>
            </a:r>
            <a:endParaRPr kumimoji="1" lang="en-US" altLang="zh-CN" b="1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中国移动通信集团公司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中国石油技术开发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公司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中国国际航空股份有限公司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中国五矿集团</a:t>
            </a:r>
            <a:r>
              <a:rPr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公司 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华为技术有限公司 </a:t>
            </a:r>
            <a:endParaRPr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国家烟草专卖局 </a:t>
            </a:r>
            <a:endParaRPr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中粮酒业有限公司 </a:t>
            </a:r>
            <a:endParaRPr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中国海洋石油总公司 </a:t>
            </a:r>
            <a:endParaRPr kumimoji="1" lang="zh-CN" altLang="en-US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71722" y="3769991"/>
            <a:ext cx="346606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政府／司法机关（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4</a:t>
            </a:r>
            <a:r>
              <a:rPr kumimoji="1" lang="zh-CN" altLang="zh-CN" b="1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3</a:t>
            </a:r>
            <a:r>
              <a:rPr kumimoji="1" lang="zh-CN" altLang="en-US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人，</a:t>
            </a:r>
            <a:r>
              <a:rPr kumimoji="1" lang="en-US" altLang="zh-CN" b="1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16.67%</a:t>
            </a:r>
            <a:r>
              <a:rPr kumimoji="1" lang="zh-CN" altLang="en-US" b="1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）</a:t>
            </a:r>
            <a:r>
              <a:rPr kumimoji="1" lang="zh-CN" altLang="en-US" sz="2000" b="1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：</a:t>
            </a:r>
            <a:endParaRPr kumimoji="1" lang="en-US" altLang="zh-CN" sz="2000" b="1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外交部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国资委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全国人大常委会办公厅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北京市第一中级人民法院</a:t>
            </a:r>
            <a:endParaRPr kumimoji="1" lang="en-US" altLang="zh-CN" sz="1600" dirty="0" smtClean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北京市</a:t>
            </a:r>
            <a:r>
              <a:rPr kumimoji="1" lang="zh-CN" altLang="en-US" sz="1600" dirty="0" smtClean="0">
                <a:solidFill>
                  <a:prstClr val="black"/>
                </a:solidFill>
                <a:latin typeface="黑体"/>
                <a:ea typeface="黑体"/>
                <a:cs typeface="黑体"/>
              </a:rPr>
              <a:t>第三中级人民法院</a:t>
            </a:r>
            <a:endParaRPr kumimoji="1" lang="en-US" altLang="zh-CN" sz="1600" dirty="0">
              <a:solidFill>
                <a:prstClr val="blac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507" y="388725"/>
            <a:ext cx="63267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Two </a:t>
            </a:r>
            <a:r>
              <a:rPr lang="zh-CN" altLang="en-US" sz="3200" b="1" dirty="0" smtClean="0">
                <a:latin typeface="Adobe 黑体 Std R" pitchFamily="34" charset="-122"/>
                <a:ea typeface="Adobe 黑体 Std R" pitchFamily="34" charset="-122"/>
              </a:rPr>
              <a:t>法学院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就业情况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420527683138523181.jpg42052768313852318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2135" y="1523047"/>
            <a:ext cx="5643880" cy="3763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5" y="899885"/>
            <a:ext cx="7025485" cy="56097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346598">
            <a:off x="5543635" y="2304387"/>
            <a:ext cx="6271244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CN" altLang="en-US" sz="3600" dirty="0" smtClean="0">
                <a:latin typeface="隶书" pitchFamily="49" charset="-122"/>
                <a:ea typeface="隶书" pitchFamily="49" charset="-122"/>
              </a:rPr>
              <a:t>就业指导办公室</a:t>
            </a:r>
            <a:endParaRPr lang="en-US" altLang="zh-CN" sz="36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联 系 人：侯乐老师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电    话：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010-62757816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邮    箱：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pkulawjob@yeah.net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办公地点：凯原楼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211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办公时间：周一至周五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8:30-11:30  13:30-17:00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07" y="388725"/>
            <a:ext cx="63267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Contact Us </a:t>
            </a:r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联系方式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501559" y="1537734"/>
            <a:ext cx="2781743" cy="2781743"/>
          </a:xfrm>
          <a:prstGeom prst="ellipse">
            <a:avLst/>
          </a:prstGeom>
          <a:solidFill>
            <a:schemeClr val="bg1"/>
          </a:solidFill>
          <a:ln w="254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05350" y="2209800"/>
            <a:ext cx="895350" cy="590550"/>
            <a:chOff x="4705350" y="2209800"/>
            <a:chExt cx="895350" cy="590550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4705350" y="2228850"/>
              <a:ext cx="400050" cy="5715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105400" y="2209800"/>
              <a:ext cx="495300" cy="59055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101759" y="2209800"/>
            <a:ext cx="895350" cy="590550"/>
            <a:chOff x="4705350" y="2209800"/>
            <a:chExt cx="895350" cy="590550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4705350" y="2228850"/>
              <a:ext cx="400050" cy="57150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105400" y="2209800"/>
              <a:ext cx="495300" cy="59055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椭圆 12"/>
          <p:cNvSpPr/>
          <p:nvPr/>
        </p:nvSpPr>
        <p:spPr>
          <a:xfrm>
            <a:off x="4795284" y="3051544"/>
            <a:ext cx="805416" cy="202019"/>
          </a:xfrm>
          <a:prstGeom prst="ellipse">
            <a:avLst/>
          </a:prstGeom>
          <a:solidFill>
            <a:srgbClr val="FF546B">
              <a:alpha val="7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39293" y="3051543"/>
            <a:ext cx="805416" cy="202019"/>
          </a:xfrm>
          <a:prstGeom prst="ellipse">
            <a:avLst/>
          </a:prstGeom>
          <a:solidFill>
            <a:srgbClr val="FF546B">
              <a:alpha val="7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905375" y="2928605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072948" y="2928605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215491" y="2928604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149383" y="2928604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368679" y="2928604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9844" y="2928604"/>
            <a:ext cx="200025" cy="324957"/>
          </a:xfrm>
          <a:prstGeom prst="line">
            <a:avLst/>
          </a:prstGeom>
          <a:ln>
            <a:solidFill>
              <a:srgbClr val="FF5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997109" y="5098265"/>
            <a:ext cx="4256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谢谢各位同学的参与！</a:t>
            </a:r>
            <a:endParaRPr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772701" y="1443844"/>
            <a:ext cx="10872848" cy="5641572"/>
            <a:chOff x="1547664" y="1556792"/>
            <a:chExt cx="6408712" cy="3528392"/>
          </a:xfrm>
        </p:grpSpPr>
        <p:sp>
          <p:nvSpPr>
            <p:cNvPr id="70" name="矩形 4"/>
            <p:cNvSpPr/>
            <p:nvPr/>
          </p:nvSpPr>
          <p:spPr>
            <a:xfrm>
              <a:off x="1698812" y="2348880"/>
              <a:ext cx="6120680" cy="2736304"/>
            </a:xfrm>
            <a:custGeom>
              <a:avLst/>
              <a:gdLst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0 w 6120680"/>
                <a:gd name="connsiteY3" fmla="*/ 2736304 h 2736304"/>
                <a:gd name="connsiteX4" fmla="*/ 0 w 6120680"/>
                <a:gd name="connsiteY4" fmla="*/ 0 h 2736304"/>
                <a:gd name="connsiteX0-1" fmla="*/ 0 w 6120680"/>
                <a:gd name="connsiteY0-2" fmla="*/ 0 h 2736304"/>
                <a:gd name="connsiteX1-3" fmla="*/ 6120680 w 6120680"/>
                <a:gd name="connsiteY1-4" fmla="*/ 0 h 2736304"/>
                <a:gd name="connsiteX2-5" fmla="*/ 6120680 w 6120680"/>
                <a:gd name="connsiteY2-6" fmla="*/ 2736304 h 2736304"/>
                <a:gd name="connsiteX3-7" fmla="*/ 3137883 w 6120680"/>
                <a:gd name="connsiteY3-8" fmla="*/ 2729535 h 2736304"/>
                <a:gd name="connsiteX4-9" fmla="*/ 0 w 6120680"/>
                <a:gd name="connsiteY4-10" fmla="*/ 2736304 h 2736304"/>
                <a:gd name="connsiteX5" fmla="*/ 0 w 6120680"/>
                <a:gd name="connsiteY5" fmla="*/ 0 h 2736304"/>
                <a:gd name="connsiteX0-11" fmla="*/ 0 w 6120680"/>
                <a:gd name="connsiteY0-12" fmla="*/ 0 h 2736304"/>
                <a:gd name="connsiteX1-13" fmla="*/ 6120680 w 6120680"/>
                <a:gd name="connsiteY1-14" fmla="*/ 0 h 2736304"/>
                <a:gd name="connsiteX2-15" fmla="*/ 6120680 w 6120680"/>
                <a:gd name="connsiteY2-16" fmla="*/ 2736304 h 2736304"/>
                <a:gd name="connsiteX3-17" fmla="*/ 3149915 w 6120680"/>
                <a:gd name="connsiteY3-18" fmla="*/ 2152019 h 2736304"/>
                <a:gd name="connsiteX4-19" fmla="*/ 0 w 6120680"/>
                <a:gd name="connsiteY4-20" fmla="*/ 2736304 h 2736304"/>
                <a:gd name="connsiteX5-21" fmla="*/ 0 w 6120680"/>
                <a:gd name="connsiteY5-22" fmla="*/ 0 h 2736304"/>
                <a:gd name="connsiteX0-23" fmla="*/ 0 w 6120680"/>
                <a:gd name="connsiteY0-24" fmla="*/ 0 h 2736304"/>
                <a:gd name="connsiteX1-25" fmla="*/ 6120680 w 6120680"/>
                <a:gd name="connsiteY1-26" fmla="*/ 0 h 2736304"/>
                <a:gd name="connsiteX2-27" fmla="*/ 6120680 w 6120680"/>
                <a:gd name="connsiteY2-28" fmla="*/ 2736304 h 2736304"/>
                <a:gd name="connsiteX3-29" fmla="*/ 3125852 w 6120680"/>
                <a:gd name="connsiteY3-30" fmla="*/ 2236240 h 2736304"/>
                <a:gd name="connsiteX4-31" fmla="*/ 0 w 6120680"/>
                <a:gd name="connsiteY4-32" fmla="*/ 2736304 h 2736304"/>
                <a:gd name="connsiteX5-33" fmla="*/ 0 w 6120680"/>
                <a:gd name="connsiteY5-34" fmla="*/ 0 h 2736304"/>
                <a:gd name="connsiteX0-35" fmla="*/ 0 w 6120680"/>
                <a:gd name="connsiteY0-36" fmla="*/ 0 h 2736304"/>
                <a:gd name="connsiteX1-37" fmla="*/ 6120680 w 6120680"/>
                <a:gd name="connsiteY1-38" fmla="*/ 0 h 2736304"/>
                <a:gd name="connsiteX2-39" fmla="*/ 6120680 w 6120680"/>
                <a:gd name="connsiteY2-40" fmla="*/ 2736304 h 2736304"/>
                <a:gd name="connsiteX3-41" fmla="*/ 3125852 w 6120680"/>
                <a:gd name="connsiteY3-42" fmla="*/ 2320461 h 2736304"/>
                <a:gd name="connsiteX4-43" fmla="*/ 0 w 6120680"/>
                <a:gd name="connsiteY4-44" fmla="*/ 2736304 h 2736304"/>
                <a:gd name="connsiteX5-45" fmla="*/ 0 w 6120680"/>
                <a:gd name="connsiteY5-46" fmla="*/ 0 h 2736304"/>
                <a:gd name="connsiteX0-47" fmla="*/ 0 w 6120680"/>
                <a:gd name="connsiteY0-48" fmla="*/ 0 h 2736304"/>
                <a:gd name="connsiteX1-49" fmla="*/ 6120680 w 6120680"/>
                <a:gd name="connsiteY1-50" fmla="*/ 0 h 2736304"/>
                <a:gd name="connsiteX2-51" fmla="*/ 6120680 w 6120680"/>
                <a:gd name="connsiteY2-52" fmla="*/ 2736304 h 2736304"/>
                <a:gd name="connsiteX3-53" fmla="*/ 2957410 w 6120680"/>
                <a:gd name="connsiteY3-54" fmla="*/ 2320461 h 2736304"/>
                <a:gd name="connsiteX4-55" fmla="*/ 0 w 6120680"/>
                <a:gd name="connsiteY4-56" fmla="*/ 2736304 h 2736304"/>
                <a:gd name="connsiteX5-57" fmla="*/ 0 w 6120680"/>
                <a:gd name="connsiteY5-58" fmla="*/ 0 h 27363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120680" h="2736304">
                  <a:moveTo>
                    <a:pt x="0" y="0"/>
                  </a:moveTo>
                  <a:lnTo>
                    <a:pt x="6120680" y="0"/>
                  </a:lnTo>
                  <a:lnTo>
                    <a:pt x="6120680" y="2736304"/>
                  </a:lnTo>
                  <a:lnTo>
                    <a:pt x="2957410" y="2320461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47664" y="1556792"/>
              <a:ext cx="6408712" cy="30243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674748" y="1664712"/>
              <a:ext cx="6144744" cy="28080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6255576" y="0"/>
            <a:ext cx="0" cy="1344146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74" name="泪滴形 7"/>
          <p:cNvSpPr/>
          <p:nvPr/>
        </p:nvSpPr>
        <p:spPr>
          <a:xfrm rot="18998822">
            <a:off x="5543704" y="1579015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C00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9474365" y="43542"/>
            <a:ext cx="0" cy="1608691"/>
          </a:xfrm>
          <a:prstGeom prst="line">
            <a:avLst/>
          </a:prstGeom>
          <a:noFill/>
          <a:ln w="28575" cap="flat" cmpd="sng" algn="ctr">
            <a:solidFill>
              <a:srgbClr val="D38951"/>
            </a:solidFill>
            <a:prstDash val="sysDot"/>
          </a:ln>
          <a:effectLst/>
        </p:spPr>
      </p:cxnSp>
      <p:sp>
        <p:nvSpPr>
          <p:cNvPr id="76" name="泪滴形 7"/>
          <p:cNvSpPr/>
          <p:nvPr/>
        </p:nvSpPr>
        <p:spPr>
          <a:xfrm rot="18998822">
            <a:off x="8762491" y="1931613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546B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2843403" y="43542"/>
            <a:ext cx="51516" cy="1631055"/>
          </a:xfrm>
          <a:prstGeom prst="line">
            <a:avLst/>
          </a:prstGeom>
          <a:noFill/>
          <a:ln w="28575" cap="flat" cmpd="sng" algn="ctr">
            <a:solidFill>
              <a:srgbClr val="C1C35D"/>
            </a:solidFill>
            <a:prstDash val="sysDot"/>
          </a:ln>
          <a:effectLst/>
        </p:spPr>
      </p:cxnSp>
      <p:sp>
        <p:nvSpPr>
          <p:cNvPr id="78" name="泪滴形 7"/>
          <p:cNvSpPr/>
          <p:nvPr/>
        </p:nvSpPr>
        <p:spPr>
          <a:xfrm rot="18998822">
            <a:off x="1949450" y="1687830"/>
            <a:ext cx="1772285" cy="183197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70AD47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9" name="TextBox 31"/>
          <p:cNvSpPr txBox="1"/>
          <p:nvPr/>
        </p:nvSpPr>
        <p:spPr>
          <a:xfrm>
            <a:off x="4552951" y="3086576"/>
            <a:ext cx="328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毕业生与用人单位搭建有效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桥梁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联系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用人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单位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组织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宣讲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会、接待政审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收集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、发布就业信息和实习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信息，就业推荐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开具相关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证明（无犯罪记录、婚育证明等）、介绍信（查档、户口）</a:t>
            </a:r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0" name="TextBox 32"/>
          <p:cNvSpPr txBox="1"/>
          <p:nvPr/>
        </p:nvSpPr>
        <p:spPr>
          <a:xfrm>
            <a:off x="5630589" y="2140957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服务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1" name="TextBox 33"/>
          <p:cNvSpPr txBox="1"/>
          <p:nvPr/>
        </p:nvSpPr>
        <p:spPr>
          <a:xfrm>
            <a:off x="5789295" y="1674495"/>
            <a:ext cx="94932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02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2" name="TextBox 34"/>
          <p:cNvSpPr txBox="1"/>
          <p:nvPr/>
        </p:nvSpPr>
        <p:spPr>
          <a:xfrm>
            <a:off x="8838718" y="2462707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指导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3" name="TextBox 35"/>
          <p:cNvSpPr txBox="1"/>
          <p:nvPr/>
        </p:nvSpPr>
        <p:spPr>
          <a:xfrm>
            <a:off x="9064718" y="1970111"/>
            <a:ext cx="89916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03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4" name="TextBox 36"/>
          <p:cNvSpPr txBox="1"/>
          <p:nvPr/>
        </p:nvSpPr>
        <p:spPr>
          <a:xfrm>
            <a:off x="2192052" y="2553292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管理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5" name="TextBox 37"/>
          <p:cNvSpPr txBox="1"/>
          <p:nvPr/>
        </p:nvSpPr>
        <p:spPr>
          <a:xfrm>
            <a:off x="2367915" y="2071370"/>
            <a:ext cx="94424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01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6" name="TextBox 38"/>
          <p:cNvSpPr txBox="1"/>
          <p:nvPr/>
        </p:nvSpPr>
        <p:spPr>
          <a:xfrm>
            <a:off x="8341314" y="3457663"/>
            <a:ext cx="2849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就业咨询：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预约一对一面谈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人才沙龙活动：</a:t>
            </a:r>
            <a:b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职业发展规划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职业发展训练营：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求职技巧培训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大学生职业生涯规划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 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39"/>
          <p:cNvSpPr txBox="1"/>
          <p:nvPr/>
        </p:nvSpPr>
        <p:spPr>
          <a:xfrm>
            <a:off x="1561980" y="3548431"/>
            <a:ext cx="315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实习管理：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常规实习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法律硕士毕业实习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推荐表、三方协议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派遣、户档迁移</a:t>
            </a:r>
            <a:endParaRPr lang="zh-CN" altLang="en-US" sz="20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5737" y="185972"/>
            <a:ext cx="592484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15092" t="25851" r="47408" b="25111"/>
          <a:stretch>
            <a:fillRect/>
          </a:stretch>
        </p:blipFill>
        <p:spPr>
          <a:xfrm>
            <a:off x="6414497" y="1930400"/>
            <a:ext cx="5392128" cy="44069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24908" t="25833" r="25833" b="10000"/>
          <a:stretch>
            <a:fillRect/>
          </a:stretch>
        </p:blipFill>
        <p:spPr>
          <a:xfrm>
            <a:off x="250137" y="1699992"/>
            <a:ext cx="6136434" cy="49959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5736" y="185972"/>
            <a:ext cx="7241127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就业指导办公室主要职能：就业管理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00399"/>
            <a:ext cx="12192000" cy="29679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1" y="1400399"/>
            <a:ext cx="2160297" cy="19905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21391359">
            <a:off x="4150058" y="2481590"/>
            <a:ext cx="16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实习管理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78" y="1457097"/>
            <a:ext cx="2160297" cy="199050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21391359">
            <a:off x="10177795" y="2538288"/>
            <a:ext cx="16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就业管理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772701" y="1443844"/>
            <a:ext cx="10872848" cy="5641572"/>
            <a:chOff x="1547664" y="1556792"/>
            <a:chExt cx="6408712" cy="3528392"/>
          </a:xfrm>
        </p:grpSpPr>
        <p:sp>
          <p:nvSpPr>
            <p:cNvPr id="70" name="矩形 4"/>
            <p:cNvSpPr/>
            <p:nvPr/>
          </p:nvSpPr>
          <p:spPr>
            <a:xfrm>
              <a:off x="1698812" y="2348880"/>
              <a:ext cx="6120680" cy="2736304"/>
            </a:xfrm>
            <a:custGeom>
              <a:avLst/>
              <a:gdLst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0 w 6120680"/>
                <a:gd name="connsiteY3" fmla="*/ 2736304 h 2736304"/>
                <a:gd name="connsiteX4" fmla="*/ 0 w 6120680"/>
                <a:gd name="connsiteY4" fmla="*/ 0 h 2736304"/>
                <a:gd name="connsiteX0-1" fmla="*/ 0 w 6120680"/>
                <a:gd name="connsiteY0-2" fmla="*/ 0 h 2736304"/>
                <a:gd name="connsiteX1-3" fmla="*/ 6120680 w 6120680"/>
                <a:gd name="connsiteY1-4" fmla="*/ 0 h 2736304"/>
                <a:gd name="connsiteX2-5" fmla="*/ 6120680 w 6120680"/>
                <a:gd name="connsiteY2-6" fmla="*/ 2736304 h 2736304"/>
                <a:gd name="connsiteX3-7" fmla="*/ 3137883 w 6120680"/>
                <a:gd name="connsiteY3-8" fmla="*/ 2729535 h 2736304"/>
                <a:gd name="connsiteX4-9" fmla="*/ 0 w 6120680"/>
                <a:gd name="connsiteY4-10" fmla="*/ 2736304 h 2736304"/>
                <a:gd name="connsiteX5" fmla="*/ 0 w 6120680"/>
                <a:gd name="connsiteY5" fmla="*/ 0 h 2736304"/>
                <a:gd name="connsiteX0-11" fmla="*/ 0 w 6120680"/>
                <a:gd name="connsiteY0-12" fmla="*/ 0 h 2736304"/>
                <a:gd name="connsiteX1-13" fmla="*/ 6120680 w 6120680"/>
                <a:gd name="connsiteY1-14" fmla="*/ 0 h 2736304"/>
                <a:gd name="connsiteX2-15" fmla="*/ 6120680 w 6120680"/>
                <a:gd name="connsiteY2-16" fmla="*/ 2736304 h 2736304"/>
                <a:gd name="connsiteX3-17" fmla="*/ 3149915 w 6120680"/>
                <a:gd name="connsiteY3-18" fmla="*/ 2152019 h 2736304"/>
                <a:gd name="connsiteX4-19" fmla="*/ 0 w 6120680"/>
                <a:gd name="connsiteY4-20" fmla="*/ 2736304 h 2736304"/>
                <a:gd name="connsiteX5-21" fmla="*/ 0 w 6120680"/>
                <a:gd name="connsiteY5-22" fmla="*/ 0 h 2736304"/>
                <a:gd name="connsiteX0-23" fmla="*/ 0 w 6120680"/>
                <a:gd name="connsiteY0-24" fmla="*/ 0 h 2736304"/>
                <a:gd name="connsiteX1-25" fmla="*/ 6120680 w 6120680"/>
                <a:gd name="connsiteY1-26" fmla="*/ 0 h 2736304"/>
                <a:gd name="connsiteX2-27" fmla="*/ 6120680 w 6120680"/>
                <a:gd name="connsiteY2-28" fmla="*/ 2736304 h 2736304"/>
                <a:gd name="connsiteX3-29" fmla="*/ 3125852 w 6120680"/>
                <a:gd name="connsiteY3-30" fmla="*/ 2236240 h 2736304"/>
                <a:gd name="connsiteX4-31" fmla="*/ 0 w 6120680"/>
                <a:gd name="connsiteY4-32" fmla="*/ 2736304 h 2736304"/>
                <a:gd name="connsiteX5-33" fmla="*/ 0 w 6120680"/>
                <a:gd name="connsiteY5-34" fmla="*/ 0 h 2736304"/>
                <a:gd name="connsiteX0-35" fmla="*/ 0 w 6120680"/>
                <a:gd name="connsiteY0-36" fmla="*/ 0 h 2736304"/>
                <a:gd name="connsiteX1-37" fmla="*/ 6120680 w 6120680"/>
                <a:gd name="connsiteY1-38" fmla="*/ 0 h 2736304"/>
                <a:gd name="connsiteX2-39" fmla="*/ 6120680 w 6120680"/>
                <a:gd name="connsiteY2-40" fmla="*/ 2736304 h 2736304"/>
                <a:gd name="connsiteX3-41" fmla="*/ 3125852 w 6120680"/>
                <a:gd name="connsiteY3-42" fmla="*/ 2320461 h 2736304"/>
                <a:gd name="connsiteX4-43" fmla="*/ 0 w 6120680"/>
                <a:gd name="connsiteY4-44" fmla="*/ 2736304 h 2736304"/>
                <a:gd name="connsiteX5-45" fmla="*/ 0 w 6120680"/>
                <a:gd name="connsiteY5-46" fmla="*/ 0 h 2736304"/>
                <a:gd name="connsiteX0-47" fmla="*/ 0 w 6120680"/>
                <a:gd name="connsiteY0-48" fmla="*/ 0 h 2736304"/>
                <a:gd name="connsiteX1-49" fmla="*/ 6120680 w 6120680"/>
                <a:gd name="connsiteY1-50" fmla="*/ 0 h 2736304"/>
                <a:gd name="connsiteX2-51" fmla="*/ 6120680 w 6120680"/>
                <a:gd name="connsiteY2-52" fmla="*/ 2736304 h 2736304"/>
                <a:gd name="connsiteX3-53" fmla="*/ 2957410 w 6120680"/>
                <a:gd name="connsiteY3-54" fmla="*/ 2320461 h 2736304"/>
                <a:gd name="connsiteX4-55" fmla="*/ 0 w 6120680"/>
                <a:gd name="connsiteY4-56" fmla="*/ 2736304 h 2736304"/>
                <a:gd name="connsiteX5-57" fmla="*/ 0 w 6120680"/>
                <a:gd name="connsiteY5-58" fmla="*/ 0 h 27363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120680" h="2736304">
                  <a:moveTo>
                    <a:pt x="0" y="0"/>
                  </a:moveTo>
                  <a:lnTo>
                    <a:pt x="6120680" y="0"/>
                  </a:lnTo>
                  <a:lnTo>
                    <a:pt x="6120680" y="2736304"/>
                  </a:lnTo>
                  <a:lnTo>
                    <a:pt x="2957410" y="2320461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47664" y="1556792"/>
              <a:ext cx="6408712" cy="30243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674748" y="1664712"/>
              <a:ext cx="6144744" cy="28080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6255576" y="0"/>
            <a:ext cx="0" cy="1344146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74" name="泪滴形 7"/>
          <p:cNvSpPr/>
          <p:nvPr/>
        </p:nvSpPr>
        <p:spPr>
          <a:xfrm rot="18998822">
            <a:off x="5412740" y="1445895"/>
            <a:ext cx="1644015" cy="1651000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C00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9474365" y="43542"/>
            <a:ext cx="0" cy="1608691"/>
          </a:xfrm>
          <a:prstGeom prst="line">
            <a:avLst/>
          </a:prstGeom>
          <a:noFill/>
          <a:ln w="28575" cap="flat" cmpd="sng" algn="ctr">
            <a:solidFill>
              <a:srgbClr val="D38951"/>
            </a:solidFill>
            <a:prstDash val="sysDot"/>
          </a:ln>
          <a:effectLst/>
        </p:spPr>
      </p:cxnSp>
      <p:sp>
        <p:nvSpPr>
          <p:cNvPr id="76" name="泪滴形 7"/>
          <p:cNvSpPr/>
          <p:nvPr/>
        </p:nvSpPr>
        <p:spPr>
          <a:xfrm rot="18998822">
            <a:off x="8762491" y="1931613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546B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2843403" y="43542"/>
            <a:ext cx="51516" cy="1631055"/>
          </a:xfrm>
          <a:prstGeom prst="line">
            <a:avLst/>
          </a:prstGeom>
          <a:noFill/>
          <a:ln w="28575" cap="flat" cmpd="sng" algn="ctr">
            <a:solidFill>
              <a:srgbClr val="C1C35D"/>
            </a:solidFill>
            <a:prstDash val="sysDot"/>
          </a:ln>
          <a:effectLst/>
        </p:spPr>
      </p:cxnSp>
      <p:sp>
        <p:nvSpPr>
          <p:cNvPr id="78" name="泪滴形 7"/>
          <p:cNvSpPr/>
          <p:nvPr/>
        </p:nvSpPr>
        <p:spPr>
          <a:xfrm rot="18998822">
            <a:off x="2123420" y="1953975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70AD47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9" name="TextBox 31"/>
          <p:cNvSpPr txBox="1"/>
          <p:nvPr/>
        </p:nvSpPr>
        <p:spPr>
          <a:xfrm>
            <a:off x="4552951" y="3086576"/>
            <a:ext cx="328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毕业生与用人单位搭建有效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桥梁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联系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用人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单位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组织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宣讲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会、接待政审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收集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、发布就业信息和实习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信息，就业推荐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开具相关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证明（无犯罪记录、婚育证明等）、介绍信（查档、户口）</a:t>
            </a:r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0" name="TextBox 32"/>
          <p:cNvSpPr txBox="1"/>
          <p:nvPr/>
        </p:nvSpPr>
        <p:spPr>
          <a:xfrm>
            <a:off x="5602649" y="2132702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服务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1" name="TextBox 33"/>
          <p:cNvSpPr txBox="1"/>
          <p:nvPr/>
        </p:nvSpPr>
        <p:spPr>
          <a:xfrm>
            <a:off x="5789295" y="1674495"/>
            <a:ext cx="94932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02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2" name="TextBox 34"/>
          <p:cNvSpPr txBox="1"/>
          <p:nvPr/>
        </p:nvSpPr>
        <p:spPr>
          <a:xfrm>
            <a:off x="8838718" y="2462707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指导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3" name="TextBox 35"/>
          <p:cNvSpPr txBox="1"/>
          <p:nvPr/>
        </p:nvSpPr>
        <p:spPr>
          <a:xfrm>
            <a:off x="9064718" y="1970111"/>
            <a:ext cx="89916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03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4" name="TextBox 36"/>
          <p:cNvSpPr txBox="1"/>
          <p:nvPr/>
        </p:nvSpPr>
        <p:spPr>
          <a:xfrm>
            <a:off x="2192052" y="2553292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管理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5" name="TextBox 37"/>
          <p:cNvSpPr txBox="1"/>
          <p:nvPr/>
        </p:nvSpPr>
        <p:spPr>
          <a:xfrm>
            <a:off x="2367915" y="2071370"/>
            <a:ext cx="94424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01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6" name="TextBox 38"/>
          <p:cNvSpPr txBox="1"/>
          <p:nvPr/>
        </p:nvSpPr>
        <p:spPr>
          <a:xfrm>
            <a:off x="8341314" y="3457663"/>
            <a:ext cx="2849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就业咨询：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预约一对一面谈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人才沙龙活动：</a:t>
            </a:r>
            <a:b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职业发展规划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职业发展训练营：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求职技巧培训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大学生职业生涯规划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 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39"/>
          <p:cNvSpPr txBox="1"/>
          <p:nvPr/>
        </p:nvSpPr>
        <p:spPr>
          <a:xfrm>
            <a:off x="1561980" y="3548431"/>
            <a:ext cx="315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实习管理：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常规实习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法律硕士毕业实习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推荐表、三方协议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派遣、户档迁移</a:t>
            </a:r>
            <a:endParaRPr lang="zh-CN" altLang="en-US" sz="20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5737" y="185972"/>
            <a:ext cx="592484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8783392" y="304955"/>
            <a:ext cx="1700011" cy="888642"/>
          </a:xfrm>
          <a:prstGeom prst="wedgeRoundRect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7277" y="368960"/>
            <a:ext cx="143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定期关注</a:t>
            </a:r>
            <a:endParaRPr lang="en-US" altLang="zh-CN" sz="24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实时更新</a:t>
            </a:r>
            <a:endParaRPr lang="zh-CN" altLang="en-US" sz="2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5736" y="185972"/>
            <a:ext cx="696331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就业指导办公室主要职能：就业服务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32222" t="26593" r="39101" b="35651"/>
          <a:stretch>
            <a:fillRect/>
          </a:stretch>
        </p:blipFill>
        <p:spPr>
          <a:xfrm>
            <a:off x="729520" y="2625270"/>
            <a:ext cx="4906714" cy="40376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32084" t="26667" r="34444" b="35555"/>
          <a:stretch>
            <a:fillRect/>
          </a:stretch>
        </p:blipFill>
        <p:spPr>
          <a:xfrm>
            <a:off x="6153149" y="2686049"/>
            <a:ext cx="5529743" cy="39006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400399"/>
            <a:ext cx="12192000" cy="296798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35" y="1400399"/>
            <a:ext cx="2160297" cy="199050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21391359">
            <a:off x="3746352" y="2481590"/>
            <a:ext cx="16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实习信息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478" y="1457097"/>
            <a:ext cx="2160297" cy="199050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21391359">
            <a:off x="9276095" y="2538288"/>
            <a:ext cx="160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就业信息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772701" y="1443844"/>
            <a:ext cx="10872848" cy="5641572"/>
            <a:chOff x="1547664" y="1556792"/>
            <a:chExt cx="6408712" cy="3528392"/>
          </a:xfrm>
        </p:grpSpPr>
        <p:sp>
          <p:nvSpPr>
            <p:cNvPr id="70" name="矩形 4"/>
            <p:cNvSpPr/>
            <p:nvPr/>
          </p:nvSpPr>
          <p:spPr>
            <a:xfrm>
              <a:off x="1698812" y="2348880"/>
              <a:ext cx="6120680" cy="2736304"/>
            </a:xfrm>
            <a:custGeom>
              <a:avLst/>
              <a:gdLst>
                <a:gd name="connsiteX0" fmla="*/ 0 w 6120680"/>
                <a:gd name="connsiteY0" fmla="*/ 0 h 2736304"/>
                <a:gd name="connsiteX1" fmla="*/ 6120680 w 6120680"/>
                <a:gd name="connsiteY1" fmla="*/ 0 h 2736304"/>
                <a:gd name="connsiteX2" fmla="*/ 6120680 w 6120680"/>
                <a:gd name="connsiteY2" fmla="*/ 2736304 h 2736304"/>
                <a:gd name="connsiteX3" fmla="*/ 0 w 6120680"/>
                <a:gd name="connsiteY3" fmla="*/ 2736304 h 2736304"/>
                <a:gd name="connsiteX4" fmla="*/ 0 w 6120680"/>
                <a:gd name="connsiteY4" fmla="*/ 0 h 2736304"/>
                <a:gd name="connsiteX0-1" fmla="*/ 0 w 6120680"/>
                <a:gd name="connsiteY0-2" fmla="*/ 0 h 2736304"/>
                <a:gd name="connsiteX1-3" fmla="*/ 6120680 w 6120680"/>
                <a:gd name="connsiteY1-4" fmla="*/ 0 h 2736304"/>
                <a:gd name="connsiteX2-5" fmla="*/ 6120680 w 6120680"/>
                <a:gd name="connsiteY2-6" fmla="*/ 2736304 h 2736304"/>
                <a:gd name="connsiteX3-7" fmla="*/ 3137883 w 6120680"/>
                <a:gd name="connsiteY3-8" fmla="*/ 2729535 h 2736304"/>
                <a:gd name="connsiteX4-9" fmla="*/ 0 w 6120680"/>
                <a:gd name="connsiteY4-10" fmla="*/ 2736304 h 2736304"/>
                <a:gd name="connsiteX5" fmla="*/ 0 w 6120680"/>
                <a:gd name="connsiteY5" fmla="*/ 0 h 2736304"/>
                <a:gd name="connsiteX0-11" fmla="*/ 0 w 6120680"/>
                <a:gd name="connsiteY0-12" fmla="*/ 0 h 2736304"/>
                <a:gd name="connsiteX1-13" fmla="*/ 6120680 w 6120680"/>
                <a:gd name="connsiteY1-14" fmla="*/ 0 h 2736304"/>
                <a:gd name="connsiteX2-15" fmla="*/ 6120680 w 6120680"/>
                <a:gd name="connsiteY2-16" fmla="*/ 2736304 h 2736304"/>
                <a:gd name="connsiteX3-17" fmla="*/ 3149915 w 6120680"/>
                <a:gd name="connsiteY3-18" fmla="*/ 2152019 h 2736304"/>
                <a:gd name="connsiteX4-19" fmla="*/ 0 w 6120680"/>
                <a:gd name="connsiteY4-20" fmla="*/ 2736304 h 2736304"/>
                <a:gd name="connsiteX5-21" fmla="*/ 0 w 6120680"/>
                <a:gd name="connsiteY5-22" fmla="*/ 0 h 2736304"/>
                <a:gd name="connsiteX0-23" fmla="*/ 0 w 6120680"/>
                <a:gd name="connsiteY0-24" fmla="*/ 0 h 2736304"/>
                <a:gd name="connsiteX1-25" fmla="*/ 6120680 w 6120680"/>
                <a:gd name="connsiteY1-26" fmla="*/ 0 h 2736304"/>
                <a:gd name="connsiteX2-27" fmla="*/ 6120680 w 6120680"/>
                <a:gd name="connsiteY2-28" fmla="*/ 2736304 h 2736304"/>
                <a:gd name="connsiteX3-29" fmla="*/ 3125852 w 6120680"/>
                <a:gd name="connsiteY3-30" fmla="*/ 2236240 h 2736304"/>
                <a:gd name="connsiteX4-31" fmla="*/ 0 w 6120680"/>
                <a:gd name="connsiteY4-32" fmla="*/ 2736304 h 2736304"/>
                <a:gd name="connsiteX5-33" fmla="*/ 0 w 6120680"/>
                <a:gd name="connsiteY5-34" fmla="*/ 0 h 2736304"/>
                <a:gd name="connsiteX0-35" fmla="*/ 0 w 6120680"/>
                <a:gd name="connsiteY0-36" fmla="*/ 0 h 2736304"/>
                <a:gd name="connsiteX1-37" fmla="*/ 6120680 w 6120680"/>
                <a:gd name="connsiteY1-38" fmla="*/ 0 h 2736304"/>
                <a:gd name="connsiteX2-39" fmla="*/ 6120680 w 6120680"/>
                <a:gd name="connsiteY2-40" fmla="*/ 2736304 h 2736304"/>
                <a:gd name="connsiteX3-41" fmla="*/ 3125852 w 6120680"/>
                <a:gd name="connsiteY3-42" fmla="*/ 2320461 h 2736304"/>
                <a:gd name="connsiteX4-43" fmla="*/ 0 w 6120680"/>
                <a:gd name="connsiteY4-44" fmla="*/ 2736304 h 2736304"/>
                <a:gd name="connsiteX5-45" fmla="*/ 0 w 6120680"/>
                <a:gd name="connsiteY5-46" fmla="*/ 0 h 2736304"/>
                <a:gd name="connsiteX0-47" fmla="*/ 0 w 6120680"/>
                <a:gd name="connsiteY0-48" fmla="*/ 0 h 2736304"/>
                <a:gd name="connsiteX1-49" fmla="*/ 6120680 w 6120680"/>
                <a:gd name="connsiteY1-50" fmla="*/ 0 h 2736304"/>
                <a:gd name="connsiteX2-51" fmla="*/ 6120680 w 6120680"/>
                <a:gd name="connsiteY2-52" fmla="*/ 2736304 h 2736304"/>
                <a:gd name="connsiteX3-53" fmla="*/ 2957410 w 6120680"/>
                <a:gd name="connsiteY3-54" fmla="*/ 2320461 h 2736304"/>
                <a:gd name="connsiteX4-55" fmla="*/ 0 w 6120680"/>
                <a:gd name="connsiteY4-56" fmla="*/ 2736304 h 2736304"/>
                <a:gd name="connsiteX5-57" fmla="*/ 0 w 6120680"/>
                <a:gd name="connsiteY5-58" fmla="*/ 0 h 27363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6120680" h="2736304">
                  <a:moveTo>
                    <a:pt x="0" y="0"/>
                  </a:moveTo>
                  <a:lnTo>
                    <a:pt x="6120680" y="0"/>
                  </a:lnTo>
                  <a:lnTo>
                    <a:pt x="6120680" y="2736304"/>
                  </a:lnTo>
                  <a:lnTo>
                    <a:pt x="2957410" y="2320461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47664" y="1556792"/>
              <a:ext cx="6408712" cy="30243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674748" y="1664712"/>
              <a:ext cx="6144744" cy="28080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73" name="直接连接符 72"/>
          <p:cNvCxnSpPr/>
          <p:nvPr/>
        </p:nvCxnSpPr>
        <p:spPr>
          <a:xfrm>
            <a:off x="6255576" y="0"/>
            <a:ext cx="0" cy="1344146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ot"/>
          </a:ln>
          <a:effectLst/>
        </p:spPr>
      </p:cxnSp>
      <p:sp>
        <p:nvSpPr>
          <p:cNvPr id="74" name="泪滴形 7"/>
          <p:cNvSpPr/>
          <p:nvPr/>
        </p:nvSpPr>
        <p:spPr>
          <a:xfrm rot="18998822">
            <a:off x="5543704" y="1579015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C000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9474365" y="43542"/>
            <a:ext cx="0" cy="1608691"/>
          </a:xfrm>
          <a:prstGeom prst="line">
            <a:avLst/>
          </a:prstGeom>
          <a:noFill/>
          <a:ln w="28575" cap="flat" cmpd="sng" algn="ctr">
            <a:solidFill>
              <a:srgbClr val="D38951"/>
            </a:solidFill>
            <a:prstDash val="sysDot"/>
          </a:ln>
          <a:effectLst/>
        </p:spPr>
      </p:cxnSp>
      <p:sp>
        <p:nvSpPr>
          <p:cNvPr id="76" name="泪滴形 7"/>
          <p:cNvSpPr/>
          <p:nvPr/>
        </p:nvSpPr>
        <p:spPr>
          <a:xfrm rot="18998822">
            <a:off x="8608060" y="1784350"/>
            <a:ext cx="1719580" cy="1701165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FF546B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2843403" y="43542"/>
            <a:ext cx="51516" cy="1631055"/>
          </a:xfrm>
          <a:prstGeom prst="line">
            <a:avLst/>
          </a:prstGeom>
          <a:noFill/>
          <a:ln w="28575" cap="flat" cmpd="sng" algn="ctr">
            <a:solidFill>
              <a:srgbClr val="C1C35D"/>
            </a:solidFill>
            <a:prstDash val="sysDot"/>
          </a:ln>
          <a:effectLst/>
        </p:spPr>
      </p:cxnSp>
      <p:sp>
        <p:nvSpPr>
          <p:cNvPr id="78" name="泪滴形 7"/>
          <p:cNvSpPr/>
          <p:nvPr/>
        </p:nvSpPr>
        <p:spPr>
          <a:xfrm rot="18998822">
            <a:off x="2123420" y="1953975"/>
            <a:ext cx="1350868" cy="1350868"/>
          </a:xfrm>
          <a:custGeom>
            <a:avLst/>
            <a:gdLst>
              <a:gd name="connsiteX0" fmla="*/ 0 w 1944216"/>
              <a:gd name="connsiteY0" fmla="*/ 972108 h 1944216"/>
              <a:gd name="connsiteX1" fmla="*/ 972108 w 1944216"/>
              <a:gd name="connsiteY1" fmla="*/ 0 h 1944216"/>
              <a:gd name="connsiteX2" fmla="*/ 2146521 w 1944216"/>
              <a:gd name="connsiteY2" fmla="*/ -202305 h 1944216"/>
              <a:gd name="connsiteX3" fmla="*/ 1944216 w 1944216"/>
              <a:gd name="connsiteY3" fmla="*/ 972108 h 1944216"/>
              <a:gd name="connsiteX4" fmla="*/ 972108 w 1944216"/>
              <a:gd name="connsiteY4" fmla="*/ 1944216 h 1944216"/>
              <a:gd name="connsiteX5" fmla="*/ 0 w 1944216"/>
              <a:gd name="connsiteY5" fmla="*/ 972108 h 1944216"/>
              <a:gd name="connsiteX0-1" fmla="*/ 0 w 2146521"/>
              <a:gd name="connsiteY0-2" fmla="*/ 1174413 h 2146521"/>
              <a:gd name="connsiteX1-3" fmla="*/ 972108 w 2146521"/>
              <a:gd name="connsiteY1-4" fmla="*/ 202305 h 2146521"/>
              <a:gd name="connsiteX2-5" fmla="*/ 2146521 w 2146521"/>
              <a:gd name="connsiteY2-6" fmla="*/ 0 h 2146521"/>
              <a:gd name="connsiteX3-7" fmla="*/ 1944216 w 2146521"/>
              <a:gd name="connsiteY3-8" fmla="*/ 1174413 h 2146521"/>
              <a:gd name="connsiteX4-9" fmla="*/ 972108 w 2146521"/>
              <a:gd name="connsiteY4-10" fmla="*/ 2146521 h 2146521"/>
              <a:gd name="connsiteX5-11" fmla="*/ 0 w 2146521"/>
              <a:gd name="connsiteY5-12" fmla="*/ 1174413 h 2146521"/>
              <a:gd name="connsiteX0-13" fmla="*/ 0 w 2146521"/>
              <a:gd name="connsiteY0-14" fmla="*/ 1174413 h 2146521"/>
              <a:gd name="connsiteX1-15" fmla="*/ 972108 w 2146521"/>
              <a:gd name="connsiteY1-16" fmla="*/ 202305 h 2146521"/>
              <a:gd name="connsiteX2-17" fmla="*/ 2146521 w 2146521"/>
              <a:gd name="connsiteY2-18" fmla="*/ 0 h 2146521"/>
              <a:gd name="connsiteX3-19" fmla="*/ 1944216 w 2146521"/>
              <a:gd name="connsiteY3-20" fmla="*/ 1174413 h 2146521"/>
              <a:gd name="connsiteX4-21" fmla="*/ 972108 w 2146521"/>
              <a:gd name="connsiteY4-22" fmla="*/ 2146521 h 2146521"/>
              <a:gd name="connsiteX5-23" fmla="*/ 0 w 2146521"/>
              <a:gd name="connsiteY5-24" fmla="*/ 1174413 h 2146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146521" h="2146521">
                <a:moveTo>
                  <a:pt x="0" y="1174413"/>
                </a:moveTo>
                <a:cubicBezTo>
                  <a:pt x="0" y="637533"/>
                  <a:pt x="441728" y="285594"/>
                  <a:pt x="972108" y="202305"/>
                </a:cubicBezTo>
                <a:cubicBezTo>
                  <a:pt x="1452515" y="126864"/>
                  <a:pt x="1755050" y="134870"/>
                  <a:pt x="2146521" y="0"/>
                </a:cubicBezTo>
                <a:cubicBezTo>
                  <a:pt x="2011651" y="391471"/>
                  <a:pt x="2032628" y="689294"/>
                  <a:pt x="1944216" y="1174413"/>
                </a:cubicBezTo>
                <a:cubicBezTo>
                  <a:pt x="1944216" y="1711293"/>
                  <a:pt x="1508988" y="2146521"/>
                  <a:pt x="972108" y="2146521"/>
                </a:cubicBezTo>
                <a:cubicBezTo>
                  <a:pt x="435228" y="2146521"/>
                  <a:pt x="0" y="1711293"/>
                  <a:pt x="0" y="1174413"/>
                </a:cubicBezTo>
                <a:close/>
              </a:path>
            </a:pathLst>
          </a:custGeom>
          <a:solidFill>
            <a:srgbClr val="70AD47"/>
          </a:solidFill>
          <a:ln w="5715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79" name="TextBox 31"/>
          <p:cNvSpPr txBox="1"/>
          <p:nvPr/>
        </p:nvSpPr>
        <p:spPr>
          <a:xfrm>
            <a:off x="4552951" y="3086576"/>
            <a:ext cx="32803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毕业生与用人单位搭建有效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桥梁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联系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用人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单位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组织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宣讲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会、接待政审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收集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、发布就业信息和实习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信息，就业推荐</a:t>
            </a:r>
            <a:endParaRPr lang="en-US" altLang="zh-CN" sz="2000" kern="0" dirty="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开具相关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证明（无犯罪记录、婚育证明等）、介绍信（查档、户口）</a:t>
            </a:r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0" name="TextBox 32"/>
          <p:cNvSpPr txBox="1"/>
          <p:nvPr/>
        </p:nvSpPr>
        <p:spPr>
          <a:xfrm>
            <a:off x="5630589" y="2140957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服务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1" name="TextBox 33"/>
          <p:cNvSpPr txBox="1"/>
          <p:nvPr/>
        </p:nvSpPr>
        <p:spPr>
          <a:xfrm>
            <a:off x="5789295" y="1674495"/>
            <a:ext cx="94932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02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2" name="TextBox 34"/>
          <p:cNvSpPr txBox="1"/>
          <p:nvPr/>
        </p:nvSpPr>
        <p:spPr>
          <a:xfrm>
            <a:off x="8838718" y="2462707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指导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3" name="TextBox 35"/>
          <p:cNvSpPr txBox="1"/>
          <p:nvPr/>
        </p:nvSpPr>
        <p:spPr>
          <a:xfrm>
            <a:off x="9064718" y="1970111"/>
            <a:ext cx="89916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03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4" name="TextBox 36"/>
          <p:cNvSpPr txBox="1"/>
          <p:nvPr/>
        </p:nvSpPr>
        <p:spPr>
          <a:xfrm>
            <a:off x="2192052" y="2553292"/>
            <a:ext cx="12136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就业</a:t>
            </a:r>
            <a:endParaRPr lang="en-US" altLang="zh-CN" sz="2400" b="1" kern="0" dirty="0" smtClean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管理</a:t>
            </a:r>
            <a:endParaRPr lang="zh-CN" altLang="en-US" sz="24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5" name="TextBox 37"/>
          <p:cNvSpPr txBox="1"/>
          <p:nvPr/>
        </p:nvSpPr>
        <p:spPr>
          <a:xfrm>
            <a:off x="2367915" y="2071370"/>
            <a:ext cx="94424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 smtClean="0">
                <a:solidFill>
                  <a:sysClr val="window" lastClr="FFFFFF"/>
                </a:solidFill>
                <a:latin typeface="Adidas Unity" pitchFamily="2" charset="0"/>
                <a:ea typeface="Gungsuh" pitchFamily="18" charset="-127"/>
              </a:rPr>
              <a:t>01</a:t>
            </a:r>
            <a:endParaRPr lang="zh-CN" altLang="en-US" sz="3600" b="1" kern="0" dirty="0">
              <a:solidFill>
                <a:sysClr val="window" lastClr="FFFFFF"/>
              </a:solidFill>
              <a:latin typeface="Adidas Unity" pitchFamily="2" charset="0"/>
              <a:ea typeface="Gungsuh" pitchFamily="18" charset="-127"/>
            </a:endParaRPr>
          </a:p>
        </p:txBody>
      </p:sp>
      <p:sp>
        <p:nvSpPr>
          <p:cNvPr id="86" name="TextBox 38"/>
          <p:cNvSpPr txBox="1"/>
          <p:nvPr/>
        </p:nvSpPr>
        <p:spPr>
          <a:xfrm>
            <a:off x="8341314" y="3457663"/>
            <a:ext cx="2849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就业咨询：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预约一对一面谈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人才沙龙活动：</a:t>
            </a:r>
            <a:b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职业发展规划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职业发展训练营：</a:t>
            </a:r>
            <a:b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求职技巧培训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大学生职业生涯规划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课程 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" name="TextBox 39"/>
          <p:cNvSpPr txBox="1"/>
          <p:nvPr/>
        </p:nvSpPr>
        <p:spPr>
          <a:xfrm>
            <a:off x="1561980" y="3548431"/>
            <a:ext cx="315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实习管理：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常规实习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法律硕士毕业实习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就业管理：</a:t>
            </a:r>
            <a:endParaRPr lang="en-US" altLang="zh-CN" sz="2000" kern="0" dirty="0" smtClean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推荐表、三方协议</a:t>
            </a:r>
            <a:r>
              <a:rPr lang="zh-CN" altLang="en-US" sz="2000" kern="0" dirty="0" smtClean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、就业</a:t>
            </a:r>
            <a:r>
              <a:rPr lang="zh-CN" altLang="en-US" sz="2000" kern="0" dirty="0">
                <a:solidFill>
                  <a:sysClr val="window" lastClr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派遣、户档迁移</a:t>
            </a:r>
            <a:endParaRPr lang="zh-CN" altLang="en-US" sz="2000" kern="0" dirty="0">
              <a:solidFill>
                <a:sysClr val="window" lastClr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5737" y="185972"/>
            <a:ext cx="592484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80" y="27980"/>
            <a:ext cx="6766520" cy="6766520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5545606" y="2851699"/>
            <a:ext cx="1522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ysClr val="window" lastClr="FFFFFF"/>
                </a:solidFill>
              </a:rPr>
              <a:t>就业</a:t>
            </a:r>
            <a:endParaRPr lang="en-US" altLang="zh-CN" sz="3600" dirty="0" smtClean="0">
              <a:solidFill>
                <a:sysClr val="window" lastClr="FFFFFF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ysClr val="window" lastClr="FFFFFF"/>
                </a:solidFill>
              </a:rPr>
              <a:t>指导</a:t>
            </a:r>
            <a:endParaRPr lang="zh-CN" altLang="en-US" sz="3600" dirty="0">
              <a:solidFill>
                <a:sysClr val="window" lastClr="FFFFFF"/>
              </a:solidFill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7332589" y="614646"/>
            <a:ext cx="13276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-63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5400" dirty="0"/>
              <a:t>01</a:t>
            </a:r>
            <a:endParaRPr lang="zh-CN" altLang="en-US" sz="5400" dirty="0"/>
          </a:p>
        </p:txBody>
      </p:sp>
      <p:sp>
        <p:nvSpPr>
          <p:cNvPr id="17" name="TextBox 18"/>
          <p:cNvSpPr txBox="1"/>
          <p:nvPr/>
        </p:nvSpPr>
        <p:spPr>
          <a:xfrm>
            <a:off x="7188572" y="311548"/>
            <a:ext cx="92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ysClr val="window" lastClr="FFFFFF"/>
                </a:solidFill>
              </a:rPr>
              <a:t>STEP</a:t>
            </a:r>
            <a:endParaRPr lang="zh-CN" alt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18" name="TextBox 19"/>
          <p:cNvSpPr txBox="1"/>
          <p:nvPr/>
        </p:nvSpPr>
        <p:spPr>
          <a:xfrm>
            <a:off x="8272313" y="4881399"/>
            <a:ext cx="13276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-63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800" dirty="0"/>
              <a:t>02</a:t>
            </a:r>
            <a:endParaRPr lang="zh-CN" altLang="en-US" sz="4800" dirty="0"/>
          </a:p>
        </p:txBody>
      </p:sp>
      <p:sp>
        <p:nvSpPr>
          <p:cNvPr id="19" name="TextBox 20"/>
          <p:cNvSpPr txBox="1"/>
          <p:nvPr/>
        </p:nvSpPr>
        <p:spPr>
          <a:xfrm>
            <a:off x="8128296" y="4573582"/>
            <a:ext cx="92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ysClr val="window" lastClr="FFFFFF"/>
                </a:solidFill>
              </a:rPr>
              <a:t>STEP</a:t>
            </a:r>
            <a:endParaRPr lang="zh-CN" alt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4182092" y="5845722"/>
            <a:ext cx="13276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-63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800" dirty="0"/>
              <a:t>03</a:t>
            </a:r>
            <a:endParaRPr lang="zh-CN" altLang="en-US" sz="4800" dirty="0"/>
          </a:p>
        </p:txBody>
      </p:sp>
      <p:sp>
        <p:nvSpPr>
          <p:cNvPr id="21" name="TextBox 22"/>
          <p:cNvSpPr txBox="1"/>
          <p:nvPr/>
        </p:nvSpPr>
        <p:spPr>
          <a:xfrm>
            <a:off x="4038075" y="5537905"/>
            <a:ext cx="92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ysClr val="window" lastClr="FFFFFF"/>
                </a:solidFill>
              </a:rPr>
              <a:t>STEP</a:t>
            </a:r>
            <a:endParaRPr lang="zh-CN" alt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3169197" y="1717630"/>
            <a:ext cx="13276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-63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4800" dirty="0"/>
              <a:t>04</a:t>
            </a:r>
            <a:endParaRPr lang="zh-CN" altLang="en-US" sz="4800" dirty="0"/>
          </a:p>
        </p:txBody>
      </p:sp>
      <p:sp>
        <p:nvSpPr>
          <p:cNvPr id="23" name="TextBox 24"/>
          <p:cNvSpPr txBox="1"/>
          <p:nvPr/>
        </p:nvSpPr>
        <p:spPr>
          <a:xfrm>
            <a:off x="3025180" y="1409813"/>
            <a:ext cx="929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ysClr val="window" lastClr="FFFFFF"/>
                </a:solidFill>
              </a:rPr>
              <a:t>STEP</a:t>
            </a:r>
            <a:endParaRPr lang="zh-CN" alt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5087007" y="349167"/>
            <a:ext cx="194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342900" indent="-342900">
              <a:buFont typeface="Wingdings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就业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</a:rPr>
              <a:t>咨询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</a:rPr>
              <a:t>预约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一对一面谈</a:t>
            </a:r>
            <a:endParaRPr lang="en-US" altLang="zh-CN" sz="24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29" name="TextBox 25"/>
          <p:cNvSpPr txBox="1"/>
          <p:nvPr/>
        </p:nvSpPr>
        <p:spPr>
          <a:xfrm>
            <a:off x="7545699" y="2574939"/>
            <a:ext cx="21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342900" indent="-342900">
              <a:buFont typeface="Wingdings" pitchFamily="2" charset="2"/>
              <a:buChar char="u"/>
            </a:pP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人才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</a:rPr>
              <a:t>沙龙：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</a:rPr>
              <a:t>职业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发展规划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5431703" y="5184002"/>
            <a:ext cx="2673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342900" indent="-342900">
              <a:buFont typeface="Wingdings" pitchFamily="2" charset="2"/>
              <a:buChar char="u"/>
            </a:pPr>
            <a:r>
              <a:rPr lang="zh-CN" altLang="en-US" sz="2200" dirty="0">
                <a:solidFill>
                  <a:schemeClr val="tx1"/>
                </a:solidFill>
                <a:latin typeface="微软雅黑" pitchFamily="34" charset="-122"/>
              </a:rPr>
              <a:t>职业发展训练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</a:rPr>
              <a:t>营</a:t>
            </a:r>
            <a:br>
              <a:rPr lang="zh-CN" altLang="en-US" sz="2200" dirty="0">
                <a:solidFill>
                  <a:schemeClr val="tx1"/>
                </a:solidFill>
                <a:latin typeface="微软雅黑" pitchFamily="34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</a:rPr>
              <a:t>简历修改</a:t>
            </a:r>
            <a:b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</a:rPr>
              <a:t>模拟面试</a:t>
            </a:r>
            <a:br>
              <a:rPr lang="en-US" altLang="zh-CN" sz="2200" dirty="0" smtClean="0">
                <a:solidFill>
                  <a:schemeClr val="tx1"/>
                </a:solidFill>
                <a:latin typeface="微软雅黑" pitchFamily="34" charset="-122"/>
              </a:rPr>
            </a:br>
            <a:r>
              <a:rPr lang="zh-CN" altLang="en-US" sz="2200" dirty="0" smtClean="0">
                <a:solidFill>
                  <a:schemeClr val="tx1"/>
                </a:solidFill>
                <a:latin typeface="微软雅黑" pitchFamily="34" charset="-122"/>
              </a:rPr>
              <a:t>行业专题</a:t>
            </a:r>
            <a:endParaRPr lang="zh-CN" altLang="en-US" sz="22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2942607" y="3037060"/>
            <a:ext cx="2489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0" sz="1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 marL="342900" indent="-342900">
              <a:buFont typeface="Wingdings" pitchFamily="2" charset="2"/>
              <a:buChar char="u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</a:rPr>
              <a:t>就业课程：</a:t>
            </a:r>
            <a:endParaRPr lang="en-US" altLang="zh-CN" sz="2400" dirty="0" smtClean="0">
              <a:solidFill>
                <a:schemeClr val="tx1"/>
              </a:solidFill>
              <a:latin typeface="微软雅黑" pitchFamily="34" charset="-122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</a:rPr>
              <a:t>《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大学生职业生涯规划</a:t>
            </a: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微软雅黑" pitchFamily="34" charset="-122"/>
              </a:rPr>
              <a:t>课程 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5142" y="283565"/>
            <a:ext cx="1169551" cy="5413743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Adobe 黑体 Std R" pitchFamily="34" charset="-122"/>
                <a:ea typeface="Adobe 黑体 Std R" pitchFamily="34" charset="-122"/>
              </a:rPr>
              <a:t>就业指导办公室主要职能</a:t>
            </a:r>
            <a:endParaRPr lang="zh-CN" altLang="en-US" sz="3200" dirty="0">
              <a:solidFill>
                <a:prstClr val="black"/>
              </a:solidFill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4435" y="238095"/>
            <a:ext cx="592956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b="1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Part One</a:t>
            </a:r>
            <a:r>
              <a:rPr lang="en-US" altLang="zh-CN" sz="3200" b="1" u="sng" dirty="0" smtClean="0">
                <a:solidFill>
                  <a:srgbClr val="87CEEB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endParaRPr lang="en-US" altLang="zh-CN" sz="3200" b="1" u="sng" dirty="0" smtClean="0">
              <a:solidFill>
                <a:srgbClr val="87CEEB"/>
              </a:solidFill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ea typeface="Adobe 黑体 Std R" pitchFamily="34" charset="-122"/>
              </a:rPr>
              <a:t>就业指导：人才沙龙系列活动</a:t>
            </a:r>
            <a:endParaRPr lang="zh-CN" altLang="en-US" sz="3200" b="1" dirty="0">
              <a:solidFill>
                <a:prstClr val="black"/>
              </a:solidFill>
              <a:ea typeface="Adobe 黑体 Std R" pitchFamily="34" charset="-122"/>
            </a:endParaRPr>
          </a:p>
        </p:txBody>
      </p:sp>
      <p:pic>
        <p:nvPicPr>
          <p:cNvPr id="1026" name="Picture 2" descr="http://162.105.205.93/images/content/2016-04/2016042609082519818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36" y="3774480"/>
            <a:ext cx="4194175" cy="2793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2.105.205.93/images/content/2016-06/20160607094806045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63" y="584402"/>
            <a:ext cx="4425298" cy="2761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5598046" y="1519108"/>
            <a:ext cx="492443" cy="4576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AD47"/>
                </a:solidFill>
                <a:latin typeface="微软雅黑" pitchFamily="34" charset="-122"/>
                <a:ea typeface="微软雅黑" pitchFamily="34" charset="-122"/>
              </a:rPr>
              <a:t>第一期：仇浩然奖学金得主经验分享</a:t>
            </a:r>
            <a:endParaRPr lang="zh-CN" altLang="en-US" sz="2000" b="1" dirty="0">
              <a:solidFill>
                <a:srgbClr val="70AD4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55247" y="3579399"/>
            <a:ext cx="1656184" cy="1728192"/>
            <a:chOff x="3160936" y="3239361"/>
            <a:chExt cx="1656184" cy="1728192"/>
          </a:xfrm>
        </p:grpSpPr>
        <p:sp>
          <p:nvSpPr>
            <p:cNvPr id="6" name="矩形 5"/>
            <p:cNvSpPr/>
            <p:nvPr/>
          </p:nvSpPr>
          <p:spPr>
            <a:xfrm>
              <a:off x="4709108" y="3311369"/>
              <a:ext cx="108012" cy="1656184"/>
            </a:xfrm>
            <a:prstGeom prst="rect">
              <a:avLst/>
            </a:prstGeom>
            <a:solidFill>
              <a:srgbClr val="BD1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3935022" y="2465275"/>
              <a:ext cx="108012" cy="1656184"/>
            </a:xfrm>
            <a:prstGeom prst="rect">
              <a:avLst/>
            </a:prstGeom>
            <a:solidFill>
              <a:srgbClr val="BD1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48451" y="1755030"/>
            <a:ext cx="2412268" cy="1808842"/>
            <a:chOff x="7204051" y="1625600"/>
            <a:chExt cx="2412268" cy="1808842"/>
          </a:xfrm>
        </p:grpSpPr>
        <p:sp>
          <p:nvSpPr>
            <p:cNvPr id="8" name="矩形 7"/>
            <p:cNvSpPr/>
            <p:nvPr/>
          </p:nvSpPr>
          <p:spPr>
            <a:xfrm>
              <a:off x="7204051" y="1625600"/>
              <a:ext cx="108012" cy="1800000"/>
            </a:xfrm>
            <a:prstGeom prst="rect">
              <a:avLst/>
            </a:prstGeom>
            <a:solidFill>
              <a:srgbClr val="BD1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8374181" y="2192304"/>
              <a:ext cx="108012" cy="2376264"/>
            </a:xfrm>
            <a:prstGeom prst="rect">
              <a:avLst/>
            </a:prstGeom>
            <a:solidFill>
              <a:srgbClr val="BD1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271213" y="2155595"/>
            <a:ext cx="492443" cy="4576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期：优秀外所奖学金得主经验分享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86687" y="3622080"/>
            <a:ext cx="5362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美国众达律师事务所北京代表处合伙人 唐承慧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美国美迈斯律师事务所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律师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钱薇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鼎晖投资董事总经理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    李磊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世达国际律师事务所律师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刘骁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中国投资有限责任公司法律合规部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胡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硕叶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清华大学法学院助理教授、外事办主任 刘晗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北京大学法学院博士后研究人员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阎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天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北京大学法学院博士后研究人员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彭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錞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美国达维律师事务所律师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贾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晓童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国开金融</a:t>
            </a:r>
            <a:r>
              <a:rPr lang="en-US" altLang="zh-CN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华芯投资风险管理部负责人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余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峰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4345" y="1469047"/>
            <a:ext cx="5362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美国伟凯律师事务所合伙人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仇浩然、李晓鸣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美国伟凯律师事务所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律师 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潘思元、张熙等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东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旭集团助理总裁   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     苏度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中华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联合财产保险股份有限公司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张林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美国高锐律师事务所律师              马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翔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翔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>
                <a:latin typeface="楷体" pitchFamily="49" charset="-122"/>
                <a:ea typeface="楷体" pitchFamily="49" charset="-122"/>
              </a:rPr>
              <a:t>中国人民大学法学院副教授 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  尤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陈俊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华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融证券股份有限公司投行部业务经理 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周韶龙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3210" y="1525679"/>
            <a:ext cx="677108" cy="1458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altLang="zh-CN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GUESTS</a:t>
            </a:r>
            <a:endParaRPr lang="zh-CN" altLang="en-US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596309" y="3683239"/>
            <a:ext cx="677108" cy="145882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altLang="zh-CN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GUESTS</a:t>
            </a:r>
            <a:endParaRPr lang="zh-CN" altLang="en-US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2785</Words>
  <Application>WPS 演示</Application>
  <PresentationFormat>宽屏</PresentationFormat>
  <Paragraphs>366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本科生—就业率</vt:lpstr>
      <vt:lpstr>本科生—毕业去向(07-15年)</vt:lpstr>
      <vt:lpstr>PowerPoint 演示文稿</vt:lpstr>
      <vt:lpstr>法学硕士—就业率</vt:lpstr>
      <vt:lpstr>法学硕士—毕业去向(07-15年)</vt:lpstr>
      <vt:lpstr>PowerPoint 演示文稿</vt:lpstr>
      <vt:lpstr>法学博士—就业率</vt:lpstr>
      <vt:lpstr>法学博士—毕业去向(07-15年)</vt:lpstr>
      <vt:lpstr>PowerPoint 演示文稿</vt:lpstr>
      <vt:lpstr>法律硕士—就业率</vt:lpstr>
      <vt:lpstr>法律硕士—毕业去向(07-15年)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wgq</dc:creator>
  <cp:lastModifiedBy>Administrator</cp:lastModifiedBy>
  <cp:revision>306</cp:revision>
  <dcterms:created xsi:type="dcterms:W3CDTF">2014-09-04T00:58:00Z</dcterms:created>
  <dcterms:modified xsi:type="dcterms:W3CDTF">2016-09-06T05:00:35Z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